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8"/>
  </p:notesMasterIdLst>
  <p:sldIdLst>
    <p:sldId id="256" r:id="rId3"/>
    <p:sldId id="319" r:id="rId4"/>
    <p:sldId id="327" r:id="rId5"/>
    <p:sldId id="260" r:id="rId6"/>
    <p:sldId id="257" r:id="rId7"/>
    <p:sldId id="258" r:id="rId8"/>
    <p:sldId id="262" r:id="rId9"/>
    <p:sldId id="263" r:id="rId10"/>
    <p:sldId id="264" r:id="rId11"/>
    <p:sldId id="265" r:id="rId12"/>
    <p:sldId id="331" r:id="rId13"/>
    <p:sldId id="316" r:id="rId14"/>
    <p:sldId id="333" r:id="rId15"/>
    <p:sldId id="276" r:id="rId16"/>
    <p:sldId id="273" r:id="rId17"/>
    <p:sldId id="274" r:id="rId18"/>
    <p:sldId id="278" r:id="rId19"/>
    <p:sldId id="279" r:id="rId20"/>
    <p:sldId id="282" r:id="rId21"/>
    <p:sldId id="322" r:id="rId22"/>
    <p:sldId id="285" r:id="rId23"/>
    <p:sldId id="323" r:id="rId24"/>
    <p:sldId id="286" r:id="rId25"/>
    <p:sldId id="287" r:id="rId26"/>
    <p:sldId id="330" r:id="rId27"/>
    <p:sldId id="289" r:id="rId28"/>
    <p:sldId id="290" r:id="rId29"/>
    <p:sldId id="300" r:id="rId30"/>
    <p:sldId id="334" r:id="rId31"/>
    <p:sldId id="303" r:id="rId32"/>
    <p:sldId id="306" r:id="rId33"/>
    <p:sldId id="310" r:id="rId34"/>
    <p:sldId id="311" r:id="rId35"/>
    <p:sldId id="312" r:id="rId36"/>
    <p:sldId id="335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6" d="100"/>
          <a:sy n="56" d="100"/>
        </p:scale>
        <p:origin x="-882" y="-96"/>
      </p:cViewPr>
      <p:guideLst>
        <p:guide orient="horz" pos="238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1.wmf"/><Relationship Id="rId4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6E020-8CA2-47D3-A6AE-89FAE8ABD2A5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9A607-2F37-41CC-9BB6-C682258CF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9A607-2F37-41CC-9BB6-C682258CF889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9A607-2F37-41CC-9BB6-C682258CF889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CBC3-BFD3-4F50-9773-DD75A0DCEF4C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98AD-FB01-44C5-A4DE-EFABC3B12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CBC3-BFD3-4F50-9773-DD75A0DCEF4C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98AD-FB01-44C5-A4DE-EFABC3B12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CBC3-BFD3-4F50-9773-DD75A0DCEF4C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98AD-FB01-44C5-A4DE-EFABC3B12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CBC3-BFD3-4F50-9773-DD75A0DCEF4C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98AD-FB01-44C5-A4DE-EFABC3B128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CBC3-BFD3-4F50-9773-DD75A0DCEF4C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98AD-FB01-44C5-A4DE-EFABC3B12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CBC3-BFD3-4F50-9773-DD75A0DCEF4C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98AD-FB01-44C5-A4DE-EFABC3B12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CBC3-BFD3-4F50-9773-DD75A0DCEF4C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98AD-FB01-44C5-A4DE-EFABC3B12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CBC3-BFD3-4F50-9773-DD75A0DCEF4C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98AD-FB01-44C5-A4DE-EFABC3B12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CBC3-BFD3-4F50-9773-DD75A0DCEF4C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98AD-FB01-44C5-A4DE-EFABC3B12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CBC3-BFD3-4F50-9773-DD75A0DCEF4C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98AD-FB01-44C5-A4DE-EFABC3B12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CBC3-BFD3-4F50-9773-DD75A0DCEF4C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98AD-FB01-44C5-A4DE-EFABC3B128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CBC3-BFD3-4F50-9773-DD75A0DCEF4C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98AD-FB01-44C5-A4DE-EFABC3B12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649CBC3-BFD3-4F50-9773-DD75A0DCEF4C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51C98AD-FB01-44C5-A4DE-EFABC3B12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CBC3-BFD3-4F50-9773-DD75A0DCEF4C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98AD-FB01-44C5-A4DE-EFABC3B12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CBC3-BFD3-4F50-9773-DD75A0DCEF4C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98AD-FB01-44C5-A4DE-EFABC3B12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CBC3-BFD3-4F50-9773-DD75A0DCEF4C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98AD-FB01-44C5-A4DE-EFABC3B12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CBC3-BFD3-4F50-9773-DD75A0DCEF4C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98AD-FB01-44C5-A4DE-EFABC3B12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CBC3-BFD3-4F50-9773-DD75A0DCEF4C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98AD-FB01-44C5-A4DE-EFABC3B12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CBC3-BFD3-4F50-9773-DD75A0DCEF4C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98AD-FB01-44C5-A4DE-EFABC3B12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CBC3-BFD3-4F50-9773-DD75A0DCEF4C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98AD-FB01-44C5-A4DE-EFABC3B12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CBC3-BFD3-4F50-9773-DD75A0DCEF4C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98AD-FB01-44C5-A4DE-EFABC3B12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CBC3-BFD3-4F50-9773-DD75A0DCEF4C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98AD-FB01-44C5-A4DE-EFABC3B12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9CBC3-BFD3-4F50-9773-DD75A0DCEF4C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C98AD-FB01-44C5-A4DE-EFABC3B12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649CBC3-BFD3-4F50-9773-DD75A0DCEF4C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51C98AD-FB01-44C5-A4DE-EFABC3B12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34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2877" y="1857364"/>
            <a:ext cx="8358246" cy="1857387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ПОВЕРХНОСТНЫЕ ЯВЛЕНИЯ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(II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endParaRPr lang="ru-RU" sz="36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71560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АДСОРБЦИЯ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14282" y="428604"/>
            <a:ext cx="8715436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ts val="1200"/>
              </a:spcAft>
            </a:pP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§3. 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Определение адсорбции. Уравнение Гиббса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Адсорбцией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(по Гиббсу) данного компонента на границе раздела двух фаз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наз-ся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разность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между фактическим кол-вом этого компонента в системе и тем его кол-вом,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к-рое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было бы в системе, если бы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конц-ции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обеих сосуществующих фазах были постоянны вплоть до некоторой геометрической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пов-сти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разделяющей их.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3786182" y="3357562"/>
          <a:ext cx="2587625" cy="1071562"/>
        </p:xfrm>
        <a:graphic>
          <a:graphicData uri="http://schemas.openxmlformats.org/presentationml/2006/ole">
            <p:oleObj spid="_x0000_s22532" name="Формула" r:id="rId3" imgW="939392" imgH="393529" progId="Equation.3">
              <p:embed/>
            </p:oleObj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85720" y="3680094"/>
            <a:ext cx="2702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Ур-ние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Гиббса :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504" y="4429132"/>
            <a:ext cx="892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связывает все параметры процесса адсорбции (</a:t>
            </a:r>
            <a:r>
              <a:rPr lang="ru-RU" sz="2400" b="1" dirty="0" err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σ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24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Т, Г)</a:t>
            </a:r>
            <a:endParaRPr lang="ru-RU" sz="20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5085184"/>
            <a:ext cx="878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Носит фундаментальный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хар-р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явл-ся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общим ТД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ур-м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справедливым для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любых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составов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природы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пов-сти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раздела фаз. Это – одно из важнейших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ур-ний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описывающих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пов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ные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явления.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2060381" y="2536992"/>
            <a:ext cx="396000" cy="3636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tx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tx2">
                  <a:lumMod val="40000"/>
                  <a:lumOff val="6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1643042" y="2542112"/>
            <a:ext cx="414000" cy="3636000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76777" y="1399104"/>
            <a:ext cx="1404000" cy="4786346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082605" y="1399104"/>
            <a:ext cx="1296000" cy="4786346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 Box 59"/>
          <p:cNvSpPr txBox="1">
            <a:spLocks noChangeArrowheads="1"/>
          </p:cNvSpPr>
          <p:nvPr/>
        </p:nvSpPr>
        <p:spPr bwMode="auto">
          <a:xfrm>
            <a:off x="714348" y="1827732"/>
            <a:ext cx="855816" cy="759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Фаза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58"/>
          <p:cNvSpPr txBox="1">
            <a:spLocks noChangeArrowheads="1"/>
          </p:cNvSpPr>
          <p:nvPr/>
        </p:nvSpPr>
        <p:spPr bwMode="auto">
          <a:xfrm>
            <a:off x="2500298" y="1541980"/>
            <a:ext cx="864773" cy="81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Фаза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β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55"/>
          <p:cNvSpPr>
            <a:spLocks/>
          </p:cNvSpPr>
          <p:nvPr/>
        </p:nvSpPr>
        <p:spPr bwMode="auto">
          <a:xfrm flipH="1">
            <a:off x="2049903" y="1462957"/>
            <a:ext cx="814" cy="4860000"/>
          </a:xfrm>
          <a:custGeom>
            <a:avLst/>
            <a:gdLst/>
            <a:ahLst/>
            <a:cxnLst>
              <a:cxn ang="0">
                <a:pos x="6" y="0"/>
              </a:cxn>
              <a:cxn ang="0">
                <a:pos x="0" y="3008"/>
              </a:cxn>
            </a:cxnLst>
            <a:rect l="0" t="0" r="r" b="b"/>
            <a:pathLst>
              <a:path w="6" h="3008">
                <a:moveTo>
                  <a:pt x="6" y="0"/>
                </a:moveTo>
                <a:lnTo>
                  <a:pt x="0" y="3008"/>
                </a:lnTo>
              </a:path>
            </a:pathLst>
          </a:cu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1785918" y="6254344"/>
            <a:ext cx="642942" cy="431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РП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reeform 69"/>
          <p:cNvSpPr>
            <a:spLocks/>
          </p:cNvSpPr>
          <p:nvPr/>
        </p:nvSpPr>
        <p:spPr bwMode="auto">
          <a:xfrm>
            <a:off x="1611002" y="1113352"/>
            <a:ext cx="814" cy="5112000"/>
          </a:xfrm>
          <a:custGeom>
            <a:avLst/>
            <a:gdLst/>
            <a:ahLst/>
            <a:cxnLst>
              <a:cxn ang="0">
                <a:pos x="14" y="0"/>
              </a:cxn>
              <a:cxn ang="0">
                <a:pos x="0" y="2798"/>
              </a:cxn>
            </a:cxnLst>
            <a:rect l="0" t="0" r="r" b="b"/>
            <a:pathLst>
              <a:path w="14" h="2798">
                <a:moveTo>
                  <a:pt x="14" y="0"/>
                </a:moveTo>
                <a:lnTo>
                  <a:pt x="0" y="2798"/>
                </a:lnTo>
              </a:path>
            </a:pathLst>
          </a:custGeom>
          <a:noFill/>
          <a:ln w="28575">
            <a:solidFill>
              <a:srgbClr val="000000"/>
            </a:solidFill>
            <a:prstDash val="lgDash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Freeform 68"/>
          <p:cNvSpPr>
            <a:spLocks/>
          </p:cNvSpPr>
          <p:nvPr/>
        </p:nvSpPr>
        <p:spPr bwMode="auto">
          <a:xfrm>
            <a:off x="2473333" y="1113352"/>
            <a:ext cx="814" cy="5076000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0" y="2874"/>
              </a:cxn>
            </a:cxnLst>
            <a:rect l="0" t="0" r="r" b="b"/>
            <a:pathLst>
              <a:path w="4" h="2874">
                <a:moveTo>
                  <a:pt x="4" y="0"/>
                </a:moveTo>
                <a:lnTo>
                  <a:pt x="0" y="2874"/>
                </a:lnTo>
              </a:path>
            </a:pathLst>
          </a:custGeom>
          <a:noFill/>
          <a:ln w="28575">
            <a:solidFill>
              <a:srgbClr val="000000"/>
            </a:solidFill>
            <a:prstDash val="lgDash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 Box 56"/>
          <p:cNvSpPr txBox="1">
            <a:spLocks noChangeArrowheads="1"/>
          </p:cNvSpPr>
          <p:nvPr/>
        </p:nvSpPr>
        <p:spPr bwMode="auto">
          <a:xfrm>
            <a:off x="1784445" y="1053154"/>
            <a:ext cx="648000" cy="46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П.с.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20"/>
          <p:cNvSpPr>
            <a:spLocks noChangeShapeType="1"/>
          </p:cNvSpPr>
          <p:nvPr/>
        </p:nvSpPr>
        <p:spPr bwMode="auto">
          <a:xfrm>
            <a:off x="1611002" y="1033923"/>
            <a:ext cx="855816" cy="1012"/>
          </a:xfrm>
          <a:prstGeom prst="line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1849589" y="669554"/>
            <a:ext cx="405515" cy="321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1079690" y="1748585"/>
            <a:ext cx="982454" cy="91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2071670" y="2399236"/>
            <a:ext cx="1012302" cy="91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Line 23"/>
          <p:cNvSpPr>
            <a:spLocks noChangeShapeType="1"/>
          </p:cNvSpPr>
          <p:nvPr/>
        </p:nvSpPr>
        <p:spPr bwMode="auto">
          <a:xfrm flipV="1">
            <a:off x="572787" y="1184790"/>
            <a:ext cx="814" cy="5004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142844" y="1827732"/>
            <a:ext cx="427501" cy="499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sz="2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ί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62"/>
          <p:cNvSpPr txBox="1">
            <a:spLocks noChangeArrowheads="1"/>
          </p:cNvSpPr>
          <p:nvPr/>
        </p:nvSpPr>
        <p:spPr bwMode="auto">
          <a:xfrm>
            <a:off x="3357554" y="2184922"/>
            <a:ext cx="382666" cy="635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6" name="Группа 45"/>
          <p:cNvGrpSpPr/>
          <p:nvPr/>
        </p:nvGrpSpPr>
        <p:grpSpPr>
          <a:xfrm>
            <a:off x="1034708" y="2850709"/>
            <a:ext cx="2776950" cy="900860"/>
            <a:chOff x="1034708" y="2715241"/>
            <a:chExt cx="2776950" cy="900860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1034708" y="2715241"/>
              <a:ext cx="2052832" cy="589681"/>
              <a:chOff x="1034708" y="2173369"/>
              <a:chExt cx="2052832" cy="589681"/>
            </a:xfrm>
          </p:grpSpPr>
          <p:sp>
            <p:nvSpPr>
              <p:cNvPr id="18" name="Line 17"/>
              <p:cNvSpPr>
                <a:spLocks noChangeShapeType="1"/>
              </p:cNvSpPr>
              <p:nvPr/>
            </p:nvSpPr>
            <p:spPr bwMode="auto">
              <a:xfrm>
                <a:off x="2410555" y="2761230"/>
                <a:ext cx="676985" cy="91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9" name="Freeform 16"/>
              <p:cNvSpPr>
                <a:spLocks/>
              </p:cNvSpPr>
              <p:nvPr/>
            </p:nvSpPr>
            <p:spPr bwMode="auto">
              <a:xfrm>
                <a:off x="1734840" y="2173369"/>
                <a:ext cx="667459" cy="58968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1" y="109"/>
                  </a:cxn>
                  <a:cxn ang="0">
                    <a:pos x="775" y="551"/>
                  </a:cxn>
                  <a:cxn ang="0">
                    <a:pos x="1051" y="648"/>
                  </a:cxn>
                </a:cxnLst>
                <a:rect l="0" t="0" r="r" b="b"/>
                <a:pathLst>
                  <a:path w="1051" h="648">
                    <a:moveTo>
                      <a:pt x="0" y="0"/>
                    </a:moveTo>
                    <a:cubicBezTo>
                      <a:pt x="45" y="18"/>
                      <a:pt x="142" y="17"/>
                      <a:pt x="271" y="109"/>
                    </a:cubicBezTo>
                    <a:cubicBezTo>
                      <a:pt x="400" y="201"/>
                      <a:pt x="645" y="461"/>
                      <a:pt x="775" y="551"/>
                    </a:cubicBezTo>
                    <a:cubicBezTo>
                      <a:pt x="905" y="641"/>
                      <a:pt x="994" y="628"/>
                      <a:pt x="1051" y="648"/>
                    </a:cubicBezTo>
                  </a:path>
                </a:pathLst>
              </a:cu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/>
            </p:nvSpPr>
            <p:spPr bwMode="auto">
              <a:xfrm>
                <a:off x="1034708" y="2174279"/>
                <a:ext cx="720170" cy="910"/>
              </a:xfrm>
              <a:prstGeom prst="line">
                <a:avLst/>
              </a:prstGeom>
              <a:ln w="38100">
                <a:headEnd/>
                <a:tailE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2" name="Text Box 61"/>
            <p:cNvSpPr txBox="1">
              <a:spLocks noChangeArrowheads="1"/>
            </p:cNvSpPr>
            <p:nvPr/>
          </p:nvSpPr>
          <p:spPr bwMode="auto">
            <a:xfrm>
              <a:off x="3428992" y="3042178"/>
              <a:ext cx="382666" cy="573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751919" y="3616641"/>
            <a:ext cx="3059310" cy="1122273"/>
            <a:chOff x="751919" y="3481173"/>
            <a:chExt cx="3059310" cy="1122273"/>
          </a:xfrm>
        </p:grpSpPr>
        <p:sp>
          <p:nvSpPr>
            <p:cNvPr id="23" name="Line 67"/>
            <p:cNvSpPr>
              <a:spLocks noChangeShapeType="1"/>
            </p:cNvSpPr>
            <p:nvPr/>
          </p:nvSpPr>
          <p:spPr bwMode="auto">
            <a:xfrm>
              <a:off x="751919" y="3887223"/>
              <a:ext cx="922588" cy="1012"/>
            </a:xfrm>
            <a:prstGeom prst="line">
              <a:avLst/>
            </a:prstGeom>
            <a:ln w="38100"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Line 66"/>
            <p:cNvSpPr>
              <a:spLocks noChangeShapeType="1"/>
            </p:cNvSpPr>
            <p:nvPr/>
          </p:nvSpPr>
          <p:spPr bwMode="auto">
            <a:xfrm>
              <a:off x="2489009" y="4447438"/>
              <a:ext cx="868030" cy="1012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Text Box 60"/>
            <p:cNvSpPr txBox="1">
              <a:spLocks noChangeArrowheads="1"/>
            </p:cNvSpPr>
            <p:nvPr/>
          </p:nvSpPr>
          <p:spPr bwMode="auto">
            <a:xfrm>
              <a:off x="3443985" y="4195553"/>
              <a:ext cx="367244" cy="4078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Freeform 2"/>
            <p:cNvSpPr>
              <a:spLocks/>
            </p:cNvSpPr>
            <p:nvPr/>
          </p:nvSpPr>
          <p:spPr bwMode="auto">
            <a:xfrm>
              <a:off x="1644487" y="3481173"/>
              <a:ext cx="900000" cy="972000"/>
            </a:xfrm>
            <a:custGeom>
              <a:avLst/>
              <a:gdLst>
                <a:gd name="connsiteX0" fmla="*/ 4888 w 10000"/>
                <a:gd name="connsiteY0" fmla="*/ 4131 h 10000"/>
                <a:gd name="connsiteX1" fmla="*/ 495 w 10000"/>
                <a:gd name="connsiteY1" fmla="*/ 4237 h 10000"/>
                <a:gd name="connsiteX2" fmla="*/ 2034 w 10000"/>
                <a:gd name="connsiteY2" fmla="*/ 3857 h 10000"/>
                <a:gd name="connsiteX3" fmla="*/ 3952 w 10000"/>
                <a:gd name="connsiteY3" fmla="*/ 1109 h 10000"/>
                <a:gd name="connsiteX4" fmla="*/ 4973 w 10000"/>
                <a:gd name="connsiteY4" fmla="*/ 38 h 10000"/>
                <a:gd name="connsiteX5" fmla="*/ 6148 w 10000"/>
                <a:gd name="connsiteY5" fmla="*/ 1329 h 10000"/>
                <a:gd name="connsiteX6" fmla="*/ 7827 w 10000"/>
                <a:gd name="connsiteY6" fmla="*/ 7039 h 10000"/>
                <a:gd name="connsiteX7" fmla="*/ 8592 w 10000"/>
                <a:gd name="connsiteY7" fmla="*/ 8922 h 10000"/>
                <a:gd name="connsiteX8" fmla="*/ 9389 w 10000"/>
                <a:gd name="connsiteY8" fmla="*/ 10000 h 10000"/>
                <a:gd name="connsiteX9" fmla="*/ 4942 w 10000"/>
                <a:gd name="connsiteY9" fmla="*/ 10000 h 10000"/>
                <a:gd name="connsiteX10" fmla="*/ 5904 w 10000"/>
                <a:gd name="connsiteY10" fmla="*/ 5072 h 10000"/>
                <a:gd name="connsiteX0" fmla="*/ 4888 w 10000"/>
                <a:gd name="connsiteY0" fmla="*/ 4131 h 10000"/>
                <a:gd name="connsiteX1" fmla="*/ 495 w 10000"/>
                <a:gd name="connsiteY1" fmla="*/ 4237 h 10000"/>
                <a:gd name="connsiteX2" fmla="*/ 2034 w 10000"/>
                <a:gd name="connsiteY2" fmla="*/ 3857 h 10000"/>
                <a:gd name="connsiteX3" fmla="*/ 3952 w 10000"/>
                <a:gd name="connsiteY3" fmla="*/ 1109 h 10000"/>
                <a:gd name="connsiteX4" fmla="*/ 4973 w 10000"/>
                <a:gd name="connsiteY4" fmla="*/ 38 h 10000"/>
                <a:gd name="connsiteX5" fmla="*/ 6148 w 10000"/>
                <a:gd name="connsiteY5" fmla="*/ 1329 h 10000"/>
                <a:gd name="connsiteX6" fmla="*/ 7827 w 10000"/>
                <a:gd name="connsiteY6" fmla="*/ 7039 h 10000"/>
                <a:gd name="connsiteX7" fmla="*/ 8592 w 10000"/>
                <a:gd name="connsiteY7" fmla="*/ 8922 h 10000"/>
                <a:gd name="connsiteX8" fmla="*/ 9389 w 10000"/>
                <a:gd name="connsiteY8" fmla="*/ 10000 h 10000"/>
                <a:gd name="connsiteX9" fmla="*/ 4942 w 10000"/>
                <a:gd name="connsiteY9" fmla="*/ 10000 h 10000"/>
                <a:gd name="connsiteX0" fmla="*/ 495 w 10000"/>
                <a:gd name="connsiteY0" fmla="*/ 4237 h 10000"/>
                <a:gd name="connsiteX1" fmla="*/ 2034 w 10000"/>
                <a:gd name="connsiteY1" fmla="*/ 3857 h 10000"/>
                <a:gd name="connsiteX2" fmla="*/ 3952 w 10000"/>
                <a:gd name="connsiteY2" fmla="*/ 1109 h 10000"/>
                <a:gd name="connsiteX3" fmla="*/ 4973 w 10000"/>
                <a:gd name="connsiteY3" fmla="*/ 38 h 10000"/>
                <a:gd name="connsiteX4" fmla="*/ 6148 w 10000"/>
                <a:gd name="connsiteY4" fmla="*/ 1329 h 10000"/>
                <a:gd name="connsiteX5" fmla="*/ 7827 w 10000"/>
                <a:gd name="connsiteY5" fmla="*/ 7039 h 10000"/>
                <a:gd name="connsiteX6" fmla="*/ 8592 w 10000"/>
                <a:gd name="connsiteY6" fmla="*/ 8922 h 10000"/>
                <a:gd name="connsiteX7" fmla="*/ 9389 w 10000"/>
                <a:gd name="connsiteY7" fmla="*/ 10000 h 10000"/>
                <a:gd name="connsiteX8" fmla="*/ 4942 w 10000"/>
                <a:gd name="connsiteY8" fmla="*/ 10000 h 10000"/>
                <a:gd name="connsiteX0" fmla="*/ 495 w 10000"/>
                <a:gd name="connsiteY0" fmla="*/ 4237 h 10000"/>
                <a:gd name="connsiteX1" fmla="*/ 2034 w 10000"/>
                <a:gd name="connsiteY1" fmla="*/ 3857 h 10000"/>
                <a:gd name="connsiteX2" fmla="*/ 3952 w 10000"/>
                <a:gd name="connsiteY2" fmla="*/ 1109 h 10000"/>
                <a:gd name="connsiteX3" fmla="*/ 4973 w 10000"/>
                <a:gd name="connsiteY3" fmla="*/ 38 h 10000"/>
                <a:gd name="connsiteX4" fmla="*/ 6148 w 10000"/>
                <a:gd name="connsiteY4" fmla="*/ 1329 h 10000"/>
                <a:gd name="connsiteX5" fmla="*/ 7827 w 10000"/>
                <a:gd name="connsiteY5" fmla="*/ 7039 h 10000"/>
                <a:gd name="connsiteX6" fmla="*/ 8592 w 10000"/>
                <a:gd name="connsiteY6" fmla="*/ 8922 h 10000"/>
                <a:gd name="connsiteX7" fmla="*/ 9389 w 10000"/>
                <a:gd name="connsiteY7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00" h="10000">
                  <a:moveTo>
                    <a:pt x="495" y="4237"/>
                  </a:moveTo>
                  <a:cubicBezTo>
                    <a:pt x="0" y="4138"/>
                    <a:pt x="1462" y="4381"/>
                    <a:pt x="2034" y="3857"/>
                  </a:cubicBezTo>
                  <a:cubicBezTo>
                    <a:pt x="2606" y="3333"/>
                    <a:pt x="3465" y="1746"/>
                    <a:pt x="3952" y="1109"/>
                  </a:cubicBezTo>
                  <a:cubicBezTo>
                    <a:pt x="4439" y="471"/>
                    <a:pt x="4609" y="0"/>
                    <a:pt x="4973" y="38"/>
                  </a:cubicBezTo>
                  <a:cubicBezTo>
                    <a:pt x="5336" y="76"/>
                    <a:pt x="5677" y="159"/>
                    <a:pt x="6148" y="1329"/>
                  </a:cubicBezTo>
                  <a:lnTo>
                    <a:pt x="7827" y="7039"/>
                  </a:lnTo>
                  <a:cubicBezTo>
                    <a:pt x="8237" y="8307"/>
                    <a:pt x="8329" y="8428"/>
                    <a:pt x="8592" y="8922"/>
                  </a:cubicBezTo>
                  <a:cubicBezTo>
                    <a:pt x="8855" y="9415"/>
                    <a:pt x="10000" y="9818"/>
                    <a:pt x="9389" y="1000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707847" y="4964651"/>
            <a:ext cx="3115906" cy="814395"/>
            <a:chOff x="707847" y="4829183"/>
            <a:chExt cx="3115906" cy="814395"/>
          </a:xfrm>
        </p:grpSpPr>
        <p:sp>
          <p:nvSpPr>
            <p:cNvPr id="31" name="Line 65"/>
            <p:cNvSpPr>
              <a:spLocks noChangeShapeType="1"/>
            </p:cNvSpPr>
            <p:nvPr/>
          </p:nvSpPr>
          <p:spPr bwMode="auto">
            <a:xfrm>
              <a:off x="707847" y="4842652"/>
              <a:ext cx="922588" cy="1012"/>
            </a:xfrm>
            <a:prstGeom prst="line">
              <a:avLst/>
            </a:prstGeom>
            <a:ln w="38100"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Line 63"/>
            <p:cNvSpPr>
              <a:spLocks noChangeShapeType="1"/>
            </p:cNvSpPr>
            <p:nvPr/>
          </p:nvSpPr>
          <p:spPr bwMode="auto">
            <a:xfrm>
              <a:off x="2474961" y="5340159"/>
              <a:ext cx="868030" cy="1012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Text Box 2"/>
            <p:cNvSpPr txBox="1">
              <a:spLocks noChangeArrowheads="1"/>
            </p:cNvSpPr>
            <p:nvPr/>
          </p:nvSpPr>
          <p:spPr bwMode="auto">
            <a:xfrm>
              <a:off x="3384038" y="5097022"/>
              <a:ext cx="439715" cy="5465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4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Freeform 64"/>
            <p:cNvSpPr>
              <a:spLocks/>
            </p:cNvSpPr>
            <p:nvPr/>
          </p:nvSpPr>
          <p:spPr bwMode="auto">
            <a:xfrm>
              <a:off x="1635170" y="4829183"/>
              <a:ext cx="859887" cy="7844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0" y="131"/>
                </a:cxn>
                <a:cxn ang="0">
                  <a:pos x="483" y="674"/>
                </a:cxn>
                <a:cxn ang="0">
                  <a:pos x="638" y="735"/>
                </a:cxn>
                <a:cxn ang="0">
                  <a:pos x="823" y="591"/>
                </a:cxn>
                <a:cxn ang="0">
                  <a:pos x="1056" y="509"/>
                </a:cxn>
              </a:cxnLst>
              <a:rect l="0" t="0" r="r" b="b"/>
              <a:pathLst>
                <a:path w="1056" h="775">
                  <a:moveTo>
                    <a:pt x="0" y="0"/>
                  </a:moveTo>
                  <a:cubicBezTo>
                    <a:pt x="41" y="22"/>
                    <a:pt x="170" y="19"/>
                    <a:pt x="250" y="131"/>
                  </a:cubicBezTo>
                  <a:cubicBezTo>
                    <a:pt x="330" y="243"/>
                    <a:pt x="418" y="573"/>
                    <a:pt x="483" y="674"/>
                  </a:cubicBezTo>
                  <a:cubicBezTo>
                    <a:pt x="548" y="775"/>
                    <a:pt x="581" y="749"/>
                    <a:pt x="638" y="735"/>
                  </a:cubicBezTo>
                  <a:cubicBezTo>
                    <a:pt x="695" y="721"/>
                    <a:pt x="753" y="629"/>
                    <a:pt x="823" y="591"/>
                  </a:cubicBezTo>
                  <a:cubicBezTo>
                    <a:pt x="893" y="553"/>
                    <a:pt x="1008" y="526"/>
                    <a:pt x="1056" y="509"/>
                  </a:cubicBezTo>
                </a:path>
              </a:pathLst>
            </a:cu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308603" y="146556"/>
            <a:ext cx="84852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§4.  Понятие о поверхностном слое.</a:t>
            </a:r>
            <a:endParaRPr lang="ru-RU" sz="2400" b="1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4041594" y="714356"/>
            <a:ext cx="4968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На практике для </a:t>
            </a:r>
            <a:r>
              <a:rPr lang="ru-RU" sz="20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колич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. описания адсорбции используют 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два метода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: </a:t>
            </a:r>
            <a:b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</a:b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1) </a:t>
            </a:r>
            <a:r>
              <a:rPr lang="ru-RU" sz="2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метод избыточных величин Гиббса 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и 2) </a:t>
            </a:r>
            <a:r>
              <a:rPr lang="ru-RU" sz="2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метод слоя конечной толщины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. </a:t>
            </a: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Оба метода строятся на основе определения Гиббса. Хотя в нём </a:t>
            </a:r>
            <a:r>
              <a:rPr lang="ru-RU" sz="20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адс-ция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отнесена к геометр. </a:t>
            </a:r>
            <a:r>
              <a:rPr lang="ru-RU" sz="20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пов-сти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, не имеющей толщины (кр.1), 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3923928" y="5177395"/>
            <a:ext cx="4968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Область, внутри </a:t>
            </a:r>
            <a:r>
              <a:rPr lang="ru-RU" sz="20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к-рой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конц-ция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меняется от одного постоянного значения в фазе </a:t>
            </a:r>
            <a:r>
              <a:rPr lang="ru-RU" sz="20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α 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до др. пост. значения в фазе </a:t>
            </a:r>
            <a:r>
              <a:rPr lang="ru-RU" sz="20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β  рассм-ся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как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пов-ный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слой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. </a:t>
            </a:r>
            <a:endParaRPr lang="ru-RU" sz="20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4067944" y="3212976"/>
            <a:ext cx="48245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в реальных системах граница между фазами представляет собой очень тонкий слой (</a:t>
            </a:r>
            <a:r>
              <a:rPr lang="ru-RU" sz="2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поверхностный</a:t>
            </a:r>
            <a:r>
              <a:rPr lang="ru-RU" sz="2000" dirty="0" smtClean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2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слой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), в </a:t>
            </a:r>
            <a:r>
              <a:rPr lang="ru-RU" sz="20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к-ром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все </a:t>
            </a:r>
            <a:r>
              <a:rPr lang="ru-RU" sz="20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св-ва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отличаются от </a:t>
            </a:r>
            <a:r>
              <a:rPr lang="ru-RU" sz="20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св-в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объёмных фаз и </a:t>
            </a:r>
            <a:r>
              <a:rPr lang="ru-RU" sz="20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изм-ся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не скачкообразно, а непрерывно (кр.2-4). </a:t>
            </a:r>
            <a:endParaRPr lang="ru-RU" sz="2000" dirty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9" grpId="0" animBg="1"/>
      <p:bldP spid="2" grpId="0" animBg="1"/>
      <p:bldP spid="3" grpId="0" animBg="1"/>
      <p:bldP spid="4" grpId="0"/>
      <p:bldP spid="5" grpId="0"/>
      <p:bldP spid="6" grpId="0" animBg="1"/>
      <p:bldP spid="7" grpId="0"/>
      <p:bldP spid="8" grpId="0" animBg="1"/>
      <p:bldP spid="9" grpId="0" animBg="1"/>
      <p:bldP spid="10" grpId="0"/>
      <p:bldP spid="11" grpId="0" animBg="1"/>
      <p:bldP spid="12" grpId="0"/>
      <p:bldP spid="13" grpId="0" animBg="1"/>
      <p:bldP spid="14" grpId="0" animBg="1"/>
      <p:bldP spid="15" grpId="0" animBg="1"/>
      <p:bldP spid="16" grpId="0"/>
      <p:bldP spid="17" grpId="0"/>
      <p:bldP spid="39" grpId="0"/>
      <p:bldP spid="40" grpId="0"/>
      <p:bldP spid="4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23691" y="1846252"/>
            <a:ext cx="1296000" cy="3714776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17863" y="1846252"/>
            <a:ext cx="1404000" cy="3714776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Freeform 69"/>
          <p:cNvSpPr>
            <a:spLocks/>
          </p:cNvSpPr>
          <p:nvPr/>
        </p:nvSpPr>
        <p:spPr bwMode="auto">
          <a:xfrm>
            <a:off x="1552087" y="1560500"/>
            <a:ext cx="0" cy="4429156"/>
          </a:xfrm>
          <a:custGeom>
            <a:avLst/>
            <a:gdLst/>
            <a:ahLst/>
            <a:cxnLst>
              <a:cxn ang="0">
                <a:pos x="14" y="0"/>
              </a:cxn>
              <a:cxn ang="0">
                <a:pos x="0" y="2798"/>
              </a:cxn>
            </a:cxnLst>
            <a:rect l="0" t="0" r="r" b="b"/>
            <a:pathLst>
              <a:path w="14" h="2798">
                <a:moveTo>
                  <a:pt x="14" y="0"/>
                </a:moveTo>
                <a:lnTo>
                  <a:pt x="0" y="2798"/>
                </a:lnTo>
              </a:path>
            </a:pathLst>
          </a:custGeom>
          <a:noFill/>
          <a:ln w="28575">
            <a:solidFill>
              <a:srgbClr val="000000"/>
            </a:solidFill>
            <a:prstDash val="lgDash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Freeform 68"/>
          <p:cNvSpPr>
            <a:spLocks/>
          </p:cNvSpPr>
          <p:nvPr/>
        </p:nvSpPr>
        <p:spPr bwMode="auto">
          <a:xfrm flipH="1">
            <a:off x="2413856" y="1560500"/>
            <a:ext cx="0" cy="4357718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0" y="2874"/>
              </a:cxn>
            </a:cxnLst>
            <a:rect l="0" t="0" r="r" b="b"/>
            <a:pathLst>
              <a:path w="4" h="2874">
                <a:moveTo>
                  <a:pt x="4" y="0"/>
                </a:moveTo>
                <a:lnTo>
                  <a:pt x="0" y="2874"/>
                </a:lnTo>
              </a:path>
            </a:pathLst>
          </a:custGeom>
          <a:noFill/>
          <a:ln w="28575">
            <a:solidFill>
              <a:srgbClr val="000000"/>
            </a:solidFill>
            <a:prstDash val="lgDash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Line 67"/>
          <p:cNvSpPr>
            <a:spLocks noChangeShapeType="1"/>
          </p:cNvSpPr>
          <p:nvPr/>
        </p:nvSpPr>
        <p:spPr bwMode="auto">
          <a:xfrm>
            <a:off x="694240" y="2906533"/>
            <a:ext cx="922588" cy="1012"/>
          </a:xfrm>
          <a:prstGeom prst="line">
            <a:avLst/>
          </a:prstGeom>
          <a:ln w="38100"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Line 66"/>
          <p:cNvSpPr>
            <a:spLocks noChangeShapeType="1"/>
          </p:cNvSpPr>
          <p:nvPr/>
        </p:nvSpPr>
        <p:spPr bwMode="auto">
          <a:xfrm>
            <a:off x="2431330" y="3466748"/>
            <a:ext cx="868030" cy="1012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Text Box 60"/>
          <p:cNvSpPr txBox="1">
            <a:spLocks noChangeArrowheads="1"/>
          </p:cNvSpPr>
          <p:nvPr/>
        </p:nvSpPr>
        <p:spPr bwMode="auto">
          <a:xfrm>
            <a:off x="3329861" y="3180996"/>
            <a:ext cx="367244" cy="407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</a:t>
            </a:r>
            <a:endParaRPr kumimoji="0" lang="ru-RU" sz="2400" b="1" i="0" u="none" strike="noStrike" cap="none" normalizeH="0" baseline="0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59"/>
          <p:cNvSpPr txBox="1">
            <a:spLocks noChangeArrowheads="1"/>
          </p:cNvSpPr>
          <p:nvPr/>
        </p:nvSpPr>
        <p:spPr bwMode="auto">
          <a:xfrm>
            <a:off x="655434" y="2063110"/>
            <a:ext cx="855816" cy="759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Фаза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58"/>
          <p:cNvSpPr txBox="1">
            <a:spLocks noChangeArrowheads="1"/>
          </p:cNvSpPr>
          <p:nvPr/>
        </p:nvSpPr>
        <p:spPr bwMode="auto">
          <a:xfrm>
            <a:off x="2441384" y="2322738"/>
            <a:ext cx="864773" cy="81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Фаза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β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56"/>
          <p:cNvSpPr txBox="1">
            <a:spLocks noChangeArrowheads="1"/>
          </p:cNvSpPr>
          <p:nvPr/>
        </p:nvSpPr>
        <p:spPr bwMode="auto">
          <a:xfrm>
            <a:off x="1725531" y="1455147"/>
            <a:ext cx="684000" cy="427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П.с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ine 23"/>
          <p:cNvSpPr>
            <a:spLocks noChangeShapeType="1"/>
          </p:cNvSpPr>
          <p:nvPr/>
        </p:nvSpPr>
        <p:spPr bwMode="auto">
          <a:xfrm flipV="1">
            <a:off x="513873" y="2097783"/>
            <a:ext cx="814" cy="334512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83930" y="2774946"/>
            <a:ext cx="427501" cy="499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sz="2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ί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1655566" y="5918218"/>
            <a:ext cx="642942" cy="431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РП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Line 20"/>
          <p:cNvSpPr>
            <a:spLocks noChangeShapeType="1"/>
          </p:cNvSpPr>
          <p:nvPr/>
        </p:nvSpPr>
        <p:spPr bwMode="auto">
          <a:xfrm>
            <a:off x="1552088" y="1435915"/>
            <a:ext cx="855816" cy="1012"/>
          </a:xfrm>
          <a:prstGeom prst="line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1790675" y="1071546"/>
            <a:ext cx="405515" cy="321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84128" y="2989260"/>
            <a:ext cx="414000" cy="171451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2001467" y="3469567"/>
            <a:ext cx="396000" cy="173427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Freeform 2"/>
          <p:cNvSpPr>
            <a:spLocks/>
          </p:cNvSpPr>
          <p:nvPr/>
        </p:nvSpPr>
        <p:spPr bwMode="auto">
          <a:xfrm>
            <a:off x="1566489" y="2500483"/>
            <a:ext cx="900000" cy="972000"/>
          </a:xfrm>
          <a:custGeom>
            <a:avLst/>
            <a:gdLst/>
            <a:ahLst/>
            <a:cxnLst>
              <a:cxn ang="0">
                <a:pos x="64" y="558"/>
              </a:cxn>
              <a:cxn ang="0">
                <a:pos x="263" y="508"/>
              </a:cxn>
              <a:cxn ang="0">
                <a:pos x="511" y="146"/>
              </a:cxn>
              <a:cxn ang="0">
                <a:pos x="643" y="5"/>
              </a:cxn>
              <a:cxn ang="0">
                <a:pos x="795" y="175"/>
              </a:cxn>
              <a:cxn ang="0">
                <a:pos x="1012" y="927"/>
              </a:cxn>
              <a:cxn ang="0">
                <a:pos x="1111" y="1175"/>
              </a:cxn>
              <a:cxn ang="0">
                <a:pos x="1214" y="1317"/>
              </a:cxn>
              <a:cxn ang="0">
                <a:pos x="639" y="1317"/>
              </a:cxn>
              <a:cxn ang="0">
                <a:pos x="632" y="544"/>
              </a:cxn>
              <a:cxn ang="0">
                <a:pos x="64" y="558"/>
              </a:cxn>
            </a:cxnLst>
            <a:rect l="0" t="0" r="r" b="b"/>
            <a:pathLst>
              <a:path w="1293" h="1317">
                <a:moveTo>
                  <a:pt x="64" y="558"/>
                </a:moveTo>
                <a:cubicBezTo>
                  <a:pt x="0" y="545"/>
                  <a:pt x="189" y="577"/>
                  <a:pt x="263" y="508"/>
                </a:cubicBezTo>
                <a:cubicBezTo>
                  <a:pt x="337" y="439"/>
                  <a:pt x="448" y="230"/>
                  <a:pt x="511" y="146"/>
                </a:cubicBezTo>
                <a:cubicBezTo>
                  <a:pt x="574" y="62"/>
                  <a:pt x="596" y="0"/>
                  <a:pt x="643" y="5"/>
                </a:cubicBezTo>
                <a:cubicBezTo>
                  <a:pt x="690" y="10"/>
                  <a:pt x="734" y="21"/>
                  <a:pt x="795" y="175"/>
                </a:cubicBezTo>
                <a:lnTo>
                  <a:pt x="1012" y="927"/>
                </a:lnTo>
                <a:cubicBezTo>
                  <a:pt x="1065" y="1094"/>
                  <a:pt x="1077" y="1110"/>
                  <a:pt x="1111" y="1175"/>
                </a:cubicBezTo>
                <a:cubicBezTo>
                  <a:pt x="1145" y="1240"/>
                  <a:pt x="1293" y="1293"/>
                  <a:pt x="1214" y="1317"/>
                </a:cubicBezTo>
                <a:lnTo>
                  <a:pt x="639" y="1317"/>
                </a:lnTo>
                <a:lnTo>
                  <a:pt x="632" y="544"/>
                </a:lnTo>
                <a:lnTo>
                  <a:pt x="64" y="558"/>
                </a:lnTo>
                <a:close/>
              </a:path>
            </a:pathLst>
          </a:custGeom>
          <a:solidFill>
            <a:srgbClr val="FF0000"/>
          </a:solidFill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" name="Line 67"/>
          <p:cNvSpPr>
            <a:spLocks noChangeShapeType="1"/>
          </p:cNvSpPr>
          <p:nvPr/>
        </p:nvSpPr>
        <p:spPr bwMode="auto">
          <a:xfrm>
            <a:off x="655434" y="4684500"/>
            <a:ext cx="922588" cy="1012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" name="Line 66"/>
          <p:cNvSpPr>
            <a:spLocks noChangeShapeType="1"/>
          </p:cNvSpPr>
          <p:nvPr/>
        </p:nvSpPr>
        <p:spPr bwMode="auto">
          <a:xfrm>
            <a:off x="2403813" y="5188270"/>
            <a:ext cx="868030" cy="1012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" name="Text Box 60"/>
          <p:cNvSpPr txBox="1">
            <a:spLocks noChangeArrowheads="1"/>
          </p:cNvSpPr>
          <p:nvPr/>
        </p:nvSpPr>
        <p:spPr bwMode="auto">
          <a:xfrm>
            <a:off x="3347500" y="4902518"/>
            <a:ext cx="367244" cy="407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</a:t>
            </a:r>
            <a:endParaRPr kumimoji="0" lang="ru-RU" sz="2400" b="1" i="0" u="none" strike="noStrike" cap="none" normalizeH="0" baseline="0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6738" name="Freeform 2"/>
          <p:cNvSpPr>
            <a:spLocks/>
          </p:cNvSpPr>
          <p:nvPr/>
        </p:nvSpPr>
        <p:spPr bwMode="auto">
          <a:xfrm>
            <a:off x="1516394" y="4301028"/>
            <a:ext cx="900000" cy="1260000"/>
          </a:xfrm>
          <a:custGeom>
            <a:avLst/>
            <a:gdLst/>
            <a:ahLst/>
            <a:cxnLst>
              <a:cxn ang="0">
                <a:pos x="64" y="558"/>
              </a:cxn>
              <a:cxn ang="0">
                <a:pos x="263" y="508"/>
              </a:cxn>
              <a:cxn ang="0">
                <a:pos x="511" y="146"/>
              </a:cxn>
              <a:cxn ang="0">
                <a:pos x="643" y="5"/>
              </a:cxn>
              <a:cxn ang="0">
                <a:pos x="795" y="175"/>
              </a:cxn>
              <a:cxn ang="0">
                <a:pos x="1012" y="927"/>
              </a:cxn>
              <a:cxn ang="0">
                <a:pos x="1111" y="1175"/>
              </a:cxn>
              <a:cxn ang="0">
                <a:pos x="1214" y="1317"/>
              </a:cxn>
              <a:cxn ang="0">
                <a:pos x="1205" y="1838"/>
              </a:cxn>
              <a:cxn ang="0">
                <a:pos x="56" y="1845"/>
              </a:cxn>
              <a:cxn ang="0">
                <a:pos x="64" y="558"/>
              </a:cxn>
            </a:cxnLst>
            <a:rect l="0" t="0" r="r" b="b"/>
            <a:pathLst>
              <a:path w="1214" h="1845">
                <a:moveTo>
                  <a:pt x="64" y="558"/>
                </a:moveTo>
                <a:cubicBezTo>
                  <a:pt x="0" y="545"/>
                  <a:pt x="189" y="577"/>
                  <a:pt x="263" y="508"/>
                </a:cubicBezTo>
                <a:cubicBezTo>
                  <a:pt x="337" y="439"/>
                  <a:pt x="448" y="230"/>
                  <a:pt x="511" y="146"/>
                </a:cubicBezTo>
                <a:cubicBezTo>
                  <a:pt x="574" y="62"/>
                  <a:pt x="596" y="0"/>
                  <a:pt x="643" y="5"/>
                </a:cubicBezTo>
                <a:cubicBezTo>
                  <a:pt x="690" y="10"/>
                  <a:pt x="734" y="21"/>
                  <a:pt x="795" y="175"/>
                </a:cubicBezTo>
                <a:lnTo>
                  <a:pt x="1012" y="927"/>
                </a:lnTo>
                <a:cubicBezTo>
                  <a:pt x="1065" y="1094"/>
                  <a:pt x="1077" y="1110"/>
                  <a:pt x="1111" y="1175"/>
                </a:cubicBezTo>
                <a:lnTo>
                  <a:pt x="1214" y="1317"/>
                </a:lnTo>
                <a:lnTo>
                  <a:pt x="1205" y="1838"/>
                </a:lnTo>
                <a:lnTo>
                  <a:pt x="56" y="1845"/>
                </a:lnTo>
                <a:lnTo>
                  <a:pt x="64" y="558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Freeform 55"/>
          <p:cNvSpPr>
            <a:spLocks/>
          </p:cNvSpPr>
          <p:nvPr/>
        </p:nvSpPr>
        <p:spPr bwMode="auto">
          <a:xfrm flipH="1">
            <a:off x="2002278" y="1921394"/>
            <a:ext cx="814" cy="3924000"/>
          </a:xfrm>
          <a:custGeom>
            <a:avLst/>
            <a:gdLst/>
            <a:ahLst/>
            <a:cxnLst>
              <a:cxn ang="0">
                <a:pos x="6" y="0"/>
              </a:cxn>
              <a:cxn ang="0">
                <a:pos x="0" y="3008"/>
              </a:cxn>
            </a:cxnLst>
            <a:rect l="0" t="0" r="r" b="b"/>
            <a:pathLst>
              <a:path w="6" h="3008">
                <a:moveTo>
                  <a:pt x="6" y="0"/>
                </a:moveTo>
                <a:lnTo>
                  <a:pt x="0" y="3008"/>
                </a:lnTo>
              </a:path>
            </a:pathLst>
          </a:cu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786182" y="857232"/>
            <a:ext cx="511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В </a:t>
            </a:r>
            <a:r>
              <a:rPr lang="ru-RU" sz="2400" u="sng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методе изб. величин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состав П.с.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хар-ся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24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избытком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в-ва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Г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в реальной системе по сравнению с идеализированной.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Г – </a:t>
            </a:r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избыточная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или </a:t>
            </a:r>
            <a:r>
              <a:rPr lang="ru-RU" sz="2400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гиббсовская</a:t>
            </a:r>
            <a:r>
              <a:rPr lang="ru-RU" sz="2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адсорбция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(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моль/м</a:t>
            </a:r>
            <a:r>
              <a:rPr lang="ru-RU" sz="2400" b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или моль/кг).</a:t>
            </a:r>
            <a:endParaRPr lang="ru-RU" sz="2400" dirty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1" name="Rectangle 89"/>
          <p:cNvSpPr>
            <a:spLocks noChangeArrowheads="1"/>
          </p:cNvSpPr>
          <p:nvPr/>
        </p:nvSpPr>
        <p:spPr bwMode="auto">
          <a:xfrm>
            <a:off x="3857620" y="3608864"/>
            <a:ext cx="5040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методе слоя конечной толщины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используют две РП, на расстоянии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др. от друга. Здесь </a:t>
            </a:r>
            <a:r>
              <a:rPr kumimoji="0" lang="ru-RU" sz="2400" b="0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вся площадь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под кривой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конц-ции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соответствует адсорбции </a:t>
            </a:r>
            <a:r>
              <a:rPr kumimoji="0" lang="ru-RU" sz="24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 – полная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(просто) адсорбция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(моль/кг или моль/г).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85720" y="214290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Два метода 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две количественные величины адсорбции. </a:t>
            </a:r>
            <a:endParaRPr lang="ru-RU" sz="2400" dirty="0"/>
          </a:p>
        </p:txBody>
      </p:sp>
      <p:sp>
        <p:nvSpPr>
          <p:cNvPr id="33" name="Line 67"/>
          <p:cNvSpPr>
            <a:spLocks noChangeShapeType="1"/>
          </p:cNvSpPr>
          <p:nvPr/>
        </p:nvSpPr>
        <p:spPr bwMode="auto">
          <a:xfrm>
            <a:off x="748215" y="3714752"/>
            <a:ext cx="1224000" cy="1012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" name="Line 67"/>
          <p:cNvSpPr>
            <a:spLocks noChangeShapeType="1"/>
          </p:cNvSpPr>
          <p:nvPr/>
        </p:nvSpPr>
        <p:spPr bwMode="auto">
          <a:xfrm>
            <a:off x="2000232" y="4071942"/>
            <a:ext cx="1224000" cy="1012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1501061" y="5055567"/>
            <a:ext cx="9316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&gt; </a:t>
            </a: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</a:t>
            </a:r>
            <a:endParaRPr lang="ru-RU" sz="2400" b="1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9"/>
          <p:cNvSpPr txBox="1">
            <a:spLocks noChangeArrowheads="1"/>
          </p:cNvSpPr>
          <p:nvPr/>
        </p:nvSpPr>
        <p:spPr bwMode="auto">
          <a:xfrm>
            <a:off x="265700" y="2405702"/>
            <a:ext cx="521165" cy="47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210" tIns="41605" rIns="83210" bIns="41605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38"/>
          <p:cNvSpPr txBox="1">
            <a:spLocks noChangeArrowheads="1"/>
          </p:cNvSpPr>
          <p:nvPr/>
        </p:nvSpPr>
        <p:spPr bwMode="auto">
          <a:xfrm>
            <a:off x="215232" y="5780774"/>
            <a:ext cx="4357801" cy="934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210" tIns="41605" rIns="83210" bIns="4160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3. Схема графического расчёта 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изотермы адсорбции по изотерме 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поверхностного натяжения.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Line 37"/>
          <p:cNvSpPr>
            <a:spLocks noChangeShapeType="1"/>
          </p:cNvSpPr>
          <p:nvPr/>
        </p:nvSpPr>
        <p:spPr bwMode="auto">
          <a:xfrm flipV="1">
            <a:off x="705497" y="5285839"/>
            <a:ext cx="3649182" cy="113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 type="stealth" w="med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6" name="Freeform 36"/>
          <p:cNvSpPr>
            <a:spLocks/>
          </p:cNvSpPr>
          <p:nvPr/>
        </p:nvSpPr>
        <p:spPr bwMode="auto">
          <a:xfrm>
            <a:off x="704467" y="3068258"/>
            <a:ext cx="3217625" cy="2225509"/>
          </a:xfrm>
          <a:custGeom>
            <a:avLst/>
            <a:gdLst/>
            <a:ahLst/>
            <a:cxnLst>
              <a:cxn ang="0">
                <a:pos x="0" y="1965"/>
              </a:cxn>
              <a:cxn ang="0">
                <a:pos x="513" y="1181"/>
              </a:cxn>
              <a:cxn ang="0">
                <a:pos x="907" y="684"/>
              </a:cxn>
              <a:cxn ang="0">
                <a:pos x="1331" y="300"/>
              </a:cxn>
              <a:cxn ang="0">
                <a:pos x="1891" y="83"/>
              </a:cxn>
              <a:cxn ang="0">
                <a:pos x="3124" y="0"/>
              </a:cxn>
            </a:cxnLst>
            <a:rect l="0" t="0" r="r" b="b"/>
            <a:pathLst>
              <a:path w="3124" h="1965">
                <a:moveTo>
                  <a:pt x="0" y="1965"/>
                </a:moveTo>
                <a:cubicBezTo>
                  <a:pt x="86" y="1834"/>
                  <a:pt x="362" y="1394"/>
                  <a:pt x="513" y="1181"/>
                </a:cubicBezTo>
                <a:cubicBezTo>
                  <a:pt x="664" y="968"/>
                  <a:pt x="771" y="831"/>
                  <a:pt x="907" y="684"/>
                </a:cubicBezTo>
                <a:cubicBezTo>
                  <a:pt x="1043" y="537"/>
                  <a:pt x="1167" y="400"/>
                  <a:pt x="1331" y="300"/>
                </a:cubicBezTo>
                <a:cubicBezTo>
                  <a:pt x="1495" y="200"/>
                  <a:pt x="1592" y="133"/>
                  <a:pt x="1891" y="83"/>
                </a:cubicBezTo>
                <a:cubicBezTo>
                  <a:pt x="2190" y="33"/>
                  <a:pt x="2867" y="17"/>
                  <a:pt x="3124" y="0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7" name="Text Box 35"/>
          <p:cNvSpPr txBox="1">
            <a:spLocks noChangeArrowheads="1"/>
          </p:cNvSpPr>
          <p:nvPr/>
        </p:nvSpPr>
        <p:spPr bwMode="auto">
          <a:xfrm>
            <a:off x="3677989" y="5191835"/>
            <a:ext cx="355340" cy="48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210" tIns="41605" rIns="83210" bIns="41605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34"/>
          <p:cNvSpPr>
            <a:spLocks noChangeShapeType="1"/>
          </p:cNvSpPr>
          <p:nvPr/>
        </p:nvSpPr>
        <p:spPr bwMode="auto">
          <a:xfrm flipH="1">
            <a:off x="704467" y="2248274"/>
            <a:ext cx="1030" cy="304549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stealth" w="med" len="lg"/>
            <a:tailEnd type="none" w="med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9" name="Freeform 33"/>
          <p:cNvSpPr>
            <a:spLocks/>
          </p:cNvSpPr>
          <p:nvPr/>
        </p:nvSpPr>
        <p:spPr bwMode="auto">
          <a:xfrm>
            <a:off x="699317" y="2735281"/>
            <a:ext cx="3233075" cy="2222111"/>
          </a:xfrm>
          <a:custGeom>
            <a:avLst/>
            <a:gdLst/>
            <a:ahLst/>
            <a:cxnLst>
              <a:cxn ang="0">
                <a:pos x="3139" y="1962"/>
              </a:cxn>
              <a:cxn ang="0">
                <a:pos x="2155" y="1910"/>
              </a:cxn>
              <a:cxn ang="0">
                <a:pos x="1253" y="1661"/>
              </a:cxn>
              <a:cxn ang="0">
                <a:pos x="642" y="1299"/>
              </a:cxn>
              <a:cxn ang="0">
                <a:pos x="207" y="688"/>
              </a:cxn>
              <a:cxn ang="0">
                <a:pos x="0" y="0"/>
              </a:cxn>
            </a:cxnLst>
            <a:rect l="0" t="0" r="r" b="b"/>
            <a:pathLst>
              <a:path w="3139" h="1962">
                <a:moveTo>
                  <a:pt x="3139" y="1962"/>
                </a:moveTo>
                <a:cubicBezTo>
                  <a:pt x="2975" y="1953"/>
                  <a:pt x="2469" y="1960"/>
                  <a:pt x="2155" y="1910"/>
                </a:cubicBezTo>
                <a:cubicBezTo>
                  <a:pt x="1841" y="1860"/>
                  <a:pt x="1505" y="1763"/>
                  <a:pt x="1253" y="1661"/>
                </a:cubicBezTo>
                <a:cubicBezTo>
                  <a:pt x="1001" y="1559"/>
                  <a:pt x="816" y="1461"/>
                  <a:pt x="642" y="1299"/>
                </a:cubicBezTo>
                <a:cubicBezTo>
                  <a:pt x="468" y="1137"/>
                  <a:pt x="314" y="904"/>
                  <a:pt x="207" y="688"/>
                </a:cubicBezTo>
                <a:cubicBezTo>
                  <a:pt x="100" y="472"/>
                  <a:pt x="43" y="143"/>
                  <a:pt x="0" y="0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11" name="Line 31"/>
          <p:cNvSpPr>
            <a:spLocks noChangeShapeType="1"/>
          </p:cNvSpPr>
          <p:nvPr/>
        </p:nvSpPr>
        <p:spPr bwMode="auto">
          <a:xfrm>
            <a:off x="705497" y="3713825"/>
            <a:ext cx="1950762" cy="157994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12" name="Freeform 29"/>
          <p:cNvSpPr>
            <a:spLocks/>
          </p:cNvSpPr>
          <p:nvPr/>
        </p:nvSpPr>
        <p:spPr bwMode="auto">
          <a:xfrm>
            <a:off x="2427606" y="5118218"/>
            <a:ext cx="362549" cy="167621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218" y="24"/>
              </a:cxn>
              <a:cxn ang="0">
                <a:pos x="352" y="148"/>
              </a:cxn>
            </a:cxnLst>
            <a:rect l="0" t="0" r="r" b="b"/>
            <a:pathLst>
              <a:path w="352" h="148">
                <a:moveTo>
                  <a:pt x="0" y="3"/>
                </a:moveTo>
                <a:cubicBezTo>
                  <a:pt x="36" y="6"/>
                  <a:pt x="159" y="0"/>
                  <a:pt x="218" y="24"/>
                </a:cubicBezTo>
                <a:cubicBezTo>
                  <a:pt x="277" y="48"/>
                  <a:pt x="324" y="122"/>
                  <a:pt x="352" y="148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13" name="Freeform 28"/>
          <p:cNvSpPr>
            <a:spLocks/>
          </p:cNvSpPr>
          <p:nvPr/>
        </p:nvSpPr>
        <p:spPr bwMode="auto">
          <a:xfrm>
            <a:off x="2329759" y="5011756"/>
            <a:ext cx="589143" cy="314856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280" y="31"/>
              </a:cxn>
              <a:cxn ang="0">
                <a:pos x="487" y="197"/>
              </a:cxn>
            </a:cxnLst>
            <a:rect l="0" t="0" r="r" b="b"/>
            <a:pathLst>
              <a:path w="487" h="197">
                <a:moveTo>
                  <a:pt x="0" y="14"/>
                </a:moveTo>
                <a:cubicBezTo>
                  <a:pt x="45" y="17"/>
                  <a:pt x="199" y="0"/>
                  <a:pt x="280" y="31"/>
                </a:cubicBezTo>
                <a:cubicBezTo>
                  <a:pt x="361" y="62"/>
                  <a:pt x="444" y="163"/>
                  <a:pt x="487" y="197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14" name="Text Box 26"/>
          <p:cNvSpPr txBox="1">
            <a:spLocks noChangeArrowheads="1"/>
          </p:cNvSpPr>
          <p:nvPr/>
        </p:nvSpPr>
        <p:spPr bwMode="auto">
          <a:xfrm>
            <a:off x="206992" y="2888178"/>
            <a:ext cx="579873" cy="620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24"/>
          <p:cNvSpPr txBox="1">
            <a:spLocks noChangeArrowheads="1"/>
          </p:cNvSpPr>
          <p:nvPr/>
        </p:nvSpPr>
        <p:spPr bwMode="auto">
          <a:xfrm>
            <a:off x="395536" y="476672"/>
            <a:ext cx="1949732" cy="99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2571802" y="4429612"/>
            <a:ext cx="1093828" cy="482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 </a:t>
            </a:r>
            <a:r>
              <a:rPr kumimoji="0" lang="ru-RU" sz="2000" b="1" i="1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kumimoji="0" lang="ru-RU" sz="2000" b="1" i="1" u="none" strike="noStrike" cap="none" normalizeH="0" baseline="0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ru-RU" sz="2000" b="1" i="1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(с)</a:t>
            </a:r>
            <a:endParaRPr kumimoji="0" lang="ru-RU" sz="2000" b="1" i="1" u="none" strike="noStrike" cap="none" normalizeH="0" baseline="0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463454" y="5191835"/>
            <a:ext cx="636521" cy="48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1248291" y="5168051"/>
            <a:ext cx="568543" cy="500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>
            <a:off x="1492394" y="3619822"/>
            <a:ext cx="1030" cy="1661487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 flipV="1">
            <a:off x="755576" y="3645024"/>
            <a:ext cx="916673" cy="1579942"/>
          </a:xfrm>
          <a:prstGeom prst="line">
            <a:avLst/>
          </a:prstGeom>
          <a:noFill/>
          <a:ln w="6350">
            <a:solidFill>
              <a:srgbClr val="000000"/>
            </a:solidFill>
            <a:prstDash val="lg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>
            <a:off x="1706583" y="3073234"/>
            <a:ext cx="2073329" cy="116655"/>
          </a:xfrm>
          <a:prstGeom prst="line">
            <a:avLst/>
          </a:prstGeom>
          <a:noFill/>
          <a:ln w="6350">
            <a:solidFill>
              <a:srgbClr val="000000"/>
            </a:solidFill>
            <a:prstDash val="lg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 flipH="1" flipV="1">
            <a:off x="1862153" y="4953995"/>
            <a:ext cx="2071269" cy="3398"/>
          </a:xfrm>
          <a:prstGeom prst="line">
            <a:avLst/>
          </a:prstGeom>
          <a:noFill/>
          <a:ln w="6350">
            <a:solidFill>
              <a:srgbClr val="000000"/>
            </a:solidFill>
            <a:prstDash val="lg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3" name="AutoShape 16"/>
          <p:cNvSpPr>
            <a:spLocks noChangeArrowheads="1"/>
          </p:cNvSpPr>
          <p:nvPr/>
        </p:nvSpPr>
        <p:spPr bwMode="auto">
          <a:xfrm>
            <a:off x="1471795" y="3992439"/>
            <a:ext cx="58708" cy="64557"/>
          </a:xfrm>
          <a:prstGeom prst="flowChartConnector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4" name="AutoShape 15"/>
          <p:cNvSpPr>
            <a:spLocks noChangeArrowheads="1"/>
          </p:cNvSpPr>
          <p:nvPr/>
        </p:nvSpPr>
        <p:spPr bwMode="auto">
          <a:xfrm>
            <a:off x="1461495" y="4294836"/>
            <a:ext cx="58708" cy="64557"/>
          </a:xfrm>
          <a:prstGeom prst="flowChartConnector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5" name="AutoShape 14"/>
          <p:cNvSpPr>
            <a:spLocks noChangeArrowheads="1"/>
          </p:cNvSpPr>
          <p:nvPr/>
        </p:nvSpPr>
        <p:spPr bwMode="auto">
          <a:xfrm>
            <a:off x="1955880" y="4570052"/>
            <a:ext cx="58708" cy="64557"/>
          </a:xfrm>
          <a:prstGeom prst="flowChartConnector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6" name="AutoShape 13"/>
          <p:cNvSpPr>
            <a:spLocks noChangeArrowheads="1"/>
          </p:cNvSpPr>
          <p:nvPr/>
        </p:nvSpPr>
        <p:spPr bwMode="auto">
          <a:xfrm>
            <a:off x="1945581" y="3452201"/>
            <a:ext cx="58708" cy="64557"/>
          </a:xfrm>
          <a:prstGeom prst="flowChartConnector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7" name="AutoShape 12"/>
          <p:cNvSpPr>
            <a:spLocks noChangeArrowheads="1"/>
          </p:cNvSpPr>
          <p:nvPr/>
        </p:nvSpPr>
        <p:spPr bwMode="auto">
          <a:xfrm>
            <a:off x="1083496" y="4567787"/>
            <a:ext cx="58708" cy="64557"/>
          </a:xfrm>
          <a:prstGeom prst="flowChartConnector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31" name="AutoShape 11"/>
          <p:cNvSpPr>
            <a:spLocks noChangeArrowheads="1"/>
          </p:cNvSpPr>
          <p:nvPr/>
        </p:nvSpPr>
        <p:spPr bwMode="auto">
          <a:xfrm>
            <a:off x="1079376" y="3861048"/>
            <a:ext cx="58708" cy="64557"/>
          </a:xfrm>
          <a:prstGeom prst="flowChartConnector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32" name="AutoShape 10"/>
          <p:cNvSpPr>
            <a:spLocks noChangeArrowheads="1"/>
          </p:cNvSpPr>
          <p:nvPr/>
        </p:nvSpPr>
        <p:spPr bwMode="auto">
          <a:xfrm>
            <a:off x="689018" y="2766993"/>
            <a:ext cx="58708" cy="64557"/>
          </a:xfrm>
          <a:prstGeom prst="flowChartConnector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33" name="AutoShape 9"/>
          <p:cNvSpPr>
            <a:spLocks noChangeArrowheads="1"/>
          </p:cNvSpPr>
          <p:nvPr/>
        </p:nvSpPr>
        <p:spPr bwMode="auto">
          <a:xfrm>
            <a:off x="694168" y="5232608"/>
            <a:ext cx="58708" cy="64557"/>
          </a:xfrm>
          <a:prstGeom prst="flowChartConnector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34" name="AutoShape 8"/>
          <p:cNvSpPr>
            <a:spLocks noChangeArrowheads="1"/>
          </p:cNvSpPr>
          <p:nvPr/>
        </p:nvSpPr>
        <p:spPr bwMode="auto">
          <a:xfrm>
            <a:off x="2954951" y="3086379"/>
            <a:ext cx="58708" cy="64557"/>
          </a:xfrm>
          <a:prstGeom prst="flowChartConnector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35" name="AutoShape 7"/>
          <p:cNvSpPr>
            <a:spLocks noChangeArrowheads="1"/>
          </p:cNvSpPr>
          <p:nvPr/>
        </p:nvSpPr>
        <p:spPr bwMode="auto">
          <a:xfrm>
            <a:off x="2954951" y="4872449"/>
            <a:ext cx="58708" cy="64557"/>
          </a:xfrm>
          <a:prstGeom prst="flowChartConnector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36" name="AutoShape 6"/>
          <p:cNvSpPr>
            <a:spLocks noChangeArrowheads="1"/>
          </p:cNvSpPr>
          <p:nvPr/>
        </p:nvSpPr>
        <p:spPr bwMode="auto">
          <a:xfrm>
            <a:off x="3693439" y="3044474"/>
            <a:ext cx="58708" cy="64557"/>
          </a:xfrm>
          <a:prstGeom prst="flowChartConnector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37" name="AutoShape 5"/>
          <p:cNvSpPr>
            <a:spLocks noChangeArrowheads="1"/>
          </p:cNvSpPr>
          <p:nvPr/>
        </p:nvSpPr>
        <p:spPr bwMode="auto">
          <a:xfrm>
            <a:off x="3697559" y="4924548"/>
            <a:ext cx="58708" cy="64557"/>
          </a:xfrm>
          <a:prstGeom prst="flowChartConnector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2732477" y="4916620"/>
            <a:ext cx="566483" cy="50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</a:t>
            </a:r>
            <a:r>
              <a:rPr kumimoji="0" lang="ru-RU" sz="2000" b="0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endParaRPr kumimoji="0" lang="ru-RU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2732477" y="4916620"/>
            <a:ext cx="566483" cy="50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</a:t>
            </a:r>
            <a:r>
              <a:rPr kumimoji="0" lang="ru-RU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 rot="16200000" flipH="1">
            <a:off x="3034412" y="2827516"/>
            <a:ext cx="416485" cy="664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5400000">
            <a:off x="-145814" y="3394558"/>
            <a:ext cx="2448000" cy="3571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1691680" y="3881565"/>
            <a:ext cx="2772000" cy="68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промежуточная степень заполнения </a:t>
            </a:r>
            <a:r>
              <a:rPr lang="ru-RU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пов-сти</a:t>
            </a:r>
            <a:endParaRPr lang="ru-RU" dirty="0"/>
          </a:p>
        </p:txBody>
      </p:sp>
      <p:cxnSp>
        <p:nvCxnSpPr>
          <p:cNvPr id="43" name="Прямая со стрелкой 42"/>
          <p:cNvCxnSpPr/>
          <p:nvPr/>
        </p:nvCxnSpPr>
        <p:spPr>
          <a:xfrm flipH="1" flipV="1">
            <a:off x="2123728" y="3573017"/>
            <a:ext cx="648072" cy="36003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1907704" y="2339588"/>
            <a:ext cx="2154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предел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адсорбции</a:t>
            </a:r>
            <a:endParaRPr lang="ru-RU" dirty="0"/>
          </a:p>
        </p:txBody>
      </p:sp>
      <p:sp>
        <p:nvSpPr>
          <p:cNvPr id="45" name="Овал 44"/>
          <p:cNvSpPr/>
          <p:nvPr/>
        </p:nvSpPr>
        <p:spPr>
          <a:xfrm rot="3129808">
            <a:off x="1705297" y="2836353"/>
            <a:ext cx="576000" cy="1500198"/>
          </a:xfrm>
          <a:prstGeom prst="ellipse">
            <a:avLst/>
          </a:prstGeom>
          <a:solidFill>
            <a:srgbClr val="FFFF00">
              <a:alpha val="1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04802" name="Object 2"/>
          <p:cNvGraphicFramePr>
            <a:graphicFrameLocks noChangeAspect="1"/>
          </p:cNvGraphicFramePr>
          <p:nvPr/>
        </p:nvGraphicFramePr>
        <p:xfrm>
          <a:off x="4572000" y="2212281"/>
          <a:ext cx="2179638" cy="928687"/>
        </p:xfrm>
        <a:graphic>
          <a:graphicData uri="http://schemas.openxmlformats.org/presentationml/2006/ole">
            <p:oleObj spid="_x0000_s204802" name="Формула" r:id="rId4" imgW="1015920" imgH="431640" progId="Equation.3">
              <p:embed/>
            </p:oleObj>
          </a:graphicData>
        </a:graphic>
      </p:graphicFrame>
      <p:sp>
        <p:nvSpPr>
          <p:cNvPr id="47" name="Прямоугольник 46"/>
          <p:cNvSpPr/>
          <p:nvPr/>
        </p:nvSpPr>
        <p:spPr>
          <a:xfrm>
            <a:off x="714348" y="1907540"/>
            <a:ext cx="6665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линейный участок имеется свободная </a:t>
            </a:r>
            <a:r>
              <a:rPr lang="ru-RU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пов-сть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адсорбента</a:t>
            </a: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1907704" y="229283"/>
            <a:ext cx="53124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ПОСТРОЕНИЕ ИЗОТЕРМЫ АДСОРБЦИИ</a:t>
            </a:r>
            <a:endParaRPr lang="ru-RU" sz="2000" b="1" i="1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428728" y="718591"/>
            <a:ext cx="6643734" cy="11387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u="sng" dirty="0" smtClean="0"/>
              <a:t>Закон Генри</a:t>
            </a:r>
            <a:r>
              <a:rPr lang="ru-RU" sz="2000" dirty="0" smtClean="0"/>
              <a:t> (1807г) «</a:t>
            </a:r>
            <a:r>
              <a:rPr lang="ru-RU" sz="2000" dirty="0" err="1" smtClean="0"/>
              <a:t>Раст</a:t>
            </a:r>
            <a:r>
              <a:rPr lang="en-US" sz="2000" dirty="0" smtClean="0"/>
              <a:t>-</a:t>
            </a:r>
            <a:r>
              <a:rPr lang="ru-RU" sz="2000" dirty="0" err="1" smtClean="0"/>
              <a:t>мость</a:t>
            </a:r>
            <a:r>
              <a:rPr lang="ru-RU" sz="2000" dirty="0" smtClean="0"/>
              <a:t> газа А прямо </a:t>
            </a:r>
            <a:r>
              <a:rPr lang="ru-RU" sz="2000" dirty="0" err="1" smtClean="0"/>
              <a:t>пропорц</a:t>
            </a:r>
            <a:r>
              <a:rPr lang="en-US" sz="2000" dirty="0" smtClean="0"/>
              <a:t>-</a:t>
            </a:r>
            <a:r>
              <a:rPr lang="ru-RU" sz="2000" dirty="0" smtClean="0"/>
              <a:t>на его парциальному давлению над </a:t>
            </a:r>
            <a:r>
              <a:rPr lang="ru-RU" sz="2000" dirty="0" err="1" smtClean="0"/>
              <a:t>р</a:t>
            </a:r>
            <a:r>
              <a:rPr lang="en-US" sz="2000" dirty="0" smtClean="0"/>
              <a:t>-</a:t>
            </a:r>
            <a:r>
              <a:rPr lang="ru-RU" sz="2000" dirty="0" smtClean="0"/>
              <a:t>ром». </a:t>
            </a:r>
          </a:p>
          <a:p>
            <a:pPr algn="ctr"/>
            <a:r>
              <a:rPr lang="ru-RU" sz="2800" dirty="0" smtClean="0"/>
              <a:t>А = К</a:t>
            </a:r>
            <a:r>
              <a:rPr lang="ru-RU" sz="2800" baseline="-25000" dirty="0" smtClean="0"/>
              <a:t>Г</a:t>
            </a:r>
            <a:r>
              <a:rPr lang="ru-RU" sz="2800" dirty="0" smtClean="0"/>
              <a:t>·</a:t>
            </a:r>
            <a:r>
              <a:rPr lang="ru-RU" sz="2800" i="1" dirty="0" smtClean="0"/>
              <a:t>с</a:t>
            </a:r>
            <a:r>
              <a:rPr lang="ru-RU" sz="2800" dirty="0" smtClean="0"/>
              <a:t>  </a:t>
            </a:r>
            <a:r>
              <a:rPr lang="ru-RU" sz="2000" dirty="0" smtClean="0"/>
              <a:t>или</a:t>
            </a:r>
            <a:r>
              <a:rPr lang="ru-RU" sz="2800" dirty="0" smtClean="0"/>
              <a:t>  А = Ќ</a:t>
            </a:r>
            <a:r>
              <a:rPr lang="ru-RU" sz="2800" baseline="-25000" dirty="0" smtClean="0"/>
              <a:t>Г</a:t>
            </a:r>
            <a:r>
              <a:rPr lang="ru-RU" sz="2800" dirty="0" smtClean="0"/>
              <a:t>·</a:t>
            </a:r>
            <a:r>
              <a:rPr lang="ru-RU" sz="2800" i="1" dirty="0" err="1" smtClean="0"/>
              <a:t>р</a:t>
            </a:r>
            <a:endParaRPr lang="ru-RU" sz="2800" dirty="0"/>
          </a:p>
        </p:txBody>
      </p:sp>
      <p:grpSp>
        <p:nvGrpSpPr>
          <p:cNvPr id="56" name="Группа 55"/>
          <p:cNvGrpSpPr/>
          <p:nvPr/>
        </p:nvGrpSpPr>
        <p:grpSpPr>
          <a:xfrm>
            <a:off x="4436500" y="3289258"/>
            <a:ext cx="4572241" cy="3240360"/>
            <a:chOff x="4571968" y="3356992"/>
            <a:chExt cx="4572241" cy="3240360"/>
          </a:xfrm>
        </p:grpSpPr>
        <p:sp>
          <p:nvSpPr>
            <p:cNvPr id="51" name="Скругленный прямоугольник 50"/>
            <p:cNvSpPr/>
            <p:nvPr/>
          </p:nvSpPr>
          <p:spPr>
            <a:xfrm>
              <a:off x="4571968" y="3356992"/>
              <a:ext cx="4572032" cy="3239790"/>
            </a:xfrm>
            <a:prstGeom prst="roundRect">
              <a:avLst>
                <a:gd name="adj" fmla="val 9943"/>
              </a:avLst>
            </a:prstGeom>
            <a:solidFill>
              <a:srgbClr val="FFFF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4628486" y="3450229"/>
              <a:ext cx="451572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 err="1" smtClean="0"/>
                <a:t>Ур-ние</a:t>
              </a:r>
              <a:r>
                <a:rPr lang="ru-RU" sz="2400" b="1" dirty="0" smtClean="0"/>
                <a:t> Фрейндлиха - </a:t>
              </a:r>
              <a:r>
                <a:rPr lang="ru-RU" sz="2400" b="1" dirty="0" err="1" smtClean="0"/>
                <a:t>Бедеккера</a:t>
              </a:r>
              <a:endParaRPr lang="ru-RU" sz="2400" b="1" dirty="0"/>
            </a:p>
          </p:txBody>
        </p:sp>
        <p:graphicFrame>
          <p:nvGraphicFramePr>
            <p:cNvPr id="53" name="Object 3"/>
            <p:cNvGraphicFramePr>
              <a:graphicFrameLocks noChangeAspect="1"/>
            </p:cNvGraphicFramePr>
            <p:nvPr/>
          </p:nvGraphicFramePr>
          <p:xfrm>
            <a:off x="5033965" y="3857628"/>
            <a:ext cx="1895475" cy="839787"/>
          </p:xfrm>
          <a:graphic>
            <a:graphicData uri="http://schemas.openxmlformats.org/presentationml/2006/ole">
              <p:oleObj spid="_x0000_s204803" name="Формула" r:id="rId5" imgW="914400" imgH="406080" progId="Equation.3">
                <p:embed/>
              </p:oleObj>
            </a:graphicData>
          </a:graphic>
        </p:graphicFrame>
        <p:graphicFrame>
          <p:nvGraphicFramePr>
            <p:cNvPr id="54" name="Object 5"/>
            <p:cNvGraphicFramePr>
              <a:graphicFrameLocks noChangeAspect="1"/>
            </p:cNvGraphicFramePr>
            <p:nvPr/>
          </p:nvGraphicFramePr>
          <p:xfrm>
            <a:off x="7038447" y="3896609"/>
            <a:ext cx="1706562" cy="639763"/>
          </p:xfrm>
          <a:graphic>
            <a:graphicData uri="http://schemas.openxmlformats.org/presentationml/2006/ole">
              <p:oleObj spid="_x0000_s204804" name="Формула" r:id="rId6" imgW="736560" imgH="279360" progId="Equation.3">
                <p:embed/>
              </p:oleObj>
            </a:graphicData>
          </a:graphic>
        </p:graphicFrame>
        <p:sp>
          <p:nvSpPr>
            <p:cNvPr id="55" name="Rectangle 12"/>
            <p:cNvSpPr>
              <a:spLocks noChangeArrowheads="1"/>
            </p:cNvSpPr>
            <p:nvPr/>
          </p:nvSpPr>
          <p:spPr bwMode="auto">
            <a:xfrm>
              <a:off x="4691905" y="4658360"/>
              <a:ext cx="4392000" cy="1938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где       </a:t>
              </a:r>
              <a:r>
                <a:rPr kumimoji="0" lang="ru-RU" sz="2000" b="1" i="1" u="none" strike="noStrike" cap="none" normalizeH="0" baseline="0" dirty="0" err="1" smtClean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х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– кол-во </a:t>
              </a: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адс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. </a:t>
              </a: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в-ва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,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1" u="none" strike="noStrike" cap="none" normalizeH="0" baseline="0" dirty="0" smtClean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          </a:t>
              </a:r>
              <a:r>
                <a:rPr kumimoji="0" lang="en-US" sz="2000" b="1" i="1" u="none" strike="noStrike" cap="none" normalizeH="0" baseline="0" dirty="0" smtClean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– масса адсорбента,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1" u="none" strike="noStrike" cap="none" normalizeH="0" baseline="0" dirty="0" err="1" smtClean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β</a:t>
              </a: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и </a:t>
              </a:r>
              <a:r>
                <a:rPr kumimoji="0" lang="ru-RU" sz="2000" b="1" i="1" u="none" strike="noStrike" cap="none" normalizeH="0" baseline="0" dirty="0" err="1" smtClean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n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– константы, </a:t>
              </a: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хар-ные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для каждой </a:t>
              </a: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адсорбц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. системы, </a:t>
              </a:r>
              <a:b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1/</a:t>
              </a: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n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всегда правильная дробь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(0 &lt; 1/</a:t>
              </a: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n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&lt; 1). 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 animBg="1"/>
      <p:bldP spid="12" grpId="0" animBg="1"/>
      <p:bldP spid="13" grpId="0" animBg="1"/>
      <p:bldP spid="16" grpId="0"/>
      <p:bldP spid="17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42" grpId="0"/>
      <p:bldP spid="44" grpId="0"/>
      <p:bldP spid="45" grpId="0" animBg="1"/>
      <p:bldP spid="47" grpId="0"/>
      <p:bldP spid="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81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887" name="Rectangle 47"/>
          <p:cNvSpPr>
            <a:spLocks noChangeArrowheads="1"/>
          </p:cNvSpPr>
          <p:nvPr/>
        </p:nvSpPr>
        <p:spPr bwMode="auto">
          <a:xfrm>
            <a:off x="504057" y="1243018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grpSp>
        <p:nvGrpSpPr>
          <p:cNvPr id="70" name="Группа 69"/>
          <p:cNvGrpSpPr>
            <a:grpSpLocks noChangeAspect="1"/>
          </p:cNvGrpSpPr>
          <p:nvPr/>
        </p:nvGrpSpPr>
        <p:grpSpPr>
          <a:xfrm>
            <a:off x="718337" y="1214421"/>
            <a:ext cx="4573743" cy="3582731"/>
            <a:chOff x="428595" y="642918"/>
            <a:chExt cx="3282543" cy="2571301"/>
          </a:xfrm>
        </p:grpSpPr>
        <p:sp>
          <p:nvSpPr>
            <p:cNvPr id="35895" name="AutoShape 55"/>
            <p:cNvSpPr>
              <a:spLocks noChangeAspect="1" noChangeArrowheads="1"/>
            </p:cNvSpPr>
            <p:nvPr/>
          </p:nvSpPr>
          <p:spPr bwMode="auto">
            <a:xfrm>
              <a:off x="428596" y="642918"/>
              <a:ext cx="2873375" cy="2528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96" name="Line 56"/>
            <p:cNvSpPr>
              <a:spLocks noChangeShapeType="1"/>
            </p:cNvSpPr>
            <p:nvPr/>
          </p:nvSpPr>
          <p:spPr bwMode="auto">
            <a:xfrm>
              <a:off x="544166" y="2419871"/>
              <a:ext cx="2666365" cy="6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/>
            </a:p>
          </p:txBody>
        </p:sp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2685386" y="707696"/>
              <a:ext cx="0" cy="17121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lg"/>
              <a:tailEnd type="none" w="lg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/>
            </a:p>
          </p:txBody>
        </p:sp>
        <p:sp>
          <p:nvSpPr>
            <p:cNvPr id="35898" name="Line 58"/>
            <p:cNvSpPr>
              <a:spLocks noChangeShapeType="1"/>
            </p:cNvSpPr>
            <p:nvPr/>
          </p:nvSpPr>
          <p:spPr bwMode="auto">
            <a:xfrm flipV="1">
              <a:off x="584171" y="1344046"/>
              <a:ext cx="2327910" cy="1199665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/>
            </a:p>
          </p:txBody>
        </p:sp>
        <p:sp>
          <p:nvSpPr>
            <p:cNvPr id="35899" name="Freeform 59"/>
            <p:cNvSpPr>
              <a:spLocks/>
            </p:cNvSpPr>
            <p:nvPr/>
          </p:nvSpPr>
          <p:spPr bwMode="auto">
            <a:xfrm>
              <a:off x="1206471" y="2218551"/>
              <a:ext cx="96520" cy="2019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3" y="122"/>
                </a:cxn>
                <a:cxn ang="0">
                  <a:pos x="112" y="318"/>
                </a:cxn>
              </a:cxnLst>
              <a:rect l="0" t="0" r="r" b="b"/>
              <a:pathLst>
                <a:path w="152" h="318">
                  <a:moveTo>
                    <a:pt x="0" y="0"/>
                  </a:moveTo>
                  <a:cubicBezTo>
                    <a:pt x="22" y="20"/>
                    <a:pt x="114" y="69"/>
                    <a:pt x="133" y="122"/>
                  </a:cubicBezTo>
                  <a:cubicBezTo>
                    <a:pt x="152" y="175"/>
                    <a:pt x="116" y="277"/>
                    <a:pt x="112" y="3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/>
            </a:p>
          </p:txBody>
        </p:sp>
        <p:sp>
          <p:nvSpPr>
            <p:cNvPr id="35900" name="Text Box 60"/>
            <p:cNvSpPr txBox="1">
              <a:spLocks noChangeArrowheads="1"/>
            </p:cNvSpPr>
            <p:nvPr/>
          </p:nvSpPr>
          <p:spPr bwMode="auto">
            <a:xfrm>
              <a:off x="1357290" y="2477598"/>
              <a:ext cx="854387" cy="3347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ln</a:t>
              </a:r>
              <a:r>
                <a:rPr kumimoji="0" lang="ru-RU" sz="2400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</a:t>
              </a:r>
              <a:r>
                <a:rPr kumimoji="0" lang="ru-RU" sz="2400" b="1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равн</a:t>
              </a:r>
              <a:endPara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901" name="AutoShape 61"/>
            <p:cNvSpPr>
              <a:spLocks/>
            </p:cNvSpPr>
            <p:nvPr/>
          </p:nvSpPr>
          <p:spPr bwMode="auto">
            <a:xfrm>
              <a:off x="2685386" y="1453280"/>
              <a:ext cx="90805" cy="966591"/>
            </a:xfrm>
            <a:prstGeom prst="rightBrace">
              <a:avLst>
                <a:gd name="adj1" fmla="val 88695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/>
            </a:p>
          </p:txBody>
        </p:sp>
        <p:sp>
          <p:nvSpPr>
            <p:cNvPr id="35902" name="Text Box 62"/>
            <p:cNvSpPr txBox="1">
              <a:spLocks noChangeArrowheads="1"/>
            </p:cNvSpPr>
            <p:nvPr/>
          </p:nvSpPr>
          <p:spPr bwMode="auto">
            <a:xfrm>
              <a:off x="2739360" y="1810194"/>
              <a:ext cx="689631" cy="344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dirty="0" err="1" smtClean="0">
                  <a:ln>
                    <a:solidFill>
                      <a:sysClr val="windowText" lastClr="000000"/>
                    </a:solidFill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lnβ</a:t>
              </a:r>
              <a:endParaRPr kumimoji="0" lang="ru-RU" sz="36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903" name="Text Box 63"/>
            <p:cNvSpPr txBox="1">
              <a:spLocks noChangeArrowheads="1"/>
            </p:cNvSpPr>
            <p:nvPr/>
          </p:nvSpPr>
          <p:spPr bwMode="auto">
            <a:xfrm>
              <a:off x="2650461" y="877896"/>
              <a:ext cx="635655" cy="3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lnΓ</a:t>
              </a:r>
              <a:endPara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904" name="Line 64"/>
            <p:cNvSpPr>
              <a:spLocks noChangeShapeType="1"/>
            </p:cNvSpPr>
            <p:nvPr/>
          </p:nvSpPr>
          <p:spPr bwMode="auto">
            <a:xfrm>
              <a:off x="2049412" y="2625472"/>
              <a:ext cx="486410" cy="63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 b="1" dirty="0"/>
            </a:p>
          </p:txBody>
        </p:sp>
        <p:sp>
          <p:nvSpPr>
            <p:cNvPr id="35905" name="Text Box 65"/>
            <p:cNvSpPr txBox="1">
              <a:spLocks noChangeArrowheads="1"/>
            </p:cNvSpPr>
            <p:nvPr/>
          </p:nvSpPr>
          <p:spPr bwMode="auto">
            <a:xfrm>
              <a:off x="2553231" y="2420506"/>
              <a:ext cx="330835" cy="304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0</a:t>
              </a:r>
              <a:endPara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906" name="Text Box 66"/>
            <p:cNvSpPr txBox="1">
              <a:spLocks noChangeArrowheads="1"/>
            </p:cNvSpPr>
            <p:nvPr/>
          </p:nvSpPr>
          <p:spPr bwMode="auto">
            <a:xfrm>
              <a:off x="1357188" y="2051098"/>
              <a:ext cx="388946" cy="345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φ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907" name="Text Box 67"/>
            <p:cNvSpPr txBox="1">
              <a:spLocks noChangeArrowheads="1"/>
            </p:cNvSpPr>
            <p:nvPr/>
          </p:nvSpPr>
          <p:spPr bwMode="auto">
            <a:xfrm>
              <a:off x="824875" y="1265642"/>
              <a:ext cx="1302057" cy="452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dirty="0" err="1" smtClean="0">
                  <a:ln>
                    <a:solidFill>
                      <a:sysClr val="windowText" lastClr="000000"/>
                    </a:solidFill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tg</a:t>
              </a:r>
              <a:r>
                <a:rPr kumimoji="0" lang="ru-RU" sz="2400" b="1" i="0" u="none" strike="noStrike" cap="none" normalizeH="0" baseline="0" dirty="0" err="1" smtClean="0">
                  <a:ln>
                    <a:solidFill>
                      <a:sysClr val="windowText" lastClr="000000"/>
                    </a:solidFill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φ </a:t>
              </a:r>
              <a:r>
                <a:rPr kumimoji="0" lang="ru-RU" sz="2400" b="1" i="0" u="none" strike="noStrike" cap="none" normalizeH="0" baseline="0" dirty="0" smtClean="0">
                  <a:ln>
                    <a:solidFill>
                      <a:sysClr val="windowText" lastClr="000000"/>
                    </a:solidFill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= 1/</a:t>
              </a:r>
              <a:r>
                <a:rPr kumimoji="0" lang="ru-RU" sz="2400" b="1" i="0" u="none" strike="noStrike" cap="none" normalizeH="0" baseline="0" dirty="0" err="1" smtClean="0">
                  <a:ln>
                    <a:solidFill>
                      <a:sysClr val="windowText" lastClr="000000"/>
                    </a:solidFill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n</a:t>
              </a:r>
              <a:endParaRPr kumimoji="0" lang="ru-RU" sz="36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908" name="Oval 68"/>
            <p:cNvSpPr>
              <a:spLocks noChangeArrowheads="1"/>
            </p:cNvSpPr>
            <p:nvPr/>
          </p:nvSpPr>
          <p:spPr bwMode="auto">
            <a:xfrm>
              <a:off x="2394696" y="1568656"/>
              <a:ext cx="72000" cy="7200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/>
            </a:p>
          </p:txBody>
        </p:sp>
        <p:sp>
          <p:nvSpPr>
            <p:cNvPr id="35909" name="Oval 69"/>
            <p:cNvSpPr>
              <a:spLocks noChangeArrowheads="1"/>
            </p:cNvSpPr>
            <p:nvPr/>
          </p:nvSpPr>
          <p:spPr bwMode="auto">
            <a:xfrm>
              <a:off x="2068800" y="1740128"/>
              <a:ext cx="72000" cy="7200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/>
            </a:p>
          </p:txBody>
        </p:sp>
        <p:sp>
          <p:nvSpPr>
            <p:cNvPr id="35910" name="Oval 70"/>
            <p:cNvSpPr>
              <a:spLocks noChangeArrowheads="1"/>
            </p:cNvSpPr>
            <p:nvPr/>
          </p:nvSpPr>
          <p:spPr bwMode="auto">
            <a:xfrm>
              <a:off x="1727805" y="1937353"/>
              <a:ext cx="72000" cy="7200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/>
            </a:p>
          </p:txBody>
        </p:sp>
        <p:sp>
          <p:nvSpPr>
            <p:cNvPr id="35911" name="Oval 71"/>
            <p:cNvSpPr>
              <a:spLocks noChangeArrowheads="1"/>
            </p:cNvSpPr>
            <p:nvPr/>
          </p:nvSpPr>
          <p:spPr bwMode="auto">
            <a:xfrm>
              <a:off x="962630" y="2320798"/>
              <a:ext cx="72000" cy="7200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/>
            </a:p>
          </p:txBody>
        </p:sp>
        <p:sp>
          <p:nvSpPr>
            <p:cNvPr id="35912" name="Oval 72"/>
            <p:cNvSpPr>
              <a:spLocks noChangeArrowheads="1"/>
            </p:cNvSpPr>
            <p:nvPr/>
          </p:nvSpPr>
          <p:spPr bwMode="auto">
            <a:xfrm>
              <a:off x="1206470" y="2218551"/>
              <a:ext cx="72000" cy="7200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/>
            </a:p>
          </p:txBody>
        </p:sp>
        <p:sp>
          <p:nvSpPr>
            <p:cNvPr id="35913" name="Oval 73"/>
            <p:cNvSpPr>
              <a:spLocks noChangeArrowheads="1"/>
            </p:cNvSpPr>
            <p:nvPr/>
          </p:nvSpPr>
          <p:spPr bwMode="auto">
            <a:xfrm>
              <a:off x="1463010" y="2057875"/>
              <a:ext cx="72000" cy="7200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/>
            </a:p>
          </p:txBody>
        </p:sp>
        <p:sp>
          <p:nvSpPr>
            <p:cNvPr id="35914" name="Text Box 74"/>
            <p:cNvSpPr txBox="1">
              <a:spLocks noChangeArrowheads="1"/>
            </p:cNvSpPr>
            <p:nvPr/>
          </p:nvSpPr>
          <p:spPr bwMode="auto">
            <a:xfrm>
              <a:off x="428595" y="2965735"/>
              <a:ext cx="3282543" cy="2484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10800" rIns="9144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Логарифмическая изотерма адсорбции.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285720" y="5013176"/>
            <a:ext cx="857256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Первое теоретическое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ур-ние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изотермы адсорбции было предложено в 1915 г Ир.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Ленгмюром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Аналитические изотермы адсорбции в целом гораздо лучше описываются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уравнением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Ленгмюра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к-рое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 сих пор не потеряло своего значения.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35916" name="Object 76"/>
          <p:cNvGraphicFramePr>
            <a:graphicFrameLocks noChangeAspect="1"/>
          </p:cNvGraphicFramePr>
          <p:nvPr/>
        </p:nvGraphicFramePr>
        <p:xfrm>
          <a:off x="5072066" y="1931082"/>
          <a:ext cx="2724150" cy="646112"/>
        </p:xfrm>
        <a:graphic>
          <a:graphicData uri="http://schemas.openxmlformats.org/presentationml/2006/ole">
            <p:oleObj spid="_x0000_s35916" name="Формула" r:id="rId3" imgW="1282680" imgH="304560" progId="Equation.3">
              <p:embed/>
            </p:oleObj>
          </a:graphicData>
        </a:graphic>
      </p:graphicFrame>
      <p:graphicFrame>
        <p:nvGraphicFramePr>
          <p:cNvPr id="35917" name="Object 77"/>
          <p:cNvGraphicFramePr>
            <a:graphicFrameLocks noChangeAspect="1"/>
          </p:cNvGraphicFramePr>
          <p:nvPr/>
        </p:nvGraphicFramePr>
        <p:xfrm>
          <a:off x="5000628" y="3074089"/>
          <a:ext cx="2820913" cy="642943"/>
        </p:xfrm>
        <a:graphic>
          <a:graphicData uri="http://schemas.openxmlformats.org/presentationml/2006/ole">
            <p:oleObj spid="_x0000_s35917" name="Формула" r:id="rId4" imgW="1333440" imgH="304560" progId="Equation.3">
              <p:embed/>
            </p:oleObj>
          </a:graphicData>
        </a:graphic>
      </p:graphicFrame>
      <p:sp>
        <p:nvSpPr>
          <p:cNvPr id="69" name="Прямоугольник 68"/>
          <p:cNvSpPr/>
          <p:nvPr/>
        </p:nvSpPr>
        <p:spPr>
          <a:xfrm>
            <a:off x="357158" y="357166"/>
            <a:ext cx="84296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В логарифмической форме оно 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линейно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и можно графически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опр-ть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оба постоянных параметра </a:t>
            </a:r>
            <a:r>
              <a:rPr lang="ru-RU" sz="2000" dirty="0" smtClean="0">
                <a:latin typeface="Arial" pitchFamily="34" charset="0"/>
                <a:cs typeface="Arial" pitchFamily="34" charset="0"/>
                <a:sym typeface="Symbol"/>
              </a:rPr>
              <a:t> и 1/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n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50001" y="828872"/>
            <a:ext cx="8643998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Обычно адсорбцию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хар-ют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тремя способами: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1) </a:t>
            </a:r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изотерма</a:t>
            </a:r>
            <a:r>
              <a:rPr lang="en-US" sz="2400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зависимость кол-ва адсорбированного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в-ва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от равновесного давления или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конц-ции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при Т=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const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;    графики Г = 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 или Г= 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(с).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2) </a:t>
            </a:r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изобара</a:t>
            </a:r>
            <a:r>
              <a:rPr lang="en-US" sz="2400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зав-сть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кол-ва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в-ва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(Г) от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т-ры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const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или </a:t>
            </a:r>
            <a:r>
              <a:rPr lang="ru-RU" sz="24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изопикна</a:t>
            </a:r>
            <a:r>
              <a:rPr lang="ru-RU" sz="2400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– при 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const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  графики Г=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(Т);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lang="ru-RU" sz="24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изостера</a:t>
            </a:r>
            <a:r>
              <a:rPr lang="ru-RU" sz="2400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зав-сть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равновесного давления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конц-ции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от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т-ры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при Г=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const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  графики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и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ru-RU" sz="2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4532927"/>
            <a:ext cx="86439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Проще обеспечить постоянство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т-ры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и получить изотермы адсорбции (рис.1).  Др.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зав-сти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можно построить из серии (обычно не менее 5) изотерм.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4" name="Группа 43"/>
          <p:cNvGrpSpPr>
            <a:grpSpLocks noChangeAspect="1"/>
          </p:cNvGrpSpPr>
          <p:nvPr/>
        </p:nvGrpSpPr>
        <p:grpSpPr>
          <a:xfrm>
            <a:off x="214282" y="1835917"/>
            <a:ext cx="4448030" cy="4684773"/>
            <a:chOff x="500034" y="2143116"/>
            <a:chExt cx="3866188" cy="4071966"/>
          </a:xfrm>
        </p:grpSpPr>
        <p:sp>
          <p:nvSpPr>
            <p:cNvPr id="33832" name="Text Box 40"/>
            <p:cNvSpPr txBox="1">
              <a:spLocks noChangeArrowheads="1"/>
            </p:cNvSpPr>
            <p:nvPr/>
          </p:nvSpPr>
          <p:spPr bwMode="auto">
            <a:xfrm>
              <a:off x="601711" y="2582305"/>
              <a:ext cx="423547" cy="358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83210" tIns="41605" rIns="83210" bIns="4160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Г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31" name="Text Box 39"/>
            <p:cNvSpPr txBox="1">
              <a:spLocks noChangeArrowheads="1"/>
            </p:cNvSpPr>
            <p:nvPr/>
          </p:nvSpPr>
          <p:spPr bwMode="auto">
            <a:xfrm>
              <a:off x="500034" y="5221111"/>
              <a:ext cx="3644816" cy="9939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83210" tIns="41605" rIns="83210" bIns="4160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Рис. 1. Основной вид изотерм адсорбции при различных температурах: Т</a:t>
              </a:r>
              <a:r>
                <a:rPr kumimoji="0" lang="ru-RU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&lt;Т</a:t>
              </a:r>
              <a:r>
                <a:rPr kumimoji="0" lang="ru-RU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&lt;Т</a:t>
              </a:r>
              <a:r>
                <a:rPr kumimoji="0" lang="ru-RU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.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30" name="Line 38"/>
            <p:cNvSpPr>
              <a:spLocks noChangeShapeType="1"/>
            </p:cNvSpPr>
            <p:nvPr/>
          </p:nvSpPr>
          <p:spPr bwMode="auto">
            <a:xfrm>
              <a:off x="959130" y="4796563"/>
              <a:ext cx="2612428" cy="86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33829" name="Freeform 37"/>
            <p:cNvSpPr>
              <a:spLocks/>
            </p:cNvSpPr>
            <p:nvPr/>
          </p:nvSpPr>
          <p:spPr bwMode="auto">
            <a:xfrm>
              <a:off x="958293" y="2579721"/>
              <a:ext cx="2613266" cy="2198755"/>
            </a:xfrm>
            <a:custGeom>
              <a:avLst/>
              <a:gdLst/>
              <a:ahLst/>
              <a:cxnLst>
                <a:cxn ang="0">
                  <a:pos x="0" y="3034"/>
                </a:cxn>
                <a:cxn ang="0">
                  <a:pos x="331" y="1772"/>
                </a:cxn>
                <a:cxn ang="0">
                  <a:pos x="913" y="607"/>
                </a:cxn>
                <a:cxn ang="0">
                  <a:pos x="1801" y="97"/>
                </a:cxn>
                <a:cxn ang="0">
                  <a:pos x="3435" y="27"/>
                </a:cxn>
              </a:cxnLst>
              <a:rect l="0" t="0" r="r" b="b"/>
              <a:pathLst>
                <a:path w="3435" h="3034">
                  <a:moveTo>
                    <a:pt x="0" y="3034"/>
                  </a:moveTo>
                  <a:lnTo>
                    <a:pt x="331" y="1772"/>
                  </a:lnTo>
                  <a:cubicBezTo>
                    <a:pt x="483" y="1367"/>
                    <a:pt x="668" y="886"/>
                    <a:pt x="913" y="607"/>
                  </a:cubicBezTo>
                  <a:cubicBezTo>
                    <a:pt x="1158" y="328"/>
                    <a:pt x="1381" y="194"/>
                    <a:pt x="1801" y="97"/>
                  </a:cubicBezTo>
                  <a:cubicBezTo>
                    <a:pt x="2221" y="0"/>
                    <a:pt x="3095" y="42"/>
                    <a:pt x="3435" y="27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33828" name="Freeform 36"/>
            <p:cNvSpPr>
              <a:spLocks/>
            </p:cNvSpPr>
            <p:nvPr/>
          </p:nvSpPr>
          <p:spPr bwMode="auto">
            <a:xfrm>
              <a:off x="958293" y="2949195"/>
              <a:ext cx="2636703" cy="1829282"/>
            </a:xfrm>
            <a:custGeom>
              <a:avLst/>
              <a:gdLst/>
              <a:ahLst/>
              <a:cxnLst>
                <a:cxn ang="0">
                  <a:pos x="0" y="2124"/>
                </a:cxn>
                <a:cxn ang="0">
                  <a:pos x="684" y="1150"/>
                </a:cxn>
                <a:cxn ang="0">
                  <a:pos x="1679" y="321"/>
                </a:cxn>
                <a:cxn ang="0">
                  <a:pos x="3150" y="0"/>
                </a:cxn>
              </a:cxnLst>
              <a:rect l="0" t="0" r="r" b="b"/>
              <a:pathLst>
                <a:path w="3150" h="2124">
                  <a:moveTo>
                    <a:pt x="0" y="2124"/>
                  </a:moveTo>
                  <a:cubicBezTo>
                    <a:pt x="114" y="1962"/>
                    <a:pt x="404" y="1451"/>
                    <a:pt x="684" y="1150"/>
                  </a:cubicBezTo>
                  <a:cubicBezTo>
                    <a:pt x="964" y="849"/>
                    <a:pt x="1268" y="513"/>
                    <a:pt x="1679" y="321"/>
                  </a:cubicBezTo>
                  <a:cubicBezTo>
                    <a:pt x="2090" y="129"/>
                    <a:pt x="2844" y="67"/>
                    <a:pt x="3150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33827" name="Text Box 35"/>
            <p:cNvSpPr txBox="1">
              <a:spLocks noChangeArrowheads="1"/>
            </p:cNvSpPr>
            <p:nvPr/>
          </p:nvSpPr>
          <p:spPr bwMode="auto">
            <a:xfrm>
              <a:off x="2644962" y="4784328"/>
              <a:ext cx="1642764" cy="430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83210" tIns="41605" rIns="83210" bIns="4160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ru-RU" sz="20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</a:t>
              </a:r>
              <a:r>
                <a:rPr kumimoji="0" lang="ru-RU" sz="2000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равн</a:t>
              </a:r>
              <a:r>
                <a:rPr kumimoji="0" lang="ru-RU" sz="2000" b="0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. </a:t>
              </a:r>
              <a:r>
                <a:rPr kumimoji="0" lang="ru-RU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</a:t>
              </a:r>
              <a:r>
                <a:rPr kumimoji="0" lang="ru-RU" sz="20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</a:t>
              </a:r>
              <a:r>
                <a:rPr kumimoji="0" lang="ru-RU" sz="2000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равн</a:t>
              </a:r>
              <a:r>
                <a:rPr kumimoji="0" lang="ru-RU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)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26" name="Text Box 34"/>
            <p:cNvSpPr txBox="1">
              <a:spLocks noChangeArrowheads="1"/>
            </p:cNvSpPr>
            <p:nvPr/>
          </p:nvSpPr>
          <p:spPr bwMode="auto">
            <a:xfrm>
              <a:off x="3512965" y="2410918"/>
              <a:ext cx="459539" cy="347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83210" tIns="41605" rIns="83210" bIns="4160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Т</a:t>
              </a:r>
              <a:r>
                <a:rPr kumimoji="0" lang="ru-RU" sz="20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25" name="Text Box 33"/>
            <p:cNvSpPr txBox="1">
              <a:spLocks noChangeArrowheads="1"/>
            </p:cNvSpPr>
            <p:nvPr/>
          </p:nvSpPr>
          <p:spPr bwMode="auto">
            <a:xfrm>
              <a:off x="3546447" y="2784697"/>
              <a:ext cx="442798" cy="37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83210" tIns="41605" rIns="83210" bIns="4160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Т</a:t>
              </a:r>
              <a:r>
                <a:rPr kumimoji="0" lang="ru-RU" sz="20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24" name="Line 32"/>
            <p:cNvSpPr>
              <a:spLocks noChangeShapeType="1"/>
            </p:cNvSpPr>
            <p:nvPr/>
          </p:nvSpPr>
          <p:spPr bwMode="auto">
            <a:xfrm flipH="1">
              <a:off x="958293" y="2480678"/>
              <a:ext cx="837" cy="231588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stealth" w="med" len="lg"/>
              <a:tailEnd type="none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33823" name="Freeform 31"/>
            <p:cNvSpPr>
              <a:spLocks/>
            </p:cNvSpPr>
            <p:nvPr/>
          </p:nvSpPr>
          <p:spPr bwMode="auto">
            <a:xfrm>
              <a:off x="959130" y="3430630"/>
              <a:ext cx="2635866" cy="1347847"/>
            </a:xfrm>
            <a:custGeom>
              <a:avLst/>
              <a:gdLst/>
              <a:ahLst/>
              <a:cxnLst>
                <a:cxn ang="0">
                  <a:pos x="0" y="1565"/>
                </a:cxn>
                <a:cxn ang="0">
                  <a:pos x="911" y="922"/>
                </a:cxn>
                <a:cxn ang="0">
                  <a:pos x="2092" y="311"/>
                </a:cxn>
                <a:cxn ang="0">
                  <a:pos x="3149" y="0"/>
                </a:cxn>
              </a:cxnLst>
              <a:rect l="0" t="0" r="r" b="b"/>
              <a:pathLst>
                <a:path w="3149" h="1565">
                  <a:moveTo>
                    <a:pt x="0" y="1565"/>
                  </a:moveTo>
                  <a:cubicBezTo>
                    <a:pt x="152" y="1458"/>
                    <a:pt x="562" y="1131"/>
                    <a:pt x="911" y="922"/>
                  </a:cubicBezTo>
                  <a:cubicBezTo>
                    <a:pt x="1260" y="713"/>
                    <a:pt x="1719" y="465"/>
                    <a:pt x="2092" y="311"/>
                  </a:cubicBezTo>
                  <a:cubicBezTo>
                    <a:pt x="2465" y="157"/>
                    <a:pt x="2929" y="65"/>
                    <a:pt x="3149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33822" name="Text Box 30"/>
            <p:cNvSpPr txBox="1">
              <a:spLocks noChangeArrowheads="1"/>
            </p:cNvSpPr>
            <p:nvPr/>
          </p:nvSpPr>
          <p:spPr bwMode="auto">
            <a:xfrm>
              <a:off x="3511291" y="3262688"/>
              <a:ext cx="503066" cy="374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Т</a:t>
              </a:r>
              <a:r>
                <a:rPr kumimoji="0" lang="ru-RU" sz="20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21" name="Line 29"/>
            <p:cNvSpPr>
              <a:spLocks noChangeShapeType="1"/>
            </p:cNvSpPr>
            <p:nvPr/>
          </p:nvSpPr>
          <p:spPr bwMode="auto">
            <a:xfrm flipH="1">
              <a:off x="1946848" y="2552636"/>
              <a:ext cx="837" cy="237600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33820" name="Line 28"/>
            <p:cNvSpPr>
              <a:spLocks noChangeShapeType="1"/>
            </p:cNvSpPr>
            <p:nvPr/>
          </p:nvSpPr>
          <p:spPr bwMode="auto">
            <a:xfrm flipV="1">
              <a:off x="958293" y="3858668"/>
              <a:ext cx="2220690" cy="861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33819" name="AutoShape 27"/>
            <p:cNvSpPr>
              <a:spLocks noChangeArrowheads="1"/>
            </p:cNvSpPr>
            <p:nvPr/>
          </p:nvSpPr>
          <p:spPr bwMode="auto">
            <a:xfrm>
              <a:off x="2339794" y="3773251"/>
              <a:ext cx="142298" cy="146411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33818" name="AutoShape 26"/>
            <p:cNvSpPr>
              <a:spLocks noChangeArrowheads="1"/>
            </p:cNvSpPr>
            <p:nvPr/>
          </p:nvSpPr>
          <p:spPr bwMode="auto">
            <a:xfrm>
              <a:off x="1891602" y="4026611"/>
              <a:ext cx="142298" cy="146411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33817" name="AutoShape 25"/>
            <p:cNvSpPr>
              <a:spLocks noChangeArrowheads="1"/>
            </p:cNvSpPr>
            <p:nvPr/>
          </p:nvSpPr>
          <p:spPr bwMode="auto">
            <a:xfrm>
              <a:off x="1146629" y="3796659"/>
              <a:ext cx="142298" cy="146411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33816" name="AutoShape 24"/>
            <p:cNvSpPr>
              <a:spLocks noChangeArrowheads="1"/>
            </p:cNvSpPr>
            <p:nvPr/>
          </p:nvSpPr>
          <p:spPr bwMode="auto">
            <a:xfrm>
              <a:off x="1543390" y="3789769"/>
              <a:ext cx="142298" cy="146411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33815" name="AutoShape 23"/>
            <p:cNvSpPr>
              <a:spLocks noChangeArrowheads="1"/>
            </p:cNvSpPr>
            <p:nvPr/>
          </p:nvSpPr>
          <p:spPr bwMode="auto">
            <a:xfrm>
              <a:off x="1892439" y="2697712"/>
              <a:ext cx="142298" cy="146411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33814" name="AutoShape 22"/>
            <p:cNvSpPr>
              <a:spLocks noChangeArrowheads="1"/>
            </p:cNvSpPr>
            <p:nvPr/>
          </p:nvSpPr>
          <p:spPr bwMode="auto">
            <a:xfrm>
              <a:off x="1885743" y="3453884"/>
              <a:ext cx="142298" cy="146411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33813" name="Text Box 21"/>
            <p:cNvSpPr txBox="1">
              <a:spLocks noChangeArrowheads="1"/>
            </p:cNvSpPr>
            <p:nvPr/>
          </p:nvSpPr>
          <p:spPr bwMode="auto">
            <a:xfrm>
              <a:off x="3180197" y="3662035"/>
              <a:ext cx="1186025" cy="338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Г</a:t>
              </a:r>
              <a:r>
                <a:rPr kumimoji="0" lang="ru-RU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=</a:t>
              </a:r>
              <a:r>
                <a:rPr kumimoji="0" lang="en-US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const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12" name="Text Box 20"/>
            <p:cNvSpPr txBox="1">
              <a:spLocks noChangeArrowheads="1"/>
            </p:cNvSpPr>
            <p:nvPr/>
          </p:nvSpPr>
          <p:spPr bwMode="auto">
            <a:xfrm>
              <a:off x="1327311" y="2143116"/>
              <a:ext cx="1388779" cy="37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p(c)=const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5" name="Группа 44"/>
          <p:cNvGrpSpPr>
            <a:grpSpLocks noChangeAspect="1"/>
          </p:cNvGrpSpPr>
          <p:nvPr/>
        </p:nvGrpSpPr>
        <p:grpSpPr>
          <a:xfrm>
            <a:off x="4519643" y="1879391"/>
            <a:ext cx="3981447" cy="4410832"/>
            <a:chOff x="4654883" y="2543368"/>
            <a:chExt cx="3322851" cy="3681213"/>
          </a:xfrm>
        </p:grpSpPr>
        <p:grpSp>
          <p:nvGrpSpPr>
            <p:cNvPr id="33796" name="Group 4"/>
            <p:cNvGrpSpPr>
              <a:grpSpLocks/>
            </p:cNvGrpSpPr>
            <p:nvPr/>
          </p:nvGrpSpPr>
          <p:grpSpPr bwMode="auto">
            <a:xfrm>
              <a:off x="5089311" y="2543368"/>
              <a:ext cx="2799090" cy="2922202"/>
              <a:chOff x="7874" y="1677"/>
              <a:chExt cx="3344" cy="3393"/>
            </a:xfrm>
          </p:grpSpPr>
          <p:sp>
            <p:nvSpPr>
              <p:cNvPr id="33811" name="Line 19"/>
              <p:cNvSpPr>
                <a:spLocks noChangeShapeType="1"/>
              </p:cNvSpPr>
              <p:nvPr/>
            </p:nvSpPr>
            <p:spPr bwMode="auto">
              <a:xfrm>
                <a:off x="7874" y="1677"/>
                <a:ext cx="1" cy="294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stealth" w="sm" len="lg"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/>
              </a:p>
            </p:txBody>
          </p:sp>
          <p:sp>
            <p:nvSpPr>
              <p:cNvPr id="33810" name="Line 18"/>
              <p:cNvSpPr>
                <a:spLocks noChangeShapeType="1"/>
              </p:cNvSpPr>
              <p:nvPr/>
            </p:nvSpPr>
            <p:spPr bwMode="auto">
              <a:xfrm>
                <a:off x="7874" y="4625"/>
                <a:ext cx="3191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stealth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/>
              </a:p>
            </p:txBody>
          </p:sp>
          <p:sp>
            <p:nvSpPr>
              <p:cNvPr id="33809" name="Freeform 17"/>
              <p:cNvSpPr>
                <a:spLocks/>
              </p:cNvSpPr>
              <p:nvPr/>
            </p:nvSpPr>
            <p:spPr bwMode="auto">
              <a:xfrm>
                <a:off x="8019" y="2316"/>
                <a:ext cx="2145" cy="1638"/>
              </a:xfrm>
              <a:custGeom>
                <a:avLst/>
                <a:gdLst/>
                <a:ahLst/>
                <a:cxnLst>
                  <a:cxn ang="0">
                    <a:pos x="0" y="1638"/>
                  </a:cxn>
                  <a:cxn ang="0">
                    <a:pos x="985" y="1306"/>
                  </a:cxn>
                  <a:cxn ang="0">
                    <a:pos x="1627" y="819"/>
                  </a:cxn>
                  <a:cxn ang="0">
                    <a:pos x="2145" y="0"/>
                  </a:cxn>
                </a:cxnLst>
                <a:rect l="0" t="0" r="r" b="b"/>
                <a:pathLst>
                  <a:path w="2145" h="1638">
                    <a:moveTo>
                      <a:pt x="0" y="1638"/>
                    </a:moveTo>
                    <a:cubicBezTo>
                      <a:pt x="164" y="1583"/>
                      <a:pt x="714" y="1442"/>
                      <a:pt x="985" y="1306"/>
                    </a:cubicBezTo>
                    <a:cubicBezTo>
                      <a:pt x="1256" y="1170"/>
                      <a:pt x="1434" y="1037"/>
                      <a:pt x="1627" y="819"/>
                    </a:cubicBezTo>
                    <a:cubicBezTo>
                      <a:pt x="1820" y="601"/>
                      <a:pt x="2037" y="171"/>
                      <a:pt x="2145" y="0"/>
                    </a:cubicBezTo>
                  </a:path>
                </a:pathLst>
              </a:cu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/>
              </a:p>
            </p:txBody>
          </p:sp>
          <p:sp>
            <p:nvSpPr>
              <p:cNvPr id="33808" name="Freeform 16"/>
              <p:cNvSpPr>
                <a:spLocks/>
              </p:cNvSpPr>
              <p:nvPr/>
            </p:nvSpPr>
            <p:spPr bwMode="auto">
              <a:xfrm>
                <a:off x="8259" y="2556"/>
                <a:ext cx="2145" cy="1638"/>
              </a:xfrm>
              <a:custGeom>
                <a:avLst/>
                <a:gdLst/>
                <a:ahLst/>
                <a:cxnLst>
                  <a:cxn ang="0">
                    <a:pos x="0" y="1638"/>
                  </a:cxn>
                  <a:cxn ang="0">
                    <a:pos x="985" y="1306"/>
                  </a:cxn>
                  <a:cxn ang="0">
                    <a:pos x="1627" y="819"/>
                  </a:cxn>
                  <a:cxn ang="0">
                    <a:pos x="2145" y="0"/>
                  </a:cxn>
                </a:cxnLst>
                <a:rect l="0" t="0" r="r" b="b"/>
                <a:pathLst>
                  <a:path w="2145" h="1638">
                    <a:moveTo>
                      <a:pt x="0" y="1638"/>
                    </a:moveTo>
                    <a:cubicBezTo>
                      <a:pt x="164" y="1583"/>
                      <a:pt x="714" y="1442"/>
                      <a:pt x="985" y="1306"/>
                    </a:cubicBezTo>
                    <a:cubicBezTo>
                      <a:pt x="1256" y="1170"/>
                      <a:pt x="1434" y="1037"/>
                      <a:pt x="1627" y="819"/>
                    </a:cubicBezTo>
                    <a:cubicBezTo>
                      <a:pt x="1820" y="601"/>
                      <a:pt x="2037" y="171"/>
                      <a:pt x="2145" y="0"/>
                    </a:cubicBezTo>
                  </a:path>
                </a:pathLst>
              </a:cu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/>
              </a:p>
            </p:txBody>
          </p:sp>
          <p:sp>
            <p:nvSpPr>
              <p:cNvPr id="33807" name="Freeform 15"/>
              <p:cNvSpPr>
                <a:spLocks/>
              </p:cNvSpPr>
              <p:nvPr/>
            </p:nvSpPr>
            <p:spPr bwMode="auto">
              <a:xfrm>
                <a:off x="8499" y="2796"/>
                <a:ext cx="2145" cy="1638"/>
              </a:xfrm>
              <a:custGeom>
                <a:avLst/>
                <a:gdLst/>
                <a:ahLst/>
                <a:cxnLst>
                  <a:cxn ang="0">
                    <a:pos x="0" y="1638"/>
                  </a:cxn>
                  <a:cxn ang="0">
                    <a:pos x="985" y="1306"/>
                  </a:cxn>
                  <a:cxn ang="0">
                    <a:pos x="1627" y="819"/>
                  </a:cxn>
                  <a:cxn ang="0">
                    <a:pos x="2145" y="0"/>
                  </a:cxn>
                </a:cxnLst>
                <a:rect l="0" t="0" r="r" b="b"/>
                <a:pathLst>
                  <a:path w="2145" h="1638">
                    <a:moveTo>
                      <a:pt x="0" y="1638"/>
                    </a:moveTo>
                    <a:cubicBezTo>
                      <a:pt x="164" y="1583"/>
                      <a:pt x="714" y="1442"/>
                      <a:pt x="985" y="1306"/>
                    </a:cubicBezTo>
                    <a:cubicBezTo>
                      <a:pt x="1256" y="1170"/>
                      <a:pt x="1434" y="1037"/>
                      <a:pt x="1627" y="819"/>
                    </a:cubicBezTo>
                    <a:cubicBezTo>
                      <a:pt x="1820" y="601"/>
                      <a:pt x="2037" y="171"/>
                      <a:pt x="2145" y="0"/>
                    </a:cubicBezTo>
                  </a:path>
                </a:pathLst>
              </a:cu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/>
              </a:p>
            </p:txBody>
          </p:sp>
          <p:sp>
            <p:nvSpPr>
              <p:cNvPr id="33806" name="Freeform 14"/>
              <p:cNvSpPr>
                <a:spLocks/>
              </p:cNvSpPr>
              <p:nvPr/>
            </p:nvSpPr>
            <p:spPr bwMode="auto">
              <a:xfrm>
                <a:off x="8091" y="2485"/>
                <a:ext cx="2517" cy="19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80" y="940"/>
                  </a:cxn>
                  <a:cxn ang="0">
                    <a:pos x="1450" y="1572"/>
                  </a:cxn>
                  <a:cxn ang="0">
                    <a:pos x="2517" y="1926"/>
                  </a:cxn>
                </a:cxnLst>
                <a:rect l="0" t="0" r="r" b="b"/>
                <a:pathLst>
                  <a:path w="2517" h="1926">
                    <a:moveTo>
                      <a:pt x="0" y="0"/>
                    </a:moveTo>
                    <a:cubicBezTo>
                      <a:pt x="97" y="157"/>
                      <a:pt x="338" y="678"/>
                      <a:pt x="580" y="940"/>
                    </a:cubicBezTo>
                    <a:cubicBezTo>
                      <a:pt x="822" y="1202"/>
                      <a:pt x="1127" y="1408"/>
                      <a:pt x="1450" y="1572"/>
                    </a:cubicBezTo>
                    <a:cubicBezTo>
                      <a:pt x="1773" y="1736"/>
                      <a:pt x="2295" y="1852"/>
                      <a:pt x="2517" y="1926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/>
              </a:p>
            </p:txBody>
          </p:sp>
          <p:sp>
            <p:nvSpPr>
              <p:cNvPr id="33805" name="Freeform 13"/>
              <p:cNvSpPr>
                <a:spLocks/>
              </p:cNvSpPr>
              <p:nvPr/>
            </p:nvSpPr>
            <p:spPr bwMode="auto">
              <a:xfrm>
                <a:off x="8091" y="2095"/>
                <a:ext cx="2517" cy="19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80" y="940"/>
                  </a:cxn>
                  <a:cxn ang="0">
                    <a:pos x="1450" y="1572"/>
                  </a:cxn>
                  <a:cxn ang="0">
                    <a:pos x="2517" y="1926"/>
                  </a:cxn>
                </a:cxnLst>
                <a:rect l="0" t="0" r="r" b="b"/>
                <a:pathLst>
                  <a:path w="2517" h="1926">
                    <a:moveTo>
                      <a:pt x="0" y="0"/>
                    </a:moveTo>
                    <a:cubicBezTo>
                      <a:pt x="97" y="157"/>
                      <a:pt x="338" y="678"/>
                      <a:pt x="580" y="940"/>
                    </a:cubicBezTo>
                    <a:cubicBezTo>
                      <a:pt x="822" y="1202"/>
                      <a:pt x="1127" y="1408"/>
                      <a:pt x="1450" y="1572"/>
                    </a:cubicBezTo>
                    <a:cubicBezTo>
                      <a:pt x="1773" y="1736"/>
                      <a:pt x="2295" y="1852"/>
                      <a:pt x="2517" y="1926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/>
              </a:p>
            </p:txBody>
          </p:sp>
          <p:sp>
            <p:nvSpPr>
              <p:cNvPr id="33804" name="Freeform 12"/>
              <p:cNvSpPr>
                <a:spLocks/>
              </p:cNvSpPr>
              <p:nvPr/>
            </p:nvSpPr>
            <p:spPr bwMode="auto">
              <a:xfrm>
                <a:off x="8111" y="1715"/>
                <a:ext cx="2517" cy="19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80" y="940"/>
                  </a:cxn>
                  <a:cxn ang="0">
                    <a:pos x="1450" y="1572"/>
                  </a:cxn>
                  <a:cxn ang="0">
                    <a:pos x="2517" y="1926"/>
                  </a:cxn>
                </a:cxnLst>
                <a:rect l="0" t="0" r="r" b="b"/>
                <a:pathLst>
                  <a:path w="2517" h="1926">
                    <a:moveTo>
                      <a:pt x="0" y="0"/>
                    </a:moveTo>
                    <a:cubicBezTo>
                      <a:pt x="97" y="157"/>
                      <a:pt x="338" y="678"/>
                      <a:pt x="580" y="940"/>
                    </a:cubicBezTo>
                    <a:cubicBezTo>
                      <a:pt x="822" y="1202"/>
                      <a:pt x="1127" y="1408"/>
                      <a:pt x="1450" y="1572"/>
                    </a:cubicBezTo>
                    <a:cubicBezTo>
                      <a:pt x="1773" y="1736"/>
                      <a:pt x="2295" y="1852"/>
                      <a:pt x="2517" y="1926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/>
              </a:p>
            </p:txBody>
          </p:sp>
          <p:sp>
            <p:nvSpPr>
              <p:cNvPr id="33803" name="Text Box 11"/>
              <p:cNvSpPr txBox="1">
                <a:spLocks noChangeArrowheads="1"/>
              </p:cNvSpPr>
              <p:nvPr/>
            </p:nvSpPr>
            <p:spPr bwMode="auto">
              <a:xfrm>
                <a:off x="9896" y="1946"/>
                <a:ext cx="543" cy="4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Г</a:t>
                </a:r>
                <a:r>
                  <a:rPr kumimoji="0" lang="ru-RU" sz="2000" b="0" i="0" u="none" strike="noStrike" cap="none" normalizeH="0" baseline="-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</a:t>
                </a:r>
                <a:endPara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802" name="Text Box 10"/>
              <p:cNvSpPr txBox="1">
                <a:spLocks noChangeArrowheads="1"/>
              </p:cNvSpPr>
              <p:nvPr/>
            </p:nvSpPr>
            <p:spPr bwMode="auto">
              <a:xfrm>
                <a:off x="10309" y="2276"/>
                <a:ext cx="549" cy="4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Г</a:t>
                </a:r>
                <a:r>
                  <a:rPr kumimoji="0" lang="ru-RU" sz="2000" b="0" i="0" u="none" strike="noStrike" cap="none" normalizeH="0" baseline="-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2</a:t>
                </a:r>
                <a:endPara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801" name="Text Box 9"/>
              <p:cNvSpPr txBox="1">
                <a:spLocks noChangeArrowheads="1"/>
              </p:cNvSpPr>
              <p:nvPr/>
            </p:nvSpPr>
            <p:spPr bwMode="auto">
              <a:xfrm>
                <a:off x="10559" y="2610"/>
                <a:ext cx="579" cy="4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Г</a:t>
                </a:r>
                <a:r>
                  <a:rPr kumimoji="0" lang="ru-RU" sz="2000" b="0" i="0" u="none" strike="noStrike" cap="none" normalizeH="0" baseline="-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3</a:t>
                </a:r>
                <a:endPara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800" name="Text Box 8"/>
              <p:cNvSpPr txBox="1">
                <a:spLocks noChangeArrowheads="1"/>
              </p:cNvSpPr>
              <p:nvPr/>
            </p:nvSpPr>
            <p:spPr bwMode="auto">
              <a:xfrm>
                <a:off x="10572" y="3346"/>
                <a:ext cx="528" cy="4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р</a:t>
                </a:r>
                <a:r>
                  <a:rPr kumimoji="0" lang="ru-RU" sz="2000" b="0" i="1" u="none" strike="noStrike" cap="none" normalizeH="0" baseline="-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</a:t>
                </a:r>
                <a:endPara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799" name="Text Box 7"/>
              <p:cNvSpPr txBox="1">
                <a:spLocks noChangeArrowheads="1"/>
              </p:cNvSpPr>
              <p:nvPr/>
            </p:nvSpPr>
            <p:spPr bwMode="auto">
              <a:xfrm>
                <a:off x="10568" y="3740"/>
                <a:ext cx="559" cy="4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р</a:t>
                </a:r>
                <a:r>
                  <a:rPr kumimoji="0" lang="ru-RU" sz="2000" b="0" i="1" u="none" strike="noStrike" cap="none" normalizeH="0" baseline="-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2</a:t>
                </a:r>
                <a:endPara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798" name="Text Box 6"/>
              <p:cNvSpPr txBox="1">
                <a:spLocks noChangeArrowheads="1"/>
              </p:cNvSpPr>
              <p:nvPr/>
            </p:nvSpPr>
            <p:spPr bwMode="auto">
              <a:xfrm>
                <a:off x="10586" y="4164"/>
                <a:ext cx="632" cy="4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р</a:t>
                </a:r>
                <a:r>
                  <a:rPr kumimoji="0" lang="ru-RU" sz="2000" b="0" i="1" u="none" strike="noStrike" cap="none" normalizeH="0" baseline="-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3</a:t>
                </a:r>
                <a:endPara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797" name="Text Box 5"/>
              <p:cNvSpPr txBox="1">
                <a:spLocks noChangeArrowheads="1"/>
              </p:cNvSpPr>
              <p:nvPr/>
            </p:nvSpPr>
            <p:spPr bwMode="auto">
              <a:xfrm>
                <a:off x="10499" y="4646"/>
                <a:ext cx="579" cy="4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Т</a:t>
                </a:r>
                <a:endPara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3795" name="Text Box 3"/>
            <p:cNvSpPr txBox="1">
              <a:spLocks noChangeArrowheads="1"/>
            </p:cNvSpPr>
            <p:nvPr/>
          </p:nvSpPr>
          <p:spPr bwMode="auto">
            <a:xfrm>
              <a:off x="4654883" y="2576095"/>
              <a:ext cx="355746" cy="955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Г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794" name="Text Box 2"/>
            <p:cNvSpPr txBox="1">
              <a:spLocks noChangeArrowheads="1"/>
            </p:cNvSpPr>
            <p:nvPr/>
          </p:nvSpPr>
          <p:spPr bwMode="auto">
            <a:xfrm>
              <a:off x="4762917" y="5443410"/>
              <a:ext cx="3214817" cy="781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Рис.2. Основной вид изобары адсорбции </a:t>
              </a: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</a:t>
              </a:r>
              <a:r>
                <a:rPr kumimoji="0" lang="ru-RU" b="0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&gt;р</a:t>
              </a:r>
              <a:r>
                <a:rPr kumimoji="0" lang="ru-RU" b="0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kumimoji="0" lang="ru-RU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&gt;р</a:t>
              </a:r>
              <a:r>
                <a:rPr kumimoji="0" lang="ru-RU" b="0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и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изостеры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адсорбции Г</a:t>
              </a:r>
              <a:r>
                <a:rPr kumimoji="0" lang="ru-RU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&gt;Г</a:t>
              </a:r>
              <a:r>
                <a:rPr kumimoji="0" lang="ru-RU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&gt;Г</a:t>
              </a:r>
              <a:r>
                <a:rPr kumimoji="0" lang="ru-RU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.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285720" y="285728"/>
            <a:ext cx="857256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Система точек, образуемых при пересечении нескольких изотерм прямой параллельной оси ординат, соответствует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изопикне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(изобаре), а при пересечении этих же изотерм прямой, параллельной оси абсцисс, получаются точки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изостеры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(рис.2).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AutoShape 27"/>
          <p:cNvSpPr>
            <a:spLocks noChangeArrowheads="1"/>
          </p:cNvSpPr>
          <p:nvPr/>
        </p:nvSpPr>
        <p:spPr bwMode="auto">
          <a:xfrm>
            <a:off x="1403648" y="4232377"/>
            <a:ext cx="163713" cy="168445"/>
          </a:xfrm>
          <a:prstGeom prst="flowChartConnector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47" name="AutoShape 27"/>
          <p:cNvSpPr>
            <a:spLocks noChangeArrowheads="1"/>
          </p:cNvSpPr>
          <p:nvPr/>
        </p:nvSpPr>
        <p:spPr bwMode="auto">
          <a:xfrm>
            <a:off x="3055558" y="3424726"/>
            <a:ext cx="163713" cy="168445"/>
          </a:xfrm>
          <a:prstGeom prst="flowChartConnector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48" name="AutoShape 27"/>
          <p:cNvSpPr>
            <a:spLocks noChangeArrowheads="1"/>
          </p:cNvSpPr>
          <p:nvPr/>
        </p:nvSpPr>
        <p:spPr bwMode="auto">
          <a:xfrm>
            <a:off x="2366604" y="2958811"/>
            <a:ext cx="163713" cy="168445"/>
          </a:xfrm>
          <a:prstGeom prst="flowChartConnector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49" name="AutoShape 27"/>
          <p:cNvSpPr>
            <a:spLocks noChangeArrowheads="1"/>
          </p:cNvSpPr>
          <p:nvPr/>
        </p:nvSpPr>
        <p:spPr bwMode="auto">
          <a:xfrm>
            <a:off x="3059832" y="2780928"/>
            <a:ext cx="163713" cy="168445"/>
          </a:xfrm>
          <a:prstGeom prst="flowChartConnector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50" name="AutoShape 27"/>
          <p:cNvSpPr>
            <a:spLocks noChangeArrowheads="1"/>
          </p:cNvSpPr>
          <p:nvPr/>
        </p:nvSpPr>
        <p:spPr bwMode="auto">
          <a:xfrm>
            <a:off x="2344026" y="2299450"/>
            <a:ext cx="163713" cy="168445"/>
          </a:xfrm>
          <a:prstGeom prst="flowChartConnector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51" name="AutoShape 27"/>
          <p:cNvSpPr>
            <a:spLocks noChangeArrowheads="1"/>
          </p:cNvSpPr>
          <p:nvPr/>
        </p:nvSpPr>
        <p:spPr bwMode="auto">
          <a:xfrm>
            <a:off x="3120551" y="2276872"/>
            <a:ext cx="163713" cy="168445"/>
          </a:xfrm>
          <a:prstGeom prst="flowChartConnector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52" name="AutoShape 27"/>
          <p:cNvSpPr>
            <a:spLocks noChangeArrowheads="1"/>
          </p:cNvSpPr>
          <p:nvPr/>
        </p:nvSpPr>
        <p:spPr bwMode="auto">
          <a:xfrm>
            <a:off x="1354218" y="2898092"/>
            <a:ext cx="163713" cy="168445"/>
          </a:xfrm>
          <a:prstGeom prst="flowChartConnector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53" name="AutoShape 27"/>
          <p:cNvSpPr>
            <a:spLocks noChangeArrowheads="1"/>
          </p:cNvSpPr>
          <p:nvPr/>
        </p:nvSpPr>
        <p:spPr bwMode="auto">
          <a:xfrm>
            <a:off x="660990" y="4785863"/>
            <a:ext cx="163713" cy="168445"/>
          </a:xfrm>
          <a:prstGeom prst="flowChartConnector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214282" y="401494"/>
            <a:ext cx="8715436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cs typeface="Arial" pitchFamily="34" charset="0"/>
              </a:rPr>
              <a:t>2. АДСОРБЦИЯ НА ПЛОСКОЙ ПОВЕРХНОСТИ</a:t>
            </a:r>
            <a:endParaRPr kumimoji="0" lang="ru-RU" sz="20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§1. </a:t>
            </a:r>
            <a:r>
              <a:rPr kumimoji="0" lang="ru-RU" sz="2000" b="1" i="0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Мономолекулярная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адсорбция.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Изотерма адсорбции </a:t>
            </a:r>
            <a:r>
              <a:rPr kumimoji="0" lang="ru-RU" sz="20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Ленгмюра</a:t>
            </a:r>
            <a:endParaRPr kumimoji="0" lang="ru-RU" sz="20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Фундаментальный вклад в учение адсорбции – </a:t>
            </a:r>
            <a:r>
              <a:rPr kumimoji="0" lang="ru-RU" sz="2000" b="1" i="1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теория </a:t>
            </a:r>
            <a:r>
              <a:rPr kumimoji="0" lang="ru-RU" sz="2000" b="1" i="1" u="none" strike="noStrike" cap="none" normalizeH="0" baseline="0" dirty="0" err="1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Ленгмюра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Она рассматривает адсорбцию газа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пов-сти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основана на 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трёх основных положениях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45085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1) адсорбция происходит на отдельных адсорбционных центрах и локализована на них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мол-лы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не перемещаются по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пов-сти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причём каждый акт. центр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взаим-ет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только с одной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мол-лой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адсорбата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обр-ся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мономолекулярный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слой;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центры энергетически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однородны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эквивалентны 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пов-сть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эквипотенциальна,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адс-ция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одном центре не влияет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адс-цию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др. центрах;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3) адсорбированные молекулы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взаимодействуют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друг с другом.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45085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основе этих положений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ур-ние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изотермы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адс-ции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можно получить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способами.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8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8925" name="Object 13"/>
          <p:cNvGraphicFramePr>
            <a:graphicFrameLocks noChangeAspect="1"/>
          </p:cNvGraphicFramePr>
          <p:nvPr/>
        </p:nvGraphicFramePr>
        <p:xfrm>
          <a:off x="1331322" y="929170"/>
          <a:ext cx="2160558" cy="843646"/>
        </p:xfrm>
        <a:graphic>
          <a:graphicData uri="http://schemas.openxmlformats.org/presentationml/2006/ole">
            <p:oleObj spid="_x0000_s38925" name="Формула" r:id="rId3" imgW="1002865" imgH="393529" progId="Equation.3">
              <p:embed/>
            </p:oleObj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1044392" y="332656"/>
            <a:ext cx="705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 err="1" smtClean="0">
                <a:latin typeface="Arial" pitchFamily="34" charset="0"/>
                <a:cs typeface="Arial" pitchFamily="34" charset="0"/>
              </a:rPr>
              <a:t>ур-ние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изотермы молекулярной адсорбции </a:t>
            </a:r>
            <a:r>
              <a:rPr lang="ru-RU" sz="2000" i="1" dirty="0" err="1" smtClean="0">
                <a:latin typeface="Arial" pitchFamily="34" charset="0"/>
                <a:cs typeface="Arial" pitchFamily="34" charset="0"/>
              </a:rPr>
              <a:t>Ленгмюра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8927" name="Object 15"/>
          <p:cNvGraphicFramePr>
            <a:graphicFrameLocks noChangeAspect="1"/>
          </p:cNvGraphicFramePr>
          <p:nvPr/>
        </p:nvGraphicFramePr>
        <p:xfrm>
          <a:off x="5605571" y="947885"/>
          <a:ext cx="1846749" cy="896939"/>
        </p:xfrm>
        <a:graphic>
          <a:graphicData uri="http://schemas.openxmlformats.org/presentationml/2006/ole">
            <p:oleObj spid="_x0000_s38927" name="Формула" r:id="rId4" imgW="1143000" imgH="469900" progId="Equation.3">
              <p:embed/>
            </p:oleObj>
          </a:graphicData>
        </a:graphic>
      </p:graphicFrame>
      <p:grpSp>
        <p:nvGrpSpPr>
          <p:cNvPr id="30" name="Группа 29"/>
          <p:cNvGrpSpPr/>
          <p:nvPr/>
        </p:nvGrpSpPr>
        <p:grpSpPr>
          <a:xfrm>
            <a:off x="423466" y="3284984"/>
            <a:ext cx="3500462" cy="3367714"/>
            <a:chOff x="543846" y="2704492"/>
            <a:chExt cx="3742402" cy="3367714"/>
          </a:xfrm>
        </p:grpSpPr>
        <p:sp>
          <p:nvSpPr>
            <p:cNvPr id="22" name="Line 5"/>
            <p:cNvSpPr>
              <a:spLocks noChangeShapeType="1"/>
            </p:cNvSpPr>
            <p:nvPr/>
          </p:nvSpPr>
          <p:spPr bwMode="auto">
            <a:xfrm>
              <a:off x="996112" y="2704492"/>
              <a:ext cx="0" cy="236862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stealth" w="sm" len="lg"/>
              <a:tailEnd type="non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Line 6"/>
            <p:cNvSpPr>
              <a:spLocks noChangeShapeType="1"/>
            </p:cNvSpPr>
            <p:nvPr/>
          </p:nvSpPr>
          <p:spPr bwMode="auto">
            <a:xfrm>
              <a:off x="992966" y="5051436"/>
              <a:ext cx="305810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Text Box 7"/>
            <p:cNvSpPr txBox="1">
              <a:spLocks noChangeArrowheads="1"/>
            </p:cNvSpPr>
            <p:nvPr/>
          </p:nvSpPr>
          <p:spPr bwMode="auto">
            <a:xfrm>
              <a:off x="642910" y="5429011"/>
              <a:ext cx="3643338" cy="643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68263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Рис. 4. Типичная изотерма адсорбции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Ленгмюра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2516512" y="5055174"/>
              <a:ext cx="1416575" cy="4710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68263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с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(или </a:t>
              </a:r>
              <a:r>
                <a:rPr kumimoji="0" lang="ru-RU" sz="2000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р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)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Freeform 9"/>
            <p:cNvSpPr>
              <a:spLocks/>
            </p:cNvSpPr>
            <p:nvPr/>
          </p:nvSpPr>
          <p:spPr bwMode="auto">
            <a:xfrm>
              <a:off x="1000045" y="3580764"/>
              <a:ext cx="2694718" cy="1492354"/>
            </a:xfrm>
            <a:custGeom>
              <a:avLst/>
              <a:gdLst/>
              <a:ahLst/>
              <a:cxnLst>
                <a:cxn ang="0">
                  <a:pos x="0" y="1996"/>
                </a:cxn>
                <a:cxn ang="0">
                  <a:pos x="566" y="893"/>
                </a:cxn>
                <a:cxn ang="0">
                  <a:pos x="1251" y="228"/>
                </a:cxn>
                <a:cxn ang="0">
                  <a:pos x="2066" y="49"/>
                </a:cxn>
                <a:cxn ang="0">
                  <a:pos x="3426" y="0"/>
                </a:cxn>
              </a:cxnLst>
              <a:rect l="0" t="0" r="r" b="b"/>
              <a:pathLst>
                <a:path w="3426" h="1996">
                  <a:moveTo>
                    <a:pt x="0" y="1996"/>
                  </a:moveTo>
                  <a:cubicBezTo>
                    <a:pt x="178" y="1592"/>
                    <a:pt x="357" y="1188"/>
                    <a:pt x="566" y="893"/>
                  </a:cubicBezTo>
                  <a:cubicBezTo>
                    <a:pt x="775" y="598"/>
                    <a:pt x="1001" y="369"/>
                    <a:pt x="1251" y="228"/>
                  </a:cubicBezTo>
                  <a:cubicBezTo>
                    <a:pt x="1501" y="87"/>
                    <a:pt x="1704" y="87"/>
                    <a:pt x="2066" y="49"/>
                  </a:cubicBezTo>
                  <a:cubicBezTo>
                    <a:pt x="2428" y="11"/>
                    <a:pt x="3198" y="8"/>
                    <a:pt x="3426" y="0"/>
                  </a:cubicBezTo>
                </a:path>
              </a:pathLst>
            </a:custGeom>
            <a:ln w="57150">
              <a:headEnd/>
              <a:tailEnd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Line 10"/>
            <p:cNvSpPr>
              <a:spLocks noChangeShapeType="1"/>
            </p:cNvSpPr>
            <p:nvPr/>
          </p:nvSpPr>
          <p:spPr bwMode="auto">
            <a:xfrm flipV="1">
              <a:off x="1000045" y="3580764"/>
              <a:ext cx="2686853" cy="2168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Text Box 11"/>
            <p:cNvSpPr txBox="1">
              <a:spLocks noChangeArrowheads="1"/>
            </p:cNvSpPr>
            <p:nvPr/>
          </p:nvSpPr>
          <p:spPr bwMode="auto">
            <a:xfrm>
              <a:off x="543846" y="2886176"/>
              <a:ext cx="397207" cy="4710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68263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А</a:t>
              </a:r>
              <a:endPara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 Box 12"/>
            <p:cNvSpPr txBox="1">
              <a:spLocks noChangeArrowheads="1"/>
            </p:cNvSpPr>
            <p:nvPr/>
          </p:nvSpPr>
          <p:spPr bwMode="auto">
            <a:xfrm>
              <a:off x="2147733" y="3143248"/>
              <a:ext cx="509026" cy="428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18000" tIns="45720" rIns="18000" bIns="45720" numCol="1" anchor="t" anchorCtr="0" compatLnSpc="1">
              <a:prstTxWarp prst="textNoShape">
                <a:avLst/>
              </a:prstTxWarp>
            </a:bodyPr>
            <a:lstStyle/>
            <a:p>
              <a:pPr marL="0" marR="68263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А</a:t>
              </a:r>
              <a:r>
                <a:rPr kumimoji="0" lang="ru-RU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  <a:sym typeface="Symbol" pitchFamily="18" charset="2"/>
                </a:rPr>
                <a:t>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" name="Прямоугольник 30"/>
          <p:cNvSpPr/>
          <p:nvPr/>
        </p:nvSpPr>
        <p:spPr>
          <a:xfrm>
            <a:off x="323528" y="2060848"/>
            <a:ext cx="84296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Для определения констант: 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lang="ru-RU" sz="2000" b="1" baseline="-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∞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обработку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эксп-ных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данных проводят с помощью линейной формы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ур-ния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Ленгмюра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.</a:t>
            </a:r>
            <a:endParaRPr lang="ru-RU" sz="2000" dirty="0"/>
          </a:p>
        </p:txBody>
      </p:sp>
      <p:graphicFrame>
        <p:nvGraphicFramePr>
          <p:cNvPr id="38928" name="Object 16"/>
          <p:cNvGraphicFramePr>
            <a:graphicFrameLocks noChangeAspect="1"/>
          </p:cNvGraphicFramePr>
          <p:nvPr/>
        </p:nvGraphicFramePr>
        <p:xfrm>
          <a:off x="1619672" y="2780928"/>
          <a:ext cx="2514600" cy="893762"/>
        </p:xfrm>
        <a:graphic>
          <a:graphicData uri="http://schemas.openxmlformats.org/presentationml/2006/ole">
            <p:oleObj spid="_x0000_s38928" name="Формула" r:id="rId5" imgW="1244520" imgH="444240" progId="Equation.3">
              <p:embed/>
            </p:oleObj>
          </a:graphicData>
        </a:graphic>
      </p:graphicFrame>
      <p:graphicFrame>
        <p:nvGraphicFramePr>
          <p:cNvPr id="38929" name="Object 17"/>
          <p:cNvGraphicFramePr>
            <a:graphicFrameLocks noChangeAspect="1"/>
          </p:cNvGraphicFramePr>
          <p:nvPr/>
        </p:nvGraphicFramePr>
        <p:xfrm>
          <a:off x="4905820" y="2794421"/>
          <a:ext cx="2400300" cy="866775"/>
        </p:xfrm>
        <a:graphic>
          <a:graphicData uri="http://schemas.openxmlformats.org/presentationml/2006/ole">
            <p:oleObj spid="_x0000_s38929" name="Формула" r:id="rId6" imgW="1218960" imgH="444240" progId="Equation.3">
              <p:embed/>
            </p:oleObj>
          </a:graphicData>
        </a:graphic>
      </p:graphicFrame>
      <p:sp>
        <p:nvSpPr>
          <p:cNvPr id="34" name="Rectangle 18"/>
          <p:cNvSpPr>
            <a:spLocks noChangeArrowheads="1"/>
          </p:cNvSpPr>
          <p:nvPr/>
        </p:nvSpPr>
        <p:spPr bwMode="auto">
          <a:xfrm>
            <a:off x="4262878" y="3370685"/>
            <a:ext cx="7143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или                                   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1" name="Группа 50"/>
          <p:cNvGrpSpPr/>
          <p:nvPr/>
        </p:nvGrpSpPr>
        <p:grpSpPr>
          <a:xfrm>
            <a:off x="5106641" y="4005064"/>
            <a:ext cx="3137767" cy="2513032"/>
            <a:chOff x="7220711" y="3630613"/>
            <a:chExt cx="3137767" cy="2513032"/>
          </a:xfrm>
        </p:grpSpPr>
        <p:sp>
          <p:nvSpPr>
            <p:cNvPr id="36" name="Line 3"/>
            <p:cNvSpPr>
              <a:spLocks noChangeShapeType="1"/>
            </p:cNvSpPr>
            <p:nvPr/>
          </p:nvSpPr>
          <p:spPr bwMode="auto">
            <a:xfrm>
              <a:off x="8093296" y="3643314"/>
              <a:ext cx="0" cy="177763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stealth" w="sm" len="lg"/>
              <a:tailEnd type="non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Line 4"/>
            <p:cNvSpPr>
              <a:spLocks noChangeShapeType="1"/>
            </p:cNvSpPr>
            <p:nvPr/>
          </p:nvSpPr>
          <p:spPr bwMode="auto">
            <a:xfrm>
              <a:off x="8089486" y="5397493"/>
              <a:ext cx="219407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Freeform 5"/>
            <p:cNvSpPr>
              <a:spLocks/>
            </p:cNvSpPr>
            <p:nvPr/>
          </p:nvSpPr>
          <p:spPr bwMode="auto">
            <a:xfrm>
              <a:off x="8610072" y="4056244"/>
              <a:ext cx="1576359" cy="704264"/>
            </a:xfrm>
            <a:custGeom>
              <a:avLst/>
              <a:gdLst/>
              <a:ahLst/>
              <a:cxnLst>
                <a:cxn ang="0">
                  <a:pos x="0" y="1141"/>
                </a:cxn>
                <a:cxn ang="0">
                  <a:pos x="2483" y="0"/>
                </a:cxn>
              </a:cxnLst>
              <a:rect l="0" t="0" r="r" b="b"/>
              <a:pathLst>
                <a:path w="2483" h="1141">
                  <a:moveTo>
                    <a:pt x="0" y="1141"/>
                  </a:moveTo>
                  <a:lnTo>
                    <a:pt x="2483" y="0"/>
                  </a:lnTo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" name="Freeform 6"/>
            <p:cNvSpPr>
              <a:spLocks/>
            </p:cNvSpPr>
            <p:nvPr/>
          </p:nvSpPr>
          <p:spPr bwMode="auto">
            <a:xfrm>
              <a:off x="8071710" y="4779025"/>
              <a:ext cx="510428" cy="233314"/>
            </a:xfrm>
            <a:custGeom>
              <a:avLst/>
              <a:gdLst/>
              <a:ahLst/>
              <a:cxnLst>
                <a:cxn ang="0">
                  <a:pos x="0" y="378"/>
                </a:cxn>
                <a:cxn ang="0">
                  <a:pos x="804" y="0"/>
                </a:cxn>
              </a:cxnLst>
              <a:rect l="0" t="0" r="r" b="b"/>
              <a:pathLst>
                <a:path w="804" h="378">
                  <a:moveTo>
                    <a:pt x="0" y="378"/>
                  </a:moveTo>
                  <a:lnTo>
                    <a:pt x="804" y="0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Line 7"/>
            <p:cNvSpPr>
              <a:spLocks noChangeShapeType="1"/>
            </p:cNvSpPr>
            <p:nvPr/>
          </p:nvSpPr>
          <p:spPr bwMode="auto">
            <a:xfrm flipV="1">
              <a:off x="8954166" y="4601261"/>
              <a:ext cx="1248771" cy="617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Line 8"/>
            <p:cNvSpPr>
              <a:spLocks noChangeShapeType="1"/>
            </p:cNvSpPr>
            <p:nvPr/>
          </p:nvSpPr>
          <p:spPr bwMode="auto">
            <a:xfrm>
              <a:off x="9319846" y="4442015"/>
              <a:ext cx="25394" cy="159246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" name="Text Box 9"/>
            <p:cNvSpPr txBox="1">
              <a:spLocks noChangeArrowheads="1"/>
            </p:cNvSpPr>
            <p:nvPr/>
          </p:nvSpPr>
          <p:spPr bwMode="auto">
            <a:xfrm>
              <a:off x="9439835" y="4245117"/>
              <a:ext cx="372028" cy="406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  <a:sym typeface="Symbol" pitchFamily="18" charset="2"/>
                </a:rPr>
                <a:t>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Text Box 11"/>
            <p:cNvSpPr txBox="1">
              <a:spLocks noChangeArrowheads="1"/>
            </p:cNvSpPr>
            <p:nvPr/>
          </p:nvSpPr>
          <p:spPr bwMode="auto">
            <a:xfrm>
              <a:off x="7731425" y="3675410"/>
              <a:ext cx="360601" cy="485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Text Box 12"/>
            <p:cNvSpPr txBox="1">
              <a:spLocks noChangeArrowheads="1"/>
            </p:cNvSpPr>
            <p:nvPr/>
          </p:nvSpPr>
          <p:spPr bwMode="auto">
            <a:xfrm>
              <a:off x="7469228" y="4967281"/>
              <a:ext cx="640574" cy="5227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AutoShape 13"/>
            <p:cNvSpPr>
              <a:spLocks/>
            </p:cNvSpPr>
            <p:nvPr/>
          </p:nvSpPr>
          <p:spPr bwMode="auto">
            <a:xfrm>
              <a:off x="8001876" y="4999377"/>
              <a:ext cx="90785" cy="411078"/>
            </a:xfrm>
            <a:prstGeom prst="leftBrace">
              <a:avLst>
                <a:gd name="adj1" fmla="val 38811"/>
                <a:gd name="adj2" fmla="val 50000"/>
              </a:avLst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9755360" y="5461686"/>
              <a:ext cx="581532" cy="396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с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Text Box 15"/>
            <p:cNvSpPr txBox="1">
              <a:spLocks noChangeArrowheads="1"/>
            </p:cNvSpPr>
            <p:nvPr/>
          </p:nvSpPr>
          <p:spPr bwMode="auto">
            <a:xfrm>
              <a:off x="7326384" y="5762897"/>
              <a:ext cx="3032094" cy="380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Рис.5. Линейная форма.</a:t>
              </a:r>
            </a:p>
          </p:txBody>
        </p:sp>
        <p:graphicFrame>
          <p:nvGraphicFramePr>
            <p:cNvPr id="48" name="Object 20"/>
            <p:cNvGraphicFramePr>
              <a:graphicFrameLocks noChangeAspect="1"/>
            </p:cNvGraphicFramePr>
            <p:nvPr/>
          </p:nvGraphicFramePr>
          <p:xfrm>
            <a:off x="9112301" y="4572008"/>
            <a:ext cx="1193800" cy="793750"/>
          </p:xfrm>
          <a:graphic>
            <a:graphicData uri="http://schemas.openxmlformats.org/presentationml/2006/ole">
              <p:oleObj spid="_x0000_s38930" name="Формула" r:id="rId7" imgW="672840" imgH="444240" progId="Equation.3">
                <p:embed/>
              </p:oleObj>
            </a:graphicData>
          </a:graphic>
        </p:graphicFrame>
        <p:graphicFrame>
          <p:nvGraphicFramePr>
            <p:cNvPr id="49" name="Object 22"/>
            <p:cNvGraphicFramePr>
              <a:graphicFrameLocks noChangeAspect="1"/>
            </p:cNvGraphicFramePr>
            <p:nvPr/>
          </p:nvGraphicFramePr>
          <p:xfrm>
            <a:off x="7220711" y="4702184"/>
            <a:ext cx="851751" cy="798516"/>
          </p:xfrm>
          <a:graphic>
            <a:graphicData uri="http://schemas.openxmlformats.org/presentationml/2006/ole">
              <p:oleObj spid="_x0000_s38931" name="Формула" r:id="rId8" imgW="457200" imgH="431800" progId="Equation.3">
                <p:embed/>
              </p:oleObj>
            </a:graphicData>
          </a:graphic>
        </p:graphicFrame>
        <p:graphicFrame>
          <p:nvGraphicFramePr>
            <p:cNvPr id="50" name="Object 24"/>
            <p:cNvGraphicFramePr>
              <a:graphicFrameLocks noChangeAspect="1"/>
            </p:cNvGraphicFramePr>
            <p:nvPr/>
          </p:nvGraphicFramePr>
          <p:xfrm>
            <a:off x="7599431" y="3630613"/>
            <a:ext cx="382588" cy="796925"/>
          </p:xfrm>
          <a:graphic>
            <a:graphicData uri="http://schemas.openxmlformats.org/presentationml/2006/ole">
              <p:oleObj spid="_x0000_s38932" name="Формула" r:id="rId9" imgW="190440" imgH="4060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214282" y="1465161"/>
            <a:ext cx="8715436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§2.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Полимолекулярная адсорбция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Теория БЭТ.</a:t>
            </a:r>
          </a:p>
          <a:p>
            <a:pPr lvl="0" indent="450850" algn="just" eaLnBrk="0" fontAlgn="base" hangingPunct="0">
              <a:spcBef>
                <a:spcPts val="120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Реальные изотермы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адс-ции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всегда отличаются от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ленгмюровской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Адсорбция не ограничивается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обр-нием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одного слоя и носит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полислойный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2400" b="1" i="0" u="none" strike="noStrike" normalizeH="0" baseline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полимол-ный</a:t>
            </a:r>
            <a:r>
              <a:rPr kumimoji="0" lang="ru-RU" sz="2400" i="0" u="none" strike="noStrike" normalizeH="0" baseline="0" dirty="0" smtClean="0">
                <a:ln w="1905">
                  <a:noFill/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характер. Разные авторы развивали теорию изотермы адсорбции, ослабляя категоричность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постулатов модели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Ленгмюра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Брунауэр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проанализировав многочисленные реальные изотермы адсорбции, предложил их классификацию, выделив </a:t>
            </a:r>
            <a:r>
              <a:rPr kumimoji="0" lang="ru-RU" sz="24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пять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основных типов изотерм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285720" y="908720"/>
            <a:ext cx="8572559" cy="53578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1" i="1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1. ОБЩИЕ СВЕДЕНИЯ </a:t>
            </a:r>
          </a:p>
          <a:p>
            <a:pPr marL="541338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892175" algn="l"/>
              </a:tabLst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§1. Понятие о сорбции. Общий обзор сорбционных явлений.</a:t>
            </a:r>
          </a:p>
          <a:p>
            <a:pPr marL="541338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892175" algn="l"/>
              </a:tabLst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Times New Roman" pitchFamily="18" charset="0"/>
                <a:cs typeface="Arial" pitchFamily="34" charset="0"/>
              </a:rPr>
              <a:t>§2.  Адсорбционные взаимодействия</a:t>
            </a:r>
          </a:p>
          <a:p>
            <a:pPr marL="541338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892175" algn="l"/>
              </a:tabLst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Times New Roman" pitchFamily="18" charset="0"/>
                <a:cs typeface="Arial" pitchFamily="34" charset="0"/>
              </a:rPr>
              <a:t>§3.  Определение адсорбции. Уравнение Гиббса.</a:t>
            </a:r>
          </a:p>
          <a:p>
            <a:pPr marL="541338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892175" algn="l"/>
              </a:tabLst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Times New Roman" pitchFamily="18" charset="0"/>
                <a:cs typeface="Arial" pitchFamily="34" charset="0"/>
              </a:rPr>
              <a:t>§4.  Понятие о поверхностном слое.</a:t>
            </a:r>
          </a:p>
          <a:p>
            <a:pPr marL="541338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892175" algn="l"/>
              </a:tabLst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Times New Roman" pitchFamily="18" charset="0"/>
                <a:cs typeface="Arial" pitchFamily="34" charset="0"/>
              </a:rPr>
              <a:t>§5. Изотерма адсорбции, её построение и обсуждение.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1" i="1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2. АДСОРБЦИЯ НА ПЛОСКОЙ ПОВЕРХНОСТИ</a:t>
            </a:r>
            <a:endParaRPr kumimoji="0" lang="ru-RU" sz="2000" b="1" i="1" u="none" strike="noStrike" kern="1200" cap="none" spc="0" normalizeH="0" baseline="0" noProof="0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/>
              <a:uLnTx/>
              <a:uFillTx/>
              <a:latin typeface="+mj-lt"/>
              <a:ea typeface="Times New Roman" pitchFamily="18" charset="0"/>
              <a:cs typeface="Arial" pitchFamily="34" charset="0"/>
            </a:endParaRPr>
          </a:p>
          <a:p>
            <a:pPr marL="541338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Times New Roman" pitchFamily="18" charset="0"/>
                <a:cs typeface="Arial" pitchFamily="34" charset="0"/>
              </a:rPr>
              <a:t>§1. Мономолекулярная адсорбция. Изотерма адсорбции </a:t>
            </a:r>
            <a:r>
              <a:rPr kumimoji="0" lang="ru-RU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Times New Roman" pitchFamily="18" charset="0"/>
                <a:cs typeface="Arial" pitchFamily="34" charset="0"/>
              </a:rPr>
              <a:t>Ленгмюра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Times New Roman" pitchFamily="18" charset="0"/>
              <a:cs typeface="Arial" pitchFamily="34" charset="0"/>
            </a:endParaRPr>
          </a:p>
          <a:p>
            <a:pPr marL="541338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§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Times New Roman" pitchFamily="18" charset="0"/>
                <a:cs typeface="Arial" pitchFamily="34" charset="0"/>
              </a:rPr>
              <a:t>2. Полимолекулярная адсорбция. Теория БЭТ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1" i="1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3. АДСОРБЦИЯ НА ПОРИСТЫХ ТЕЛАХ</a:t>
            </a:r>
          </a:p>
          <a:p>
            <a:pPr marL="541338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Times New Roman" pitchFamily="18" charset="0"/>
                <a:cs typeface="Arial" pitchFamily="34" charset="0"/>
              </a:rPr>
              <a:t>§1.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Теория капиллярной конденсации.</a:t>
            </a:r>
          </a:p>
          <a:p>
            <a:pPr marL="541338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Times New Roman" pitchFamily="18" charset="0"/>
                <a:cs typeface="Arial" pitchFamily="34" charset="0"/>
              </a:rPr>
              <a:t>§2.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Теория объёмного заполнения микропор.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1" i="1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ОБМЕННАЯ АДСОРБЦИЯ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                                                                                                </a:t>
            </a:r>
          </a:p>
          <a:p>
            <a:pPr marL="531813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Times New Roman" pitchFamily="18" charset="0"/>
                <a:cs typeface="Arial" pitchFamily="34" charset="0"/>
              </a:rPr>
              <a:t>§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	Адсорбция из газовых смесей и жидких растворов. </a:t>
            </a:r>
          </a:p>
          <a:p>
            <a:pPr marL="531813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Times New Roman" pitchFamily="18" charset="0"/>
                <a:cs typeface="Arial" pitchFamily="34" charset="0"/>
              </a:rPr>
              <a:t>§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	Адсорбция электролитов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51"/>
          <p:cNvSpPr>
            <a:spLocks noChangeAspect="1" noChangeArrowheads="1" noTextEdit="1"/>
          </p:cNvSpPr>
          <p:nvPr/>
        </p:nvSpPr>
        <p:spPr bwMode="auto">
          <a:xfrm>
            <a:off x="389699" y="214290"/>
            <a:ext cx="8207465" cy="3312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54" name="Группа 53"/>
          <p:cNvGrpSpPr>
            <a:grpSpLocks noChangeAspect="1"/>
          </p:cNvGrpSpPr>
          <p:nvPr/>
        </p:nvGrpSpPr>
        <p:grpSpPr>
          <a:xfrm>
            <a:off x="285720" y="1239522"/>
            <a:ext cx="8569564" cy="2879456"/>
            <a:chOff x="357158" y="570075"/>
            <a:chExt cx="8240006" cy="2768721"/>
          </a:xfrm>
        </p:grpSpPr>
        <p:graphicFrame>
          <p:nvGraphicFramePr>
            <p:cNvPr id="3" name="Object 48"/>
            <p:cNvGraphicFramePr>
              <a:graphicFrameLocks noChangeAspect="1"/>
            </p:cNvGraphicFramePr>
            <p:nvPr/>
          </p:nvGraphicFramePr>
          <p:xfrm>
            <a:off x="2749513" y="2320927"/>
            <a:ext cx="347662" cy="647959"/>
          </p:xfrm>
          <a:graphic>
            <a:graphicData uri="http://schemas.openxmlformats.org/presentationml/2006/ole">
              <p:oleObj spid="_x0000_s179202" name="Формула" r:id="rId4" imgW="241200" imgH="444240" progId="Equation.3">
                <p:embed/>
              </p:oleObj>
            </a:graphicData>
          </a:graphic>
        </p:graphicFrame>
        <p:graphicFrame>
          <p:nvGraphicFramePr>
            <p:cNvPr id="4" name="Object 32"/>
            <p:cNvGraphicFramePr>
              <a:graphicFrameLocks noChangeAspect="1"/>
            </p:cNvGraphicFramePr>
            <p:nvPr/>
          </p:nvGraphicFramePr>
          <p:xfrm>
            <a:off x="4421503" y="2290401"/>
            <a:ext cx="346075" cy="649580"/>
          </p:xfrm>
          <a:graphic>
            <a:graphicData uri="http://schemas.openxmlformats.org/presentationml/2006/ole">
              <p:oleObj spid="_x0000_s179203" name="Формула" r:id="rId5" imgW="241200" imgH="444240" progId="Equation.3">
                <p:embed/>
              </p:oleObj>
            </a:graphicData>
          </a:graphic>
        </p:graphicFrame>
        <p:graphicFrame>
          <p:nvGraphicFramePr>
            <p:cNvPr id="5" name="Object 8"/>
            <p:cNvGraphicFramePr>
              <a:graphicFrameLocks noChangeAspect="1"/>
            </p:cNvGraphicFramePr>
            <p:nvPr/>
          </p:nvGraphicFramePr>
          <p:xfrm>
            <a:off x="6011875" y="2357430"/>
            <a:ext cx="346075" cy="647959"/>
          </p:xfrm>
          <a:graphic>
            <a:graphicData uri="http://schemas.openxmlformats.org/presentationml/2006/ole">
              <p:oleObj spid="_x0000_s179204" name="Формула" r:id="rId6" imgW="241200" imgH="444240" progId="Equation.3">
                <p:embed/>
              </p:oleObj>
            </a:graphicData>
          </a:graphic>
        </p:graphicFrame>
        <p:graphicFrame>
          <p:nvGraphicFramePr>
            <p:cNvPr id="6" name="Object 6"/>
            <p:cNvGraphicFramePr>
              <a:graphicFrameLocks noChangeAspect="1"/>
            </p:cNvGraphicFramePr>
            <p:nvPr/>
          </p:nvGraphicFramePr>
          <p:xfrm>
            <a:off x="7643834" y="2285992"/>
            <a:ext cx="349250" cy="649580"/>
          </p:xfrm>
          <a:graphic>
            <a:graphicData uri="http://schemas.openxmlformats.org/presentationml/2006/ole">
              <p:oleObj spid="_x0000_s179205" name="Формула" r:id="rId7" imgW="241200" imgH="444240" progId="Equation.3">
                <p:embed/>
              </p:oleObj>
            </a:graphicData>
          </a:graphic>
        </p:graphicFrame>
        <p:sp>
          <p:nvSpPr>
            <p:cNvPr id="9" name="Text Box 50"/>
            <p:cNvSpPr txBox="1">
              <a:spLocks noChangeArrowheads="1"/>
            </p:cNvSpPr>
            <p:nvPr/>
          </p:nvSpPr>
          <p:spPr bwMode="auto">
            <a:xfrm>
              <a:off x="2685620" y="687804"/>
              <a:ext cx="408565" cy="43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II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49"/>
            <p:cNvSpPr txBox="1">
              <a:spLocks noChangeArrowheads="1"/>
            </p:cNvSpPr>
            <p:nvPr/>
          </p:nvSpPr>
          <p:spPr bwMode="auto">
            <a:xfrm>
              <a:off x="1937185" y="665297"/>
              <a:ext cx="349812" cy="39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А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47"/>
            <p:cNvSpPr txBox="1">
              <a:spLocks noChangeArrowheads="1"/>
            </p:cNvSpPr>
            <p:nvPr/>
          </p:nvSpPr>
          <p:spPr bwMode="auto">
            <a:xfrm>
              <a:off x="2629577" y="2348998"/>
              <a:ext cx="586635" cy="690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46"/>
            <p:cNvSpPr>
              <a:spLocks noChangeShapeType="1"/>
            </p:cNvSpPr>
            <p:nvPr/>
          </p:nvSpPr>
          <p:spPr bwMode="auto">
            <a:xfrm>
              <a:off x="2302363" y="602970"/>
              <a:ext cx="904" cy="17468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lg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Line 45"/>
            <p:cNvSpPr>
              <a:spLocks noChangeShapeType="1"/>
            </p:cNvSpPr>
            <p:nvPr/>
          </p:nvSpPr>
          <p:spPr bwMode="auto">
            <a:xfrm flipV="1">
              <a:off x="3489192" y="596910"/>
              <a:ext cx="904" cy="17460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Line 44"/>
            <p:cNvSpPr>
              <a:spLocks noChangeShapeType="1"/>
            </p:cNvSpPr>
            <p:nvPr/>
          </p:nvSpPr>
          <p:spPr bwMode="auto">
            <a:xfrm>
              <a:off x="2286997" y="2342938"/>
              <a:ext cx="1346820" cy="8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Freeform 43"/>
            <p:cNvSpPr>
              <a:spLocks/>
            </p:cNvSpPr>
            <p:nvPr/>
          </p:nvSpPr>
          <p:spPr bwMode="auto">
            <a:xfrm>
              <a:off x="2286997" y="675685"/>
              <a:ext cx="1138921" cy="1667254"/>
            </a:xfrm>
            <a:custGeom>
              <a:avLst/>
              <a:gdLst/>
              <a:ahLst/>
              <a:cxnLst>
                <a:cxn ang="0">
                  <a:pos x="0" y="1926"/>
                </a:cxn>
                <a:cxn ang="0">
                  <a:pos x="147" y="1682"/>
                </a:cxn>
                <a:cxn ang="0">
                  <a:pos x="352" y="1403"/>
                </a:cxn>
                <a:cxn ang="0">
                  <a:pos x="709" y="1205"/>
                </a:cxn>
                <a:cxn ang="0">
                  <a:pos x="1005" y="899"/>
                </a:cxn>
                <a:cxn ang="0">
                  <a:pos x="1199" y="429"/>
                </a:cxn>
                <a:cxn ang="0">
                  <a:pos x="1260" y="0"/>
                </a:cxn>
              </a:cxnLst>
              <a:rect l="0" t="0" r="r" b="b"/>
              <a:pathLst>
                <a:path w="1260" h="1926">
                  <a:moveTo>
                    <a:pt x="0" y="1926"/>
                  </a:moveTo>
                  <a:lnTo>
                    <a:pt x="147" y="1682"/>
                  </a:lnTo>
                  <a:cubicBezTo>
                    <a:pt x="205" y="1594"/>
                    <a:pt x="258" y="1482"/>
                    <a:pt x="352" y="1403"/>
                  </a:cubicBezTo>
                  <a:cubicBezTo>
                    <a:pt x="446" y="1324"/>
                    <a:pt x="600" y="1289"/>
                    <a:pt x="709" y="1205"/>
                  </a:cubicBezTo>
                  <a:cubicBezTo>
                    <a:pt x="818" y="1121"/>
                    <a:pt x="923" y="1028"/>
                    <a:pt x="1005" y="899"/>
                  </a:cubicBezTo>
                  <a:cubicBezTo>
                    <a:pt x="1087" y="770"/>
                    <a:pt x="1156" y="579"/>
                    <a:pt x="1199" y="429"/>
                  </a:cubicBezTo>
                  <a:cubicBezTo>
                    <a:pt x="1242" y="279"/>
                    <a:pt x="1247" y="89"/>
                    <a:pt x="1260" y="0"/>
                  </a:cubicBezTo>
                </a:path>
              </a:pathLst>
            </a:custGeom>
            <a:ln>
              <a:headEnd/>
              <a:tailEnd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Text Box 42"/>
            <p:cNvSpPr txBox="1">
              <a:spLocks noChangeArrowheads="1"/>
            </p:cNvSpPr>
            <p:nvPr/>
          </p:nvSpPr>
          <p:spPr bwMode="auto">
            <a:xfrm>
              <a:off x="2128814" y="2409594"/>
              <a:ext cx="341676" cy="3246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41"/>
            <p:cNvSpPr txBox="1">
              <a:spLocks noChangeArrowheads="1"/>
            </p:cNvSpPr>
            <p:nvPr/>
          </p:nvSpPr>
          <p:spPr bwMode="auto">
            <a:xfrm>
              <a:off x="3345471" y="2394878"/>
              <a:ext cx="454665" cy="4397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40"/>
            <p:cNvSpPr txBox="1">
              <a:spLocks noChangeArrowheads="1"/>
            </p:cNvSpPr>
            <p:nvPr/>
          </p:nvSpPr>
          <p:spPr bwMode="auto">
            <a:xfrm>
              <a:off x="4264743" y="619417"/>
              <a:ext cx="510707" cy="386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III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Line 39"/>
            <p:cNvSpPr>
              <a:spLocks noChangeShapeType="1"/>
            </p:cNvSpPr>
            <p:nvPr/>
          </p:nvSpPr>
          <p:spPr bwMode="auto">
            <a:xfrm flipH="1">
              <a:off x="710585" y="609029"/>
              <a:ext cx="1808" cy="1741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lg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Line 38"/>
            <p:cNvSpPr>
              <a:spLocks noChangeShapeType="1"/>
            </p:cNvSpPr>
            <p:nvPr/>
          </p:nvSpPr>
          <p:spPr bwMode="auto">
            <a:xfrm>
              <a:off x="708777" y="2351595"/>
              <a:ext cx="1296201" cy="8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Text Box 37"/>
            <p:cNvSpPr txBox="1">
              <a:spLocks noChangeArrowheads="1"/>
            </p:cNvSpPr>
            <p:nvPr/>
          </p:nvSpPr>
          <p:spPr bwMode="auto">
            <a:xfrm>
              <a:off x="1204118" y="701654"/>
              <a:ext cx="314559" cy="3237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36"/>
            <p:cNvSpPr txBox="1">
              <a:spLocks noChangeArrowheads="1"/>
            </p:cNvSpPr>
            <p:nvPr/>
          </p:nvSpPr>
          <p:spPr bwMode="auto">
            <a:xfrm>
              <a:off x="1581047" y="2372371"/>
              <a:ext cx="314559" cy="398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1800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р</a:t>
              </a:r>
              <a:endPara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Freeform 35"/>
            <p:cNvSpPr>
              <a:spLocks/>
            </p:cNvSpPr>
            <p:nvPr/>
          </p:nvSpPr>
          <p:spPr bwMode="auto">
            <a:xfrm>
              <a:off x="712393" y="1214988"/>
              <a:ext cx="1241063" cy="1135741"/>
            </a:xfrm>
            <a:custGeom>
              <a:avLst/>
              <a:gdLst/>
              <a:ahLst/>
              <a:cxnLst>
                <a:cxn ang="0">
                  <a:pos x="0" y="1312"/>
                </a:cxn>
                <a:cxn ang="0">
                  <a:pos x="183" y="705"/>
                </a:cxn>
                <a:cxn ang="0">
                  <a:pos x="500" y="225"/>
                </a:cxn>
                <a:cxn ang="0">
                  <a:pos x="827" y="72"/>
                </a:cxn>
                <a:cxn ang="0">
                  <a:pos x="1373" y="0"/>
                </a:cxn>
              </a:cxnLst>
              <a:rect l="0" t="0" r="r" b="b"/>
              <a:pathLst>
                <a:path w="1373" h="1312">
                  <a:moveTo>
                    <a:pt x="0" y="1312"/>
                  </a:moveTo>
                  <a:cubicBezTo>
                    <a:pt x="30" y="1211"/>
                    <a:pt x="100" y="886"/>
                    <a:pt x="183" y="705"/>
                  </a:cubicBezTo>
                  <a:cubicBezTo>
                    <a:pt x="266" y="524"/>
                    <a:pt x="393" y="331"/>
                    <a:pt x="500" y="225"/>
                  </a:cubicBezTo>
                  <a:cubicBezTo>
                    <a:pt x="607" y="119"/>
                    <a:pt x="682" y="109"/>
                    <a:pt x="827" y="72"/>
                  </a:cubicBezTo>
                  <a:cubicBezTo>
                    <a:pt x="972" y="35"/>
                    <a:pt x="1259" y="15"/>
                    <a:pt x="1373" y="0"/>
                  </a:cubicBezTo>
                </a:path>
              </a:pathLst>
            </a:cu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auto">
            <a:xfrm flipV="1">
              <a:off x="712393" y="1189019"/>
              <a:ext cx="1241063" cy="8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Text Box 33"/>
            <p:cNvSpPr txBox="1">
              <a:spLocks noChangeArrowheads="1"/>
            </p:cNvSpPr>
            <p:nvPr/>
          </p:nvSpPr>
          <p:spPr bwMode="auto">
            <a:xfrm>
              <a:off x="357158" y="642790"/>
              <a:ext cx="406758" cy="448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А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 Box 31"/>
            <p:cNvSpPr txBox="1">
              <a:spLocks noChangeArrowheads="1"/>
            </p:cNvSpPr>
            <p:nvPr/>
          </p:nvSpPr>
          <p:spPr bwMode="auto">
            <a:xfrm>
              <a:off x="4281917" y="2329088"/>
              <a:ext cx="586635" cy="690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Line 30"/>
            <p:cNvSpPr>
              <a:spLocks noChangeShapeType="1"/>
            </p:cNvSpPr>
            <p:nvPr/>
          </p:nvSpPr>
          <p:spPr bwMode="auto">
            <a:xfrm>
              <a:off x="3896853" y="591716"/>
              <a:ext cx="904" cy="17468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lg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V="1">
              <a:off x="5114415" y="620283"/>
              <a:ext cx="904" cy="17460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3896853" y="2348998"/>
              <a:ext cx="1363090" cy="8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3896853" y="719833"/>
              <a:ext cx="1178693" cy="1629165"/>
            </a:xfrm>
            <a:custGeom>
              <a:avLst/>
              <a:gdLst/>
              <a:ahLst/>
              <a:cxnLst>
                <a:cxn ang="0">
                  <a:pos x="0" y="1882"/>
                </a:cxn>
                <a:cxn ang="0">
                  <a:pos x="430" y="1746"/>
                </a:cxn>
                <a:cxn ang="0">
                  <a:pos x="788" y="1552"/>
                </a:cxn>
                <a:cxn ang="0">
                  <a:pos x="1063" y="1256"/>
                </a:cxn>
                <a:cxn ang="0">
                  <a:pos x="1247" y="909"/>
                </a:cxn>
                <a:cxn ang="0">
                  <a:pos x="1360" y="429"/>
                </a:cxn>
                <a:cxn ang="0">
                  <a:pos x="1394" y="0"/>
                </a:cxn>
              </a:cxnLst>
              <a:rect l="0" t="0" r="r" b="b"/>
              <a:pathLst>
                <a:path w="1394" h="1882">
                  <a:moveTo>
                    <a:pt x="0" y="1882"/>
                  </a:moveTo>
                  <a:lnTo>
                    <a:pt x="430" y="1746"/>
                  </a:lnTo>
                  <a:cubicBezTo>
                    <a:pt x="561" y="1691"/>
                    <a:pt x="683" y="1634"/>
                    <a:pt x="788" y="1552"/>
                  </a:cubicBezTo>
                  <a:cubicBezTo>
                    <a:pt x="893" y="1470"/>
                    <a:pt x="987" y="1363"/>
                    <a:pt x="1063" y="1256"/>
                  </a:cubicBezTo>
                  <a:cubicBezTo>
                    <a:pt x="1139" y="1149"/>
                    <a:pt x="1198" y="1047"/>
                    <a:pt x="1247" y="909"/>
                  </a:cubicBezTo>
                  <a:cubicBezTo>
                    <a:pt x="1296" y="771"/>
                    <a:pt x="1336" y="580"/>
                    <a:pt x="1360" y="429"/>
                  </a:cubicBezTo>
                  <a:cubicBezTo>
                    <a:pt x="1384" y="278"/>
                    <a:pt x="1387" y="89"/>
                    <a:pt x="1394" y="0"/>
                  </a:cubicBezTo>
                </a:path>
              </a:pathLst>
            </a:custGeom>
            <a:ln>
              <a:headEnd/>
              <a:tailEnd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Text Box 26"/>
            <p:cNvSpPr txBox="1">
              <a:spLocks noChangeArrowheads="1"/>
            </p:cNvSpPr>
            <p:nvPr/>
          </p:nvSpPr>
          <p:spPr bwMode="auto">
            <a:xfrm>
              <a:off x="3757652" y="2434698"/>
              <a:ext cx="341676" cy="3246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 Box 25"/>
            <p:cNvSpPr txBox="1">
              <a:spLocks noChangeArrowheads="1"/>
            </p:cNvSpPr>
            <p:nvPr/>
          </p:nvSpPr>
          <p:spPr bwMode="auto">
            <a:xfrm>
              <a:off x="4916459" y="2374967"/>
              <a:ext cx="454665" cy="4397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Line 24"/>
            <p:cNvSpPr>
              <a:spLocks noChangeShapeType="1"/>
            </p:cNvSpPr>
            <p:nvPr/>
          </p:nvSpPr>
          <p:spPr bwMode="auto">
            <a:xfrm>
              <a:off x="5569983" y="589119"/>
              <a:ext cx="0" cy="17468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lg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Line 23"/>
            <p:cNvSpPr>
              <a:spLocks noChangeShapeType="1"/>
            </p:cNvSpPr>
            <p:nvPr/>
          </p:nvSpPr>
          <p:spPr bwMode="auto">
            <a:xfrm flipV="1">
              <a:off x="6787544" y="600373"/>
              <a:ext cx="904" cy="17460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Line 22"/>
            <p:cNvSpPr>
              <a:spLocks noChangeShapeType="1"/>
            </p:cNvSpPr>
            <p:nvPr/>
          </p:nvSpPr>
          <p:spPr bwMode="auto">
            <a:xfrm>
              <a:off x="5569983" y="2355057"/>
              <a:ext cx="1363090" cy="8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Freeform 21"/>
            <p:cNvSpPr>
              <a:spLocks/>
            </p:cNvSpPr>
            <p:nvPr/>
          </p:nvSpPr>
          <p:spPr bwMode="auto">
            <a:xfrm>
              <a:off x="5569983" y="776101"/>
              <a:ext cx="1206714" cy="1578957"/>
            </a:xfrm>
            <a:custGeom>
              <a:avLst/>
              <a:gdLst/>
              <a:ahLst/>
              <a:cxnLst>
                <a:cxn ang="0">
                  <a:pos x="0" y="1824"/>
                </a:cxn>
                <a:cxn ang="0">
                  <a:pos x="241" y="1425"/>
                </a:cxn>
                <a:cxn ang="0">
                  <a:pos x="434" y="1212"/>
                </a:cxn>
                <a:cxn ang="0">
                  <a:pos x="776" y="976"/>
                </a:cxn>
                <a:cxn ang="0">
                  <a:pos x="929" y="669"/>
                </a:cxn>
                <a:cxn ang="0">
                  <a:pos x="1117" y="114"/>
                </a:cxn>
                <a:cxn ang="0">
                  <a:pos x="1335" y="0"/>
                </a:cxn>
              </a:cxnLst>
              <a:rect l="0" t="0" r="r" b="b"/>
              <a:pathLst>
                <a:path w="1335" h="1824">
                  <a:moveTo>
                    <a:pt x="0" y="1824"/>
                  </a:moveTo>
                  <a:lnTo>
                    <a:pt x="241" y="1425"/>
                  </a:lnTo>
                  <a:cubicBezTo>
                    <a:pt x="313" y="1323"/>
                    <a:pt x="345" y="1287"/>
                    <a:pt x="434" y="1212"/>
                  </a:cubicBezTo>
                  <a:cubicBezTo>
                    <a:pt x="523" y="1137"/>
                    <a:pt x="694" y="1066"/>
                    <a:pt x="776" y="976"/>
                  </a:cubicBezTo>
                  <a:cubicBezTo>
                    <a:pt x="858" y="886"/>
                    <a:pt x="872" y="813"/>
                    <a:pt x="929" y="669"/>
                  </a:cubicBezTo>
                  <a:cubicBezTo>
                    <a:pt x="986" y="525"/>
                    <a:pt x="1049" y="225"/>
                    <a:pt x="1117" y="114"/>
                  </a:cubicBezTo>
                  <a:cubicBezTo>
                    <a:pt x="1185" y="3"/>
                    <a:pt x="1290" y="24"/>
                    <a:pt x="1335" y="0"/>
                  </a:cubicBezTo>
                </a:path>
              </a:pathLst>
            </a:cu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37" name="Group 16"/>
            <p:cNvGrpSpPr>
              <a:grpSpLocks/>
            </p:cNvGrpSpPr>
            <p:nvPr/>
          </p:nvGrpSpPr>
          <p:grpSpPr bwMode="auto">
            <a:xfrm>
              <a:off x="7186167" y="570075"/>
              <a:ext cx="1363090" cy="1766804"/>
              <a:chOff x="13694" y="10552"/>
              <a:chExt cx="1508" cy="2041"/>
            </a:xfrm>
          </p:grpSpPr>
          <p:sp>
            <p:nvSpPr>
              <p:cNvPr id="50" name="Line 20"/>
              <p:cNvSpPr>
                <a:spLocks noChangeShapeType="1"/>
              </p:cNvSpPr>
              <p:nvPr/>
            </p:nvSpPr>
            <p:spPr bwMode="auto">
              <a:xfrm>
                <a:off x="13694" y="10552"/>
                <a:ext cx="0" cy="201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sm" len="lg"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1" name="Line 19"/>
              <p:cNvSpPr>
                <a:spLocks noChangeShapeType="1"/>
              </p:cNvSpPr>
              <p:nvPr/>
            </p:nvSpPr>
            <p:spPr bwMode="auto">
              <a:xfrm flipV="1">
                <a:off x="15029" y="10565"/>
                <a:ext cx="1" cy="201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2" name="Line 18"/>
              <p:cNvSpPr>
                <a:spLocks noChangeShapeType="1"/>
              </p:cNvSpPr>
              <p:nvPr/>
            </p:nvSpPr>
            <p:spPr bwMode="auto">
              <a:xfrm>
                <a:off x="13694" y="12592"/>
                <a:ext cx="1508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3" name="Freeform 17"/>
              <p:cNvSpPr>
                <a:spLocks/>
              </p:cNvSpPr>
              <p:nvPr/>
            </p:nvSpPr>
            <p:spPr bwMode="auto">
              <a:xfrm>
                <a:off x="13694" y="10755"/>
                <a:ext cx="1313" cy="1837"/>
              </a:xfrm>
              <a:custGeom>
                <a:avLst/>
                <a:gdLst/>
                <a:ahLst/>
                <a:cxnLst>
                  <a:cxn ang="0">
                    <a:pos x="0" y="1837"/>
                  </a:cxn>
                  <a:cxn ang="0">
                    <a:pos x="335" y="1726"/>
                  </a:cxn>
                  <a:cxn ang="0">
                    <a:pos x="611" y="1511"/>
                  </a:cxn>
                  <a:cxn ang="0">
                    <a:pos x="805" y="1236"/>
                  </a:cxn>
                  <a:cxn ang="0">
                    <a:pos x="907" y="909"/>
                  </a:cxn>
                  <a:cxn ang="0">
                    <a:pos x="948" y="572"/>
                  </a:cxn>
                  <a:cxn ang="0">
                    <a:pos x="1122" y="194"/>
                  </a:cxn>
                  <a:cxn ang="0">
                    <a:pos x="1387" y="0"/>
                  </a:cxn>
                </a:cxnLst>
                <a:rect l="0" t="0" r="r" b="b"/>
                <a:pathLst>
                  <a:path w="1387" h="1837">
                    <a:moveTo>
                      <a:pt x="0" y="1837"/>
                    </a:moveTo>
                    <a:lnTo>
                      <a:pt x="335" y="1726"/>
                    </a:lnTo>
                    <a:cubicBezTo>
                      <a:pt x="437" y="1672"/>
                      <a:pt x="533" y="1593"/>
                      <a:pt x="611" y="1511"/>
                    </a:cubicBezTo>
                    <a:cubicBezTo>
                      <a:pt x="689" y="1429"/>
                      <a:pt x="756" y="1336"/>
                      <a:pt x="805" y="1236"/>
                    </a:cubicBezTo>
                    <a:cubicBezTo>
                      <a:pt x="854" y="1136"/>
                      <a:pt x="883" y="1020"/>
                      <a:pt x="907" y="909"/>
                    </a:cubicBezTo>
                    <a:cubicBezTo>
                      <a:pt x="931" y="798"/>
                      <a:pt x="912" y="691"/>
                      <a:pt x="948" y="572"/>
                    </a:cubicBezTo>
                    <a:cubicBezTo>
                      <a:pt x="984" y="453"/>
                      <a:pt x="1049" y="289"/>
                      <a:pt x="1122" y="194"/>
                    </a:cubicBezTo>
                    <a:cubicBezTo>
                      <a:pt x="1195" y="99"/>
                      <a:pt x="1332" y="40"/>
                      <a:pt x="1387" y="0"/>
                    </a:cubicBezTo>
                  </a:path>
                </a:pathLst>
              </a:cu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8" name="Text Box 15"/>
            <p:cNvSpPr txBox="1">
              <a:spLocks noChangeArrowheads="1"/>
            </p:cNvSpPr>
            <p:nvPr/>
          </p:nvSpPr>
          <p:spPr bwMode="auto">
            <a:xfrm>
              <a:off x="3538907" y="665297"/>
              <a:ext cx="495340" cy="425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А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Text Box 14"/>
            <p:cNvSpPr txBox="1">
              <a:spLocks noChangeArrowheads="1"/>
            </p:cNvSpPr>
            <p:nvPr/>
          </p:nvSpPr>
          <p:spPr bwMode="auto">
            <a:xfrm>
              <a:off x="5195766" y="667894"/>
              <a:ext cx="406758" cy="415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А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 Box 13"/>
            <p:cNvSpPr txBox="1">
              <a:spLocks noChangeArrowheads="1"/>
            </p:cNvSpPr>
            <p:nvPr/>
          </p:nvSpPr>
          <p:spPr bwMode="auto">
            <a:xfrm>
              <a:off x="6823701" y="640193"/>
              <a:ext cx="542344" cy="5470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А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 Box 12"/>
            <p:cNvSpPr txBox="1">
              <a:spLocks noChangeArrowheads="1"/>
            </p:cNvSpPr>
            <p:nvPr/>
          </p:nvSpPr>
          <p:spPr bwMode="auto">
            <a:xfrm>
              <a:off x="5419935" y="2411325"/>
              <a:ext cx="387776" cy="302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11"/>
            <p:cNvSpPr txBox="1">
              <a:spLocks noChangeArrowheads="1"/>
            </p:cNvSpPr>
            <p:nvPr/>
          </p:nvSpPr>
          <p:spPr bwMode="auto">
            <a:xfrm>
              <a:off x="6576030" y="2411325"/>
              <a:ext cx="396815" cy="385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Text Box 10"/>
            <p:cNvSpPr txBox="1">
              <a:spLocks noChangeArrowheads="1"/>
            </p:cNvSpPr>
            <p:nvPr/>
          </p:nvSpPr>
          <p:spPr bwMode="auto">
            <a:xfrm>
              <a:off x="7032503" y="2408728"/>
              <a:ext cx="460088" cy="4336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Text Box 9"/>
            <p:cNvSpPr txBox="1">
              <a:spLocks noChangeArrowheads="1"/>
            </p:cNvSpPr>
            <p:nvPr/>
          </p:nvSpPr>
          <p:spPr bwMode="auto">
            <a:xfrm>
              <a:off x="8163289" y="2366311"/>
              <a:ext cx="433875" cy="476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Text Box 7"/>
            <p:cNvSpPr txBox="1">
              <a:spLocks noChangeArrowheads="1"/>
            </p:cNvSpPr>
            <p:nvPr/>
          </p:nvSpPr>
          <p:spPr bwMode="auto">
            <a:xfrm>
              <a:off x="5917987" y="2454608"/>
              <a:ext cx="586635" cy="690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Text Box 5"/>
            <p:cNvSpPr txBox="1">
              <a:spLocks noChangeArrowheads="1"/>
            </p:cNvSpPr>
            <p:nvPr/>
          </p:nvSpPr>
          <p:spPr bwMode="auto">
            <a:xfrm>
              <a:off x="7619138" y="2308312"/>
              <a:ext cx="586635" cy="690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" name="Text Box 4"/>
            <p:cNvSpPr txBox="1">
              <a:spLocks noChangeArrowheads="1"/>
            </p:cNvSpPr>
            <p:nvPr/>
          </p:nvSpPr>
          <p:spPr bwMode="auto">
            <a:xfrm>
              <a:off x="1409304" y="2950116"/>
              <a:ext cx="6323726" cy="388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Рис. 6. Типы изотерм по классификации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Брунауэра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.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Text Box 3"/>
            <p:cNvSpPr txBox="1">
              <a:spLocks noChangeArrowheads="1"/>
            </p:cNvSpPr>
            <p:nvPr/>
          </p:nvSpPr>
          <p:spPr bwMode="auto">
            <a:xfrm>
              <a:off x="5944565" y="604701"/>
              <a:ext cx="457376" cy="353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IV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Text Box 2"/>
            <p:cNvSpPr txBox="1">
              <a:spLocks noChangeArrowheads="1"/>
            </p:cNvSpPr>
            <p:nvPr/>
          </p:nvSpPr>
          <p:spPr bwMode="auto">
            <a:xfrm>
              <a:off x="7573943" y="635864"/>
              <a:ext cx="404046" cy="322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5" name="Прямоугольник 54"/>
          <p:cNvSpPr/>
          <p:nvPr/>
        </p:nvSpPr>
        <p:spPr>
          <a:xfrm>
            <a:off x="357158" y="365919"/>
            <a:ext cx="17648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мономол-ная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b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адсорбция </a:t>
            </a:r>
            <a:endParaRPr lang="ru-RU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3357554" y="285728"/>
            <a:ext cx="3736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полимолекулярная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адсорбция</a:t>
            </a:r>
            <a:endParaRPr lang="ru-RU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2456695" y="773652"/>
            <a:ext cx="2829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непористый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адсорбент</a:t>
            </a:r>
            <a:endParaRPr lang="ru-RU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5857884" y="785794"/>
            <a:ext cx="2523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пористый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адсорбент</a:t>
            </a:r>
            <a:endParaRPr lang="ru-RU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2500298" y="1857364"/>
            <a:ext cx="7280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q</a:t>
            </a:r>
            <a:r>
              <a:rPr lang="ru-RU" sz="2000" b="1" baseline="-30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ru-RU" sz="20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&gt;λ</a:t>
            </a:r>
            <a:endParaRPr lang="ru-RU" sz="2000" b="1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4207958" y="1857364"/>
            <a:ext cx="7280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q</a:t>
            </a:r>
            <a:r>
              <a:rPr lang="ru-RU" sz="2000" b="1" baseline="-30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ru-RU" sz="20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&lt;λ</a:t>
            </a:r>
            <a:endParaRPr lang="ru-RU" sz="2000" b="1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7429520" y="1857364"/>
            <a:ext cx="7280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q</a:t>
            </a:r>
            <a:r>
              <a:rPr lang="ru-RU" sz="2000" b="1" baseline="-30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ru-RU" sz="20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&lt;λ</a:t>
            </a:r>
            <a:endParaRPr lang="ru-RU" sz="2000" b="1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5857884" y="1857364"/>
            <a:ext cx="7280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q</a:t>
            </a:r>
            <a:r>
              <a:rPr lang="ru-RU" sz="2000" b="1" baseline="-30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ru-RU" sz="20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&gt;λ</a:t>
            </a:r>
            <a:endParaRPr lang="ru-RU" sz="2000" b="1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1714480" y="2643182"/>
            <a:ext cx="22432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СС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lang="ru-RU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на силикагеле</a:t>
            </a:r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3714744" y="2285992"/>
            <a:ext cx="2005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вода на графите</a:t>
            </a:r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1071538" y="2143116"/>
            <a:ext cx="7280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q</a:t>
            </a:r>
            <a:r>
              <a:rPr lang="ru-RU" sz="2000" b="1" baseline="-30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ru-RU" sz="20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&gt;λ</a:t>
            </a:r>
            <a:endParaRPr lang="ru-RU" sz="2000" b="1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749118" y="4274114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Теория полимолекулярной адсорбции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БЭТ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» </a:t>
            </a:r>
          </a:p>
          <a:p>
            <a:pPr algn="ctr"/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Брунауэр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Эммет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Теллер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1935–1940 ).  </a:t>
            </a:r>
            <a:endParaRPr lang="ru-RU" sz="2000" dirty="0"/>
          </a:p>
        </p:txBody>
      </p:sp>
      <p:graphicFrame>
        <p:nvGraphicFramePr>
          <p:cNvPr id="179206" name="Object 6"/>
          <p:cNvGraphicFramePr>
            <a:graphicFrameLocks noChangeAspect="1"/>
          </p:cNvGraphicFramePr>
          <p:nvPr/>
        </p:nvGraphicFramePr>
        <p:xfrm>
          <a:off x="2128854" y="5072081"/>
          <a:ext cx="4800600" cy="1000125"/>
        </p:xfrm>
        <a:graphic>
          <a:graphicData uri="http://schemas.openxmlformats.org/presentationml/2006/ole">
            <p:oleObj spid="_x0000_s179206" name="Формула" r:id="rId8" imgW="2057400" imgH="431800" progId="Equation.3">
              <p:embed/>
            </p:oleObj>
          </a:graphicData>
        </a:graphic>
      </p:graphicFrame>
      <p:sp>
        <p:nvSpPr>
          <p:cNvPr id="68" name="Прямоугольник 67"/>
          <p:cNvSpPr/>
          <p:nvPr/>
        </p:nvSpPr>
        <p:spPr>
          <a:xfrm>
            <a:off x="357158" y="6131502"/>
            <a:ext cx="8501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ур-ние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изотермы </a:t>
            </a:r>
            <a:r>
              <a:rPr lang="ru-RU" i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полимолекулярной </a:t>
            </a:r>
            <a:r>
              <a:rPr lang="ru-RU" b="1" i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адсорбции</a:t>
            </a: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или </a:t>
            </a:r>
            <a:r>
              <a:rPr lang="ru-RU" b="1" i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уравнение БЭТ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79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9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79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2000232" y="785794"/>
          <a:ext cx="5691226" cy="1071570"/>
        </p:xfrm>
        <a:graphic>
          <a:graphicData uri="http://schemas.openxmlformats.org/presentationml/2006/ole">
            <p:oleObj spid="_x0000_s45060" name="Формула" r:id="rId3" imgW="2273300" imgH="431800" progId="Equation.3">
              <p:embed/>
            </p:oleObj>
          </a:graphicData>
        </a:graphic>
      </p:graphicFrame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214282" y="285728"/>
            <a:ext cx="87154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1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линейная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форма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ур-ния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БЭТ 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325718" y="1814444"/>
            <a:ext cx="860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позволяет графически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опр-ть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оба постоянных параметра (</a:t>
            </a:r>
            <a:r>
              <a:rPr lang="en-US" sz="20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en-US" sz="2000" b="1" i="1" baseline="-25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/>
              </a:rPr>
              <a:t></a:t>
            </a:r>
            <a:r>
              <a:rPr lang="ru-RU" sz="2000" b="1" i="1" baseline="-25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/>
              </a:rPr>
              <a:t>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и </a:t>
            </a:r>
            <a:r>
              <a:rPr lang="ru-RU" sz="20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5429256" y="2285992"/>
            <a:ext cx="20717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81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85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87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2" name="Группа 31"/>
          <p:cNvGrpSpPr/>
          <p:nvPr/>
        </p:nvGrpSpPr>
        <p:grpSpPr>
          <a:xfrm>
            <a:off x="483032" y="2285992"/>
            <a:ext cx="4088968" cy="4112463"/>
            <a:chOff x="660784" y="2071678"/>
            <a:chExt cx="4088968" cy="4112463"/>
          </a:xfrm>
        </p:grpSpPr>
        <p:sp>
          <p:nvSpPr>
            <p:cNvPr id="45067" name="Line 11"/>
            <p:cNvSpPr>
              <a:spLocks noChangeShapeType="1"/>
            </p:cNvSpPr>
            <p:nvPr/>
          </p:nvSpPr>
          <p:spPr bwMode="auto">
            <a:xfrm>
              <a:off x="1660869" y="2071678"/>
              <a:ext cx="0" cy="3191069"/>
            </a:xfrm>
            <a:prstGeom prst="line">
              <a:avLst/>
            </a:prstGeom>
            <a:ln>
              <a:headEnd type="stealth" w="sm" len="lg"/>
              <a:tailEnd type="none" w="sm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068" name="Line 12"/>
            <p:cNvSpPr>
              <a:spLocks noChangeShapeType="1"/>
            </p:cNvSpPr>
            <p:nvPr/>
          </p:nvSpPr>
          <p:spPr bwMode="auto">
            <a:xfrm>
              <a:off x="1659936" y="5225335"/>
              <a:ext cx="3089816" cy="0"/>
            </a:xfrm>
            <a:prstGeom prst="line">
              <a:avLst/>
            </a:prstGeom>
            <a:ln>
              <a:headEnd/>
              <a:tailEnd type="stealth" w="sm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070" name="Text Box 14"/>
            <p:cNvSpPr txBox="1">
              <a:spLocks noChangeArrowheads="1"/>
            </p:cNvSpPr>
            <p:nvPr/>
          </p:nvSpPr>
          <p:spPr bwMode="auto">
            <a:xfrm>
              <a:off x="660784" y="5572141"/>
              <a:ext cx="3213679" cy="61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68263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Рис. 7. Линейная форма </a:t>
              </a:r>
              <a:b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изотермы адсорбции БЭТ</a:t>
              </a:r>
            </a:p>
          </p:txBody>
        </p:sp>
        <p:sp>
          <p:nvSpPr>
            <p:cNvPr id="45071" name="Freeform 15"/>
            <p:cNvSpPr>
              <a:spLocks/>
            </p:cNvSpPr>
            <p:nvPr/>
          </p:nvSpPr>
          <p:spPr bwMode="auto">
            <a:xfrm>
              <a:off x="2458512" y="3092821"/>
              <a:ext cx="1847172" cy="1112472"/>
            </a:xfrm>
            <a:custGeom>
              <a:avLst/>
              <a:gdLst/>
              <a:ahLst/>
              <a:cxnLst>
                <a:cxn ang="0">
                  <a:pos x="0" y="1054"/>
                </a:cxn>
                <a:cxn ang="0">
                  <a:pos x="1980" y="0"/>
                </a:cxn>
              </a:cxnLst>
              <a:rect l="0" t="0" r="r" b="b"/>
              <a:pathLst>
                <a:path w="1980" h="1054">
                  <a:moveTo>
                    <a:pt x="0" y="1054"/>
                  </a:moveTo>
                  <a:lnTo>
                    <a:pt x="1980" y="0"/>
                  </a:lnTo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072" name="Line 16"/>
            <p:cNvSpPr>
              <a:spLocks noChangeShapeType="1"/>
            </p:cNvSpPr>
            <p:nvPr/>
          </p:nvSpPr>
          <p:spPr bwMode="auto">
            <a:xfrm flipV="1">
              <a:off x="1624486" y="4205293"/>
              <a:ext cx="792045" cy="502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074" name="Line 18"/>
            <p:cNvSpPr>
              <a:spLocks noChangeShapeType="1"/>
            </p:cNvSpPr>
            <p:nvPr/>
          </p:nvSpPr>
          <p:spPr bwMode="auto">
            <a:xfrm flipV="1">
              <a:off x="2410000" y="4178884"/>
              <a:ext cx="1367654" cy="2640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075" name="Line 19"/>
            <p:cNvSpPr>
              <a:spLocks noChangeShapeType="1"/>
            </p:cNvSpPr>
            <p:nvPr/>
          </p:nvSpPr>
          <p:spPr bwMode="auto">
            <a:xfrm>
              <a:off x="2889518" y="3975316"/>
              <a:ext cx="59707" cy="217873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076" name="Text Box 20"/>
            <p:cNvSpPr txBox="1">
              <a:spLocks noChangeArrowheads="1"/>
            </p:cNvSpPr>
            <p:nvPr/>
          </p:nvSpPr>
          <p:spPr bwMode="auto">
            <a:xfrm>
              <a:off x="3007066" y="3737662"/>
              <a:ext cx="642736" cy="43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α</a:t>
              </a:r>
              <a:endPara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077" name="AutoShape 21"/>
            <p:cNvSpPr>
              <a:spLocks/>
            </p:cNvSpPr>
            <p:nvPr/>
          </p:nvSpPr>
          <p:spPr bwMode="auto">
            <a:xfrm>
              <a:off x="1527463" y="4708162"/>
              <a:ext cx="133407" cy="517173"/>
            </a:xfrm>
            <a:prstGeom prst="leftBrace">
              <a:avLst>
                <a:gd name="adj1" fmla="val 27389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aphicFrame>
          <p:nvGraphicFramePr>
            <p:cNvPr id="45080" name="Object 24"/>
            <p:cNvGraphicFramePr>
              <a:graphicFrameLocks noChangeAspect="1"/>
            </p:cNvGraphicFramePr>
            <p:nvPr/>
          </p:nvGraphicFramePr>
          <p:xfrm>
            <a:off x="665129" y="2506310"/>
            <a:ext cx="2212189" cy="1065566"/>
          </p:xfrm>
          <a:graphic>
            <a:graphicData uri="http://schemas.openxmlformats.org/presentationml/2006/ole">
              <p:oleObj spid="_x0000_s45080" name="Формула" r:id="rId4" imgW="837836" imgH="431613" progId="Equation.3">
                <p:embed/>
              </p:oleObj>
            </a:graphicData>
          </a:graphic>
        </p:graphicFrame>
        <p:graphicFrame>
          <p:nvGraphicFramePr>
            <p:cNvPr id="45082" name="Object 26"/>
            <p:cNvGraphicFramePr>
              <a:graphicFrameLocks noChangeAspect="1"/>
            </p:cNvGraphicFramePr>
            <p:nvPr/>
          </p:nvGraphicFramePr>
          <p:xfrm>
            <a:off x="762311" y="4587859"/>
            <a:ext cx="702583" cy="936043"/>
          </p:xfrm>
          <a:graphic>
            <a:graphicData uri="http://schemas.openxmlformats.org/presentationml/2006/ole">
              <p:oleObj spid="_x0000_s45082" name="Формула" r:id="rId5" imgW="355446" imgH="431613" progId="Equation.3">
                <p:embed/>
              </p:oleObj>
            </a:graphicData>
          </a:graphic>
        </p:graphicFrame>
        <p:graphicFrame>
          <p:nvGraphicFramePr>
            <p:cNvPr id="45084" name="Object 28"/>
            <p:cNvGraphicFramePr>
              <a:graphicFrameLocks noChangeAspect="1"/>
            </p:cNvGraphicFramePr>
            <p:nvPr/>
          </p:nvGraphicFramePr>
          <p:xfrm>
            <a:off x="2644074" y="4310958"/>
            <a:ext cx="1619628" cy="858156"/>
          </p:xfrm>
          <a:graphic>
            <a:graphicData uri="http://schemas.openxmlformats.org/presentationml/2006/ole">
              <p:oleObj spid="_x0000_s45084" name="Формула" r:id="rId6" imgW="761669" imgH="431613" progId="Equation.3">
                <p:embed/>
              </p:oleObj>
            </a:graphicData>
          </a:graphic>
        </p:graphicFrame>
        <p:graphicFrame>
          <p:nvGraphicFramePr>
            <p:cNvPr id="45086" name="Object 30"/>
            <p:cNvGraphicFramePr>
              <a:graphicFrameLocks noChangeAspect="1"/>
            </p:cNvGraphicFramePr>
            <p:nvPr/>
          </p:nvGraphicFramePr>
          <p:xfrm>
            <a:off x="3936257" y="5286388"/>
            <a:ext cx="600923" cy="688428"/>
          </p:xfrm>
          <a:graphic>
            <a:graphicData uri="http://schemas.openxmlformats.org/presentationml/2006/ole">
              <p:oleObj spid="_x0000_s45086" name="Формула" r:id="rId7" imgW="355446" imgH="368140" progId="Equation.3">
                <p:embed/>
              </p:oleObj>
            </a:graphicData>
          </a:graphic>
        </p:graphicFrame>
      </p:grpSp>
      <p:sp>
        <p:nvSpPr>
          <p:cNvPr id="34" name="Прямоугольник 33"/>
          <p:cNvSpPr/>
          <p:nvPr/>
        </p:nvSpPr>
        <p:spPr>
          <a:xfrm>
            <a:off x="4786314" y="2643182"/>
            <a:ext cx="4068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Ур-ние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изотермы БЭТ применяется с хорошим приближением в области давлений 0,05 &lt; </a:t>
            </a:r>
            <a:r>
              <a:rPr lang="ru-RU" sz="2000" i="1" dirty="0" err="1" smtClean="0">
                <a:latin typeface="Arial" pitchFamily="34" charset="0"/>
                <a:cs typeface="Arial" pitchFamily="34" charset="0"/>
              </a:rPr>
              <a:t>р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ru-RU" sz="2000" i="1" dirty="0" err="1" smtClean="0">
                <a:latin typeface="Arial" pitchFamily="34" charset="0"/>
                <a:cs typeface="Arial" pitchFamily="34" charset="0"/>
              </a:rPr>
              <a:t>р</a:t>
            </a:r>
            <a:r>
              <a:rPr lang="en-US" sz="2000" i="1" baseline="-250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&lt; 0,3. </a:t>
            </a:r>
          </a:p>
          <a:p>
            <a:pPr algn="just"/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При давлениях ниже 0,05 вносит искажения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неоднородность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пов-сти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а выше 0,3 начинает сказываться </a:t>
            </a:r>
            <a:r>
              <a:rPr lang="ru-RU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взаим-вие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между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адс-ными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мол-ми.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85720" y="500042"/>
            <a:ext cx="857256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eaLnBrk="0" fontAlgn="base" hangingPunct="0">
              <a:spcBef>
                <a:spcPts val="120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Обобщённость </a:t>
            </a:r>
            <a:r>
              <a:rPr lang="ru-RU" sz="20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уравнения БЭТ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подтверждается тем, что с уменьшением давления при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kumimoji="0" lang="en-US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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 оно переходит сначала в уравнение мономолекулярной адсорбции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Ленгмюра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(тип I), которое при дальнейшем уменьшении давления (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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0) даёт закон Генри.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graphicFrame>
        <p:nvGraphicFramePr>
          <p:cNvPr id="180226" name="Object 2"/>
          <p:cNvGraphicFramePr>
            <a:graphicFrameLocks noChangeAspect="1"/>
          </p:cNvGraphicFramePr>
          <p:nvPr/>
        </p:nvGraphicFramePr>
        <p:xfrm>
          <a:off x="2171700" y="1857365"/>
          <a:ext cx="4686316" cy="976316"/>
        </p:xfrm>
        <a:graphic>
          <a:graphicData uri="http://schemas.openxmlformats.org/presentationml/2006/ole">
            <p:oleObj spid="_x0000_s180226" name="Формула" r:id="rId3" imgW="2057400" imgH="431800" progId="Equation.3">
              <p:embed/>
            </p:oleObj>
          </a:graphicData>
        </a:graphic>
      </p:graphicFrame>
      <p:graphicFrame>
        <p:nvGraphicFramePr>
          <p:cNvPr id="180227" name="Object 3"/>
          <p:cNvGraphicFramePr>
            <a:graphicFrameLocks noChangeAspect="1"/>
          </p:cNvGraphicFramePr>
          <p:nvPr/>
        </p:nvGraphicFramePr>
        <p:xfrm>
          <a:off x="586571" y="3554483"/>
          <a:ext cx="7970857" cy="1017525"/>
        </p:xfrm>
        <a:graphic>
          <a:graphicData uri="http://schemas.openxmlformats.org/presentationml/2006/ole">
            <p:oleObj spid="_x0000_s180227" name="Формула" r:id="rId4" imgW="3746160" imgH="482400" progId="Equation.3">
              <p:embed/>
            </p:oleObj>
          </a:graphicData>
        </a:graphic>
      </p:graphicFrame>
      <p:graphicFrame>
        <p:nvGraphicFramePr>
          <p:cNvPr id="180228" name="Object 4"/>
          <p:cNvGraphicFramePr>
            <a:graphicFrameLocks noChangeAspect="1"/>
          </p:cNvGraphicFramePr>
          <p:nvPr/>
        </p:nvGraphicFramePr>
        <p:xfrm>
          <a:off x="2214546" y="5294332"/>
          <a:ext cx="4103688" cy="920750"/>
        </p:xfrm>
        <a:graphic>
          <a:graphicData uri="http://schemas.openxmlformats.org/presentationml/2006/ole">
            <p:oleObj spid="_x0000_s180228" name="Формула" r:id="rId5" imgW="2539800" imgH="482400" progId="Equation.3">
              <p:embed/>
            </p:oleObj>
          </a:graphicData>
        </a:graphic>
      </p:graphicFrame>
      <p:graphicFrame>
        <p:nvGraphicFramePr>
          <p:cNvPr id="180229" name="Object 5"/>
          <p:cNvGraphicFramePr>
            <a:graphicFrameLocks noChangeAspect="1"/>
          </p:cNvGraphicFramePr>
          <p:nvPr/>
        </p:nvGraphicFramePr>
        <p:xfrm>
          <a:off x="6357950" y="2857496"/>
          <a:ext cx="965200" cy="823912"/>
        </p:xfrm>
        <a:graphic>
          <a:graphicData uri="http://schemas.openxmlformats.org/presentationml/2006/ole">
            <p:oleObj spid="_x0000_s180229" name="Формула" r:id="rId6" imgW="596880" imgH="431640" progId="Equation.3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072330" y="5500702"/>
            <a:ext cx="11560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А = Ќ</a:t>
            </a:r>
            <a:r>
              <a:rPr lang="ru-RU" sz="2000" b="1" baseline="-25000" dirty="0" smtClean="0">
                <a:latin typeface="Arial" pitchFamily="34" charset="0"/>
                <a:cs typeface="Arial" pitchFamily="34" charset="0"/>
              </a:rPr>
              <a:t>Г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sz="2000" b="1" i="1" dirty="0" err="1" smtClean="0">
                <a:latin typeface="Arial" pitchFamily="34" charset="0"/>
                <a:cs typeface="Arial" pitchFamily="34" charset="0"/>
              </a:rPr>
              <a:t>р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2786058"/>
            <a:ext cx="16770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при </a:t>
            </a:r>
            <a:r>
              <a:rPr lang="ru-RU" b="1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lang="ru-RU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lang="ru-RU" b="1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lang="en-US" b="1" i="1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</a:t>
            </a: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1 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4857760"/>
            <a:ext cx="12971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при </a:t>
            </a:r>
            <a:r>
              <a:rPr lang="ru-RU" b="1" i="1" dirty="0" err="1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р</a:t>
            </a: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</a:t>
            </a: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0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357818" y="4886278"/>
            <a:ext cx="1297150" cy="40011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sz="2000" b="1" baseline="-25000" dirty="0" smtClean="0">
                <a:latin typeface="Arial"/>
                <a:cs typeface="Arial"/>
              </a:rPr>
              <a:t>∞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К</a:t>
            </a:r>
            <a:r>
              <a:rPr lang="ru-RU" sz="2000" b="1" baseline="-25000" dirty="0" err="1" smtClean="0">
                <a:latin typeface="Arial" pitchFamily="34" charset="0"/>
                <a:cs typeface="Arial" pitchFamily="34" charset="0"/>
              </a:rPr>
              <a:t>р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Ќ</a:t>
            </a:r>
            <a:r>
              <a:rPr lang="ru-RU" sz="2000" b="1" baseline="-25000" dirty="0" smtClean="0">
                <a:latin typeface="Arial" pitchFamily="34" charset="0"/>
                <a:cs typeface="Arial" pitchFamily="34" charset="0"/>
              </a:rPr>
              <a:t>Г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929454" y="5929330"/>
            <a:ext cx="1465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закон Генри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214282" y="310149"/>
            <a:ext cx="8715436" cy="6047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26979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3.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АДСОРБЦИЯ НА ПОРИСТЫХ ТЕЛАХ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Адсорбция пористыми телами существенно зависит от их структуры, пористости и размера пор. По классификации Дубинина: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sng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Макропористые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тела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имеют поры с радиусом </a:t>
            </a:r>
            <a:r>
              <a:rPr lang="en-U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&gt;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100 – 200 нм. 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ru-RU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/>
                <a:ea typeface="Verdana"/>
                <a:cs typeface="Verdana"/>
              </a:rPr>
              <a:t>≈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0,5 – 2 м</a:t>
            </a:r>
            <a:r>
              <a:rPr kumimoji="0" lang="ru-RU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/г. Такие поры по сравнению 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адсорб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мол-ми «выглядят» как ровные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пов-сти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для них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применима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обобщённая теория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Ленгмюра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Макропоры играют роль транспортных каналов и адсорбцией в них можно пренебречь.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1" u="sng" strike="noStrike" normalizeH="0" baseline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Мезопористые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тела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имеют размеры пор в пределах 2 – 200 нм, а 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lang="ru-RU" sz="2000" baseline="-25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/>
                <a:ea typeface="Verdana"/>
                <a:cs typeface="Verdana"/>
              </a:rPr>
              <a:t>≈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10–500 м</a:t>
            </a:r>
            <a:r>
              <a:rPr kumimoji="0" lang="ru-RU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/г. При малых давлениях происходит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полимолекулярная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адсорбция паров,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к-рая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 ростом давления завершается </a:t>
            </a:r>
            <a:r>
              <a:rPr kumimoji="0" lang="ru-RU" sz="2000" b="1" i="1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капиллярной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конденсацией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(силикагели,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алюмогели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1" u="sng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Микропористые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тела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имеют поры, соизмеримые с молекулами. Радиусы пор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/>
                <a:ea typeface="Verdana"/>
                <a:cs typeface="Verdana"/>
              </a:rPr>
              <a:t>≈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5 – 20 Å. </a:t>
            </a:r>
            <a:r>
              <a:rPr lang="en-U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lang="ru-RU" sz="2000" baseline="-25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500 –1000 м</a:t>
            </a:r>
            <a:r>
              <a:rPr kumimoji="0" lang="ru-RU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/г и выше. Микропоры настолько малы, что поля их поверхностных сил перекрываются и действуют во всём объёме микропоры. К ним применима адсорбционная </a:t>
            </a:r>
            <a:r>
              <a:rPr kumimoji="0" lang="ru-RU" sz="2000" b="1" i="1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теория объёмного заполнения микропор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Для промышленных адсорбентов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(цеолиты и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нек-рые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акт. угли) суммарный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объём микропор не превышает 0,5 см</a:t>
            </a:r>
            <a:r>
              <a:rPr kumimoji="0" lang="ru-RU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/г.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214282" y="500042"/>
            <a:ext cx="864399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§1.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Теория капиллярной конденсации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Адсорбция в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мезопористых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адсорбентах при сродстве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адсорбата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к адсорбенту (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лиофильная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пов-сть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и есть смачивание) происходит в основном по механизму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капиллярной конденсации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Конденсация начинается после моно- и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полимол-ной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адсорбции и 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заполнения микропор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адсорбатом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(если они имеются). Она обычно завершает адсорбцию пористыми сорбентами. При этом пары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адсорбтива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конденсируются при </a:t>
            </a:r>
            <a:r>
              <a:rPr lang="ru-RU" sz="20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&lt; </a:t>
            </a:r>
            <a:r>
              <a:rPr lang="en-US" sz="20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lang="en-US" sz="2000" b="1" baseline="-25000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lang="en-U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lang="ru-RU" sz="20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). Происходит </a:t>
            </a:r>
            <a:r>
              <a:rPr lang="ru-RU" sz="20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только на вогнутой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поверхности и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взаим-ют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между собой только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мол-лы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поглощаемого газа (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адсорбтива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). 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1009" name="Object 1"/>
          <p:cNvGraphicFramePr>
            <a:graphicFrameLocks noChangeAspect="1"/>
          </p:cNvGraphicFramePr>
          <p:nvPr/>
        </p:nvGraphicFramePr>
        <p:xfrm>
          <a:off x="6325244" y="4293096"/>
          <a:ext cx="2495228" cy="1168768"/>
        </p:xfrm>
        <a:graphic>
          <a:graphicData uri="http://schemas.openxmlformats.org/presentationml/2006/ole">
            <p:oleObj spid="_x0000_s171009" name="Формула" r:id="rId3" imgW="1002960" imgH="469800" progId="Equation.3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85721" y="4177263"/>
            <a:ext cx="57984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ув-нием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давления заполняются всё более крупные поры, у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к-рых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радиусы менисков (</a:t>
            </a:r>
            <a:r>
              <a:rPr lang="ru-RU" sz="20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 находятся в соответствии с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ур-нием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капиллярной конденсации Томсона (Кельвина):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4"/>
          <p:cNvSpPr txBox="1">
            <a:spLocks noChangeArrowheads="1"/>
          </p:cNvSpPr>
          <p:nvPr/>
        </p:nvSpPr>
        <p:spPr bwMode="auto">
          <a:xfrm>
            <a:off x="4429124" y="4786322"/>
            <a:ext cx="4500594" cy="17348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68263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Рис. 9. Виды пор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соотв-щие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им изотермы адсорбции:</a:t>
            </a:r>
          </a:p>
          <a:p>
            <a:pPr marL="0" marR="68263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а) конусообразная пора: </a:t>
            </a:r>
          </a:p>
          <a:p>
            <a:pPr marL="0" marR="68263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б) цилиндр. пора с одним открытым концом; в) цилиндр. пора с двумя открытыми концами.</a:t>
            </a:r>
          </a:p>
        </p:txBody>
      </p:sp>
      <p:sp>
        <p:nvSpPr>
          <p:cNvPr id="3" name="Line 27"/>
          <p:cNvSpPr>
            <a:spLocks noChangeShapeType="1"/>
          </p:cNvSpPr>
          <p:nvPr/>
        </p:nvSpPr>
        <p:spPr bwMode="auto">
          <a:xfrm>
            <a:off x="6103527" y="2720128"/>
            <a:ext cx="0" cy="172087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Line 28"/>
          <p:cNvSpPr>
            <a:spLocks noChangeShapeType="1"/>
          </p:cNvSpPr>
          <p:nvPr/>
        </p:nvSpPr>
        <p:spPr bwMode="auto">
          <a:xfrm>
            <a:off x="6103527" y="4441001"/>
            <a:ext cx="124912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Line 29"/>
          <p:cNvSpPr>
            <a:spLocks noChangeShapeType="1"/>
          </p:cNvSpPr>
          <p:nvPr/>
        </p:nvSpPr>
        <p:spPr bwMode="auto">
          <a:xfrm flipV="1">
            <a:off x="7352653" y="2720128"/>
            <a:ext cx="0" cy="172087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30" descr="Широкий диагональный 2"/>
          <p:cNvSpPr>
            <a:spLocks/>
          </p:cNvSpPr>
          <p:nvPr/>
        </p:nvSpPr>
        <p:spPr bwMode="auto">
          <a:xfrm>
            <a:off x="6086362" y="918494"/>
            <a:ext cx="1249127" cy="151748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778"/>
              </a:cxn>
              <a:cxn ang="0">
                <a:pos x="1440" y="1758"/>
              </a:cxn>
              <a:cxn ang="0">
                <a:pos x="1440" y="0"/>
              </a:cxn>
              <a:cxn ang="0">
                <a:pos x="0" y="0"/>
              </a:cxn>
            </a:cxnLst>
            <a:rect l="0" t="0" r="r" b="b"/>
            <a:pathLst>
              <a:path w="1440" h="1778">
                <a:moveTo>
                  <a:pt x="0" y="0"/>
                </a:moveTo>
                <a:lnTo>
                  <a:pt x="0" y="1778"/>
                </a:lnTo>
                <a:lnTo>
                  <a:pt x="1440" y="1758"/>
                </a:lnTo>
                <a:lnTo>
                  <a:pt x="1440" y="0"/>
                </a:lnTo>
                <a:lnTo>
                  <a:pt x="0" y="0"/>
                </a:lnTo>
                <a:close/>
              </a:path>
            </a:pathLst>
          </a:custGeom>
          <a:pattFill prst="wdUpDiag">
            <a:fgClr>
              <a:srgbClr val="C0C0C0"/>
            </a:fgClr>
            <a:bgClr>
              <a:srgbClr val="FFFFFF"/>
            </a:bgClr>
          </a:patt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reeform 31"/>
          <p:cNvSpPr>
            <a:spLocks/>
          </p:cNvSpPr>
          <p:nvPr/>
        </p:nvSpPr>
        <p:spPr bwMode="auto">
          <a:xfrm>
            <a:off x="6555500" y="928465"/>
            <a:ext cx="328015" cy="8943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874"/>
              </a:cxn>
              <a:cxn ang="0">
                <a:pos x="199" y="1043"/>
              </a:cxn>
              <a:cxn ang="0">
                <a:pos x="378" y="864"/>
              </a:cxn>
              <a:cxn ang="0">
                <a:pos x="378" y="0"/>
              </a:cxn>
            </a:cxnLst>
            <a:rect l="0" t="0" r="r" b="b"/>
            <a:pathLst>
              <a:path w="378" h="1048">
                <a:moveTo>
                  <a:pt x="0" y="0"/>
                </a:moveTo>
                <a:lnTo>
                  <a:pt x="0" y="874"/>
                </a:lnTo>
                <a:cubicBezTo>
                  <a:pt x="33" y="1048"/>
                  <a:pt x="136" y="1045"/>
                  <a:pt x="199" y="1043"/>
                </a:cubicBezTo>
                <a:cubicBezTo>
                  <a:pt x="262" y="1041"/>
                  <a:pt x="348" y="1038"/>
                  <a:pt x="378" y="864"/>
                </a:cubicBezTo>
                <a:lnTo>
                  <a:pt x="378" y="0"/>
                </a:lnTo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reeform 32"/>
          <p:cNvSpPr>
            <a:spLocks/>
          </p:cNvSpPr>
          <p:nvPr/>
        </p:nvSpPr>
        <p:spPr bwMode="auto">
          <a:xfrm>
            <a:off x="6103527" y="2897598"/>
            <a:ext cx="1249127" cy="1543403"/>
          </a:xfrm>
          <a:custGeom>
            <a:avLst/>
            <a:gdLst/>
            <a:ahLst/>
            <a:cxnLst>
              <a:cxn ang="0">
                <a:pos x="0" y="1808"/>
              </a:cxn>
              <a:cxn ang="0">
                <a:pos x="154" y="1529"/>
              </a:cxn>
              <a:cxn ang="0">
                <a:pos x="442" y="1410"/>
              </a:cxn>
              <a:cxn ang="0">
                <a:pos x="717" y="1345"/>
              </a:cxn>
              <a:cxn ang="0">
                <a:pos x="717" y="10"/>
              </a:cxn>
              <a:cxn ang="0">
                <a:pos x="1440" y="0"/>
              </a:cxn>
            </a:cxnLst>
            <a:rect l="0" t="0" r="r" b="b"/>
            <a:pathLst>
              <a:path w="1440" h="1808">
                <a:moveTo>
                  <a:pt x="0" y="1808"/>
                </a:moveTo>
                <a:cubicBezTo>
                  <a:pt x="26" y="1762"/>
                  <a:pt x="80" y="1595"/>
                  <a:pt x="154" y="1529"/>
                </a:cubicBezTo>
                <a:cubicBezTo>
                  <a:pt x="228" y="1463"/>
                  <a:pt x="348" y="1441"/>
                  <a:pt x="442" y="1410"/>
                </a:cubicBezTo>
                <a:lnTo>
                  <a:pt x="717" y="1345"/>
                </a:lnTo>
                <a:lnTo>
                  <a:pt x="717" y="10"/>
                </a:lnTo>
                <a:lnTo>
                  <a:pt x="1440" y="0"/>
                </a:lnTo>
              </a:path>
            </a:pathLst>
          </a:custGeom>
          <a:noFill/>
          <a:ln w="19050" cmpd="sng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33"/>
          <p:cNvSpPr>
            <a:spLocks noChangeShapeType="1"/>
          </p:cNvSpPr>
          <p:nvPr/>
        </p:nvSpPr>
        <p:spPr bwMode="auto">
          <a:xfrm>
            <a:off x="6722368" y="3228612"/>
            <a:ext cx="0" cy="6939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ine 35"/>
          <p:cNvSpPr>
            <a:spLocks noChangeShapeType="1"/>
          </p:cNvSpPr>
          <p:nvPr/>
        </p:nvSpPr>
        <p:spPr bwMode="auto">
          <a:xfrm>
            <a:off x="6717601" y="699148"/>
            <a:ext cx="0" cy="3878447"/>
          </a:xfrm>
          <a:prstGeom prst="line">
            <a:avLst/>
          </a:prstGeom>
          <a:noFill/>
          <a:ln w="6350">
            <a:solidFill>
              <a:srgbClr val="000000"/>
            </a:solidFill>
            <a:prstDash val="lgDash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36"/>
          <p:cNvSpPr txBox="1">
            <a:spLocks noChangeArrowheads="1"/>
          </p:cNvSpPr>
          <p:nvPr/>
        </p:nvSpPr>
        <p:spPr bwMode="auto">
          <a:xfrm>
            <a:off x="4656065" y="357166"/>
            <a:ext cx="425276" cy="38485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2" name="Text Box 37"/>
          <p:cNvSpPr txBox="1">
            <a:spLocks noChangeArrowheads="1"/>
          </p:cNvSpPr>
          <p:nvPr/>
        </p:nvSpPr>
        <p:spPr bwMode="auto">
          <a:xfrm>
            <a:off x="6299000" y="445901"/>
            <a:ext cx="405251" cy="30907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б</a:t>
            </a:r>
          </a:p>
        </p:txBody>
      </p:sp>
      <p:sp>
        <p:nvSpPr>
          <p:cNvPr id="13" name="Text Box 38"/>
          <p:cNvSpPr txBox="1">
            <a:spLocks noChangeArrowheads="1"/>
          </p:cNvSpPr>
          <p:nvPr/>
        </p:nvSpPr>
        <p:spPr bwMode="auto">
          <a:xfrm>
            <a:off x="7729298" y="357166"/>
            <a:ext cx="568305" cy="372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4" name="Line 39"/>
          <p:cNvSpPr>
            <a:spLocks noChangeShapeType="1"/>
          </p:cNvSpPr>
          <p:nvPr/>
        </p:nvSpPr>
        <p:spPr bwMode="auto">
          <a:xfrm>
            <a:off x="7652062" y="2710157"/>
            <a:ext cx="0" cy="171987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Line 40"/>
          <p:cNvSpPr>
            <a:spLocks noChangeShapeType="1"/>
          </p:cNvSpPr>
          <p:nvPr/>
        </p:nvSpPr>
        <p:spPr bwMode="auto">
          <a:xfrm>
            <a:off x="7652062" y="4440004"/>
            <a:ext cx="120621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ine 41"/>
          <p:cNvSpPr>
            <a:spLocks noChangeShapeType="1"/>
          </p:cNvSpPr>
          <p:nvPr/>
        </p:nvSpPr>
        <p:spPr bwMode="auto">
          <a:xfrm flipV="1">
            <a:off x="8858280" y="2587522"/>
            <a:ext cx="0" cy="18425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Freeform 42"/>
          <p:cNvSpPr>
            <a:spLocks/>
          </p:cNvSpPr>
          <p:nvPr/>
        </p:nvSpPr>
        <p:spPr bwMode="auto">
          <a:xfrm>
            <a:off x="7652062" y="2815843"/>
            <a:ext cx="1206218" cy="1583284"/>
          </a:xfrm>
          <a:custGeom>
            <a:avLst/>
            <a:gdLst/>
            <a:ahLst/>
            <a:cxnLst>
              <a:cxn ang="0">
                <a:pos x="0" y="1856"/>
              </a:cxn>
              <a:cxn ang="0">
                <a:pos x="205" y="1560"/>
              </a:cxn>
              <a:cxn ang="0">
                <a:pos x="700" y="1462"/>
              </a:cxn>
              <a:cxn ang="0">
                <a:pos x="858" y="1177"/>
              </a:cxn>
              <a:cxn ang="0">
                <a:pos x="858" y="7"/>
              </a:cxn>
              <a:cxn ang="0">
                <a:pos x="708" y="0"/>
              </a:cxn>
              <a:cxn ang="0">
                <a:pos x="1390" y="0"/>
              </a:cxn>
            </a:cxnLst>
            <a:rect l="0" t="0" r="r" b="b"/>
            <a:pathLst>
              <a:path w="1390" h="1856">
                <a:moveTo>
                  <a:pt x="0" y="1856"/>
                </a:moveTo>
                <a:cubicBezTo>
                  <a:pt x="34" y="1807"/>
                  <a:pt x="88" y="1626"/>
                  <a:pt x="205" y="1560"/>
                </a:cubicBezTo>
                <a:cubicBezTo>
                  <a:pt x="322" y="1494"/>
                  <a:pt x="591" y="1526"/>
                  <a:pt x="700" y="1462"/>
                </a:cubicBezTo>
                <a:cubicBezTo>
                  <a:pt x="809" y="1398"/>
                  <a:pt x="832" y="1419"/>
                  <a:pt x="858" y="1177"/>
                </a:cubicBezTo>
                <a:lnTo>
                  <a:pt x="858" y="7"/>
                </a:lnTo>
                <a:lnTo>
                  <a:pt x="708" y="0"/>
                </a:lnTo>
                <a:lnTo>
                  <a:pt x="1390" y="0"/>
                </a:ln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Line 43"/>
          <p:cNvSpPr>
            <a:spLocks noChangeShapeType="1"/>
          </p:cNvSpPr>
          <p:nvPr/>
        </p:nvSpPr>
        <p:spPr bwMode="auto">
          <a:xfrm>
            <a:off x="8259462" y="2815843"/>
            <a:ext cx="0" cy="1228341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Line 44"/>
          <p:cNvSpPr>
            <a:spLocks noChangeShapeType="1"/>
          </p:cNvSpPr>
          <p:nvPr/>
        </p:nvSpPr>
        <p:spPr bwMode="auto">
          <a:xfrm flipV="1">
            <a:off x="8403293" y="3141871"/>
            <a:ext cx="0" cy="524438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Line 47"/>
          <p:cNvSpPr>
            <a:spLocks noChangeShapeType="1"/>
          </p:cNvSpPr>
          <p:nvPr/>
        </p:nvSpPr>
        <p:spPr bwMode="auto">
          <a:xfrm>
            <a:off x="4473140" y="2731448"/>
            <a:ext cx="0" cy="173184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V="1">
            <a:off x="4429124" y="4441999"/>
            <a:ext cx="1316828" cy="199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V="1">
            <a:off x="5745952" y="2710157"/>
            <a:ext cx="0" cy="173184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51" descr="Широкий диагональный 2"/>
          <p:cNvSpPr>
            <a:spLocks noChangeArrowheads="1"/>
          </p:cNvSpPr>
          <p:nvPr/>
        </p:nvSpPr>
        <p:spPr bwMode="auto">
          <a:xfrm>
            <a:off x="7652062" y="923477"/>
            <a:ext cx="1206218" cy="1475601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52"/>
          <p:cNvSpPr>
            <a:spLocks noChangeArrowheads="1"/>
          </p:cNvSpPr>
          <p:nvPr/>
        </p:nvSpPr>
        <p:spPr bwMode="auto">
          <a:xfrm>
            <a:off x="8135503" y="913507"/>
            <a:ext cx="235522" cy="1475601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Freeform 53"/>
          <p:cNvSpPr>
            <a:spLocks/>
          </p:cNvSpPr>
          <p:nvPr/>
        </p:nvSpPr>
        <p:spPr bwMode="auto">
          <a:xfrm>
            <a:off x="8129781" y="2319317"/>
            <a:ext cx="233615" cy="58825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150" y="2"/>
              </a:cxn>
              <a:cxn ang="0">
                <a:pos x="270" y="55"/>
              </a:cxn>
            </a:cxnLst>
            <a:rect l="0" t="0" r="r" b="b"/>
            <a:pathLst>
              <a:path w="270" h="70">
                <a:moveTo>
                  <a:pt x="0" y="70"/>
                </a:moveTo>
                <a:cubicBezTo>
                  <a:pt x="25" y="59"/>
                  <a:pt x="105" y="4"/>
                  <a:pt x="150" y="2"/>
                </a:cubicBezTo>
                <a:cubicBezTo>
                  <a:pt x="195" y="0"/>
                  <a:pt x="245" y="44"/>
                  <a:pt x="270" y="55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Freeform 54"/>
          <p:cNvSpPr>
            <a:spLocks/>
          </p:cNvSpPr>
          <p:nvPr/>
        </p:nvSpPr>
        <p:spPr bwMode="auto">
          <a:xfrm>
            <a:off x="8136456" y="925472"/>
            <a:ext cx="234569" cy="7078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2" y="83"/>
              </a:cxn>
              <a:cxn ang="0">
                <a:pos x="270" y="0"/>
              </a:cxn>
            </a:cxnLst>
            <a:rect l="0" t="0" r="r" b="b"/>
            <a:pathLst>
              <a:path w="270" h="83">
                <a:moveTo>
                  <a:pt x="0" y="0"/>
                </a:moveTo>
                <a:cubicBezTo>
                  <a:pt x="24" y="14"/>
                  <a:pt x="97" y="83"/>
                  <a:pt x="142" y="83"/>
                </a:cubicBezTo>
                <a:cubicBezTo>
                  <a:pt x="187" y="83"/>
                  <a:pt x="243" y="17"/>
                  <a:pt x="270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55" descr="Широкий диагональный 2"/>
          <p:cNvSpPr>
            <a:spLocks noChangeArrowheads="1"/>
          </p:cNvSpPr>
          <p:nvPr/>
        </p:nvSpPr>
        <p:spPr bwMode="auto">
          <a:xfrm>
            <a:off x="4490149" y="925472"/>
            <a:ext cx="1258663" cy="1516479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Line 56"/>
          <p:cNvSpPr>
            <a:spLocks noChangeShapeType="1"/>
          </p:cNvSpPr>
          <p:nvPr/>
        </p:nvSpPr>
        <p:spPr bwMode="auto">
          <a:xfrm>
            <a:off x="4783837" y="906528"/>
            <a:ext cx="310851" cy="67698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Line 57"/>
          <p:cNvSpPr>
            <a:spLocks noChangeShapeType="1"/>
          </p:cNvSpPr>
          <p:nvPr/>
        </p:nvSpPr>
        <p:spPr bwMode="auto">
          <a:xfrm flipH="1">
            <a:off x="5108991" y="906528"/>
            <a:ext cx="321340" cy="67698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AutoShape 58"/>
          <p:cNvSpPr>
            <a:spLocks noChangeArrowheads="1"/>
          </p:cNvSpPr>
          <p:nvPr/>
        </p:nvSpPr>
        <p:spPr bwMode="auto">
          <a:xfrm rot="10800000">
            <a:off x="4793372" y="937436"/>
            <a:ext cx="632192" cy="719854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Line 59"/>
          <p:cNvSpPr>
            <a:spLocks noChangeShapeType="1"/>
          </p:cNvSpPr>
          <p:nvPr/>
        </p:nvSpPr>
        <p:spPr bwMode="auto">
          <a:xfrm>
            <a:off x="5108992" y="668240"/>
            <a:ext cx="10489" cy="4189520"/>
          </a:xfrm>
          <a:prstGeom prst="line">
            <a:avLst/>
          </a:prstGeom>
          <a:noFill/>
          <a:ln w="6350">
            <a:solidFill>
              <a:srgbClr val="000000"/>
            </a:solidFill>
            <a:prstDash val="lgDash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Freeform 60"/>
          <p:cNvSpPr>
            <a:spLocks/>
          </p:cNvSpPr>
          <p:nvPr/>
        </p:nvSpPr>
        <p:spPr bwMode="auto">
          <a:xfrm>
            <a:off x="4490149" y="2754026"/>
            <a:ext cx="1255801" cy="1689966"/>
          </a:xfrm>
          <a:custGeom>
            <a:avLst/>
            <a:gdLst/>
            <a:ahLst/>
            <a:cxnLst>
              <a:cxn ang="0">
                <a:pos x="0" y="1967"/>
              </a:cxn>
              <a:cxn ang="0">
                <a:pos x="139" y="1708"/>
              </a:cxn>
              <a:cxn ang="0">
                <a:pos x="407" y="1301"/>
              </a:cxn>
              <a:cxn ang="0">
                <a:pos x="715" y="953"/>
              </a:cxn>
              <a:cxn ang="0">
                <a:pos x="1023" y="645"/>
              </a:cxn>
              <a:cxn ang="0">
                <a:pos x="1321" y="218"/>
              </a:cxn>
              <a:cxn ang="0">
                <a:pos x="1460" y="0"/>
              </a:cxn>
            </a:cxnLst>
            <a:rect l="0" t="0" r="r" b="b"/>
            <a:pathLst>
              <a:path w="1460" h="1967">
                <a:moveTo>
                  <a:pt x="0" y="1967"/>
                </a:moveTo>
                <a:cubicBezTo>
                  <a:pt x="23" y="1924"/>
                  <a:pt x="71" y="1819"/>
                  <a:pt x="139" y="1708"/>
                </a:cubicBezTo>
                <a:cubicBezTo>
                  <a:pt x="207" y="1597"/>
                  <a:pt x="311" y="1427"/>
                  <a:pt x="407" y="1301"/>
                </a:cubicBezTo>
                <a:cubicBezTo>
                  <a:pt x="503" y="1175"/>
                  <a:pt x="612" y="1062"/>
                  <a:pt x="715" y="953"/>
                </a:cubicBezTo>
                <a:cubicBezTo>
                  <a:pt x="818" y="844"/>
                  <a:pt x="922" y="767"/>
                  <a:pt x="1023" y="645"/>
                </a:cubicBezTo>
                <a:cubicBezTo>
                  <a:pt x="1124" y="523"/>
                  <a:pt x="1248" y="325"/>
                  <a:pt x="1321" y="218"/>
                </a:cubicBezTo>
                <a:cubicBezTo>
                  <a:pt x="1394" y="111"/>
                  <a:pt x="1431" y="46"/>
                  <a:pt x="1460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Freeform 61"/>
          <p:cNvSpPr>
            <a:spLocks/>
          </p:cNvSpPr>
          <p:nvPr/>
        </p:nvSpPr>
        <p:spPr bwMode="auto">
          <a:xfrm>
            <a:off x="5411261" y="3057124"/>
            <a:ext cx="218358" cy="290135"/>
          </a:xfrm>
          <a:custGeom>
            <a:avLst/>
            <a:gdLst/>
            <a:ahLst/>
            <a:cxnLst>
              <a:cxn ang="0">
                <a:pos x="237" y="0"/>
              </a:cxn>
              <a:cxn ang="0">
                <a:pos x="0" y="338"/>
              </a:cxn>
            </a:cxnLst>
            <a:rect l="0" t="0" r="r" b="b"/>
            <a:pathLst>
              <a:path w="237" h="338">
                <a:moveTo>
                  <a:pt x="237" y="0"/>
                </a:moveTo>
                <a:lnTo>
                  <a:pt x="0" y="338"/>
                </a:lnTo>
              </a:path>
            </a:pathLst>
          </a:custGeom>
          <a:noFill/>
          <a:ln w="9525" cmpd="sng">
            <a:solidFill>
              <a:srgbClr val="000000"/>
            </a:solidFill>
            <a:round/>
            <a:headEnd type="none" w="med" len="med"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Line 62"/>
          <p:cNvSpPr>
            <a:spLocks noChangeShapeType="1"/>
          </p:cNvSpPr>
          <p:nvPr/>
        </p:nvSpPr>
        <p:spPr bwMode="auto">
          <a:xfrm flipV="1">
            <a:off x="4715183" y="3921549"/>
            <a:ext cx="192614" cy="27318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Freeform 64"/>
          <p:cNvSpPr>
            <a:spLocks/>
          </p:cNvSpPr>
          <p:nvPr/>
        </p:nvSpPr>
        <p:spPr bwMode="auto">
          <a:xfrm>
            <a:off x="8236578" y="595456"/>
            <a:ext cx="954" cy="406888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48"/>
              </a:cxn>
              <a:cxn ang="0">
                <a:pos x="0" y="4767"/>
              </a:cxn>
            </a:cxnLst>
            <a:rect l="0" t="0" r="r" b="b"/>
            <a:pathLst>
              <a:path w="1" h="4767">
                <a:moveTo>
                  <a:pt x="0" y="0"/>
                </a:moveTo>
                <a:lnTo>
                  <a:pt x="0" y="348"/>
                </a:lnTo>
                <a:lnTo>
                  <a:pt x="0" y="4767"/>
                </a:lnTo>
              </a:path>
            </a:pathLst>
          </a:custGeom>
          <a:noFill/>
          <a:ln w="6350" cap="flat" cmpd="sng">
            <a:solidFill>
              <a:srgbClr val="000000"/>
            </a:solidFill>
            <a:prstDash val="lgDashDot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AutoShape 58"/>
          <p:cNvSpPr>
            <a:spLocks noChangeArrowheads="1"/>
          </p:cNvSpPr>
          <p:nvPr/>
        </p:nvSpPr>
        <p:spPr bwMode="auto">
          <a:xfrm rot="10800000">
            <a:off x="4799313" y="924283"/>
            <a:ext cx="632192" cy="719854"/>
          </a:xfrm>
          <a:prstGeom prst="triangle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  <a:ln w="190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Freeform 31"/>
          <p:cNvSpPr>
            <a:spLocks/>
          </p:cNvSpPr>
          <p:nvPr/>
        </p:nvSpPr>
        <p:spPr bwMode="auto">
          <a:xfrm>
            <a:off x="6554357" y="920009"/>
            <a:ext cx="328015" cy="8943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874"/>
              </a:cxn>
              <a:cxn ang="0">
                <a:pos x="199" y="1043"/>
              </a:cxn>
              <a:cxn ang="0">
                <a:pos x="378" y="864"/>
              </a:cxn>
              <a:cxn ang="0">
                <a:pos x="378" y="0"/>
              </a:cxn>
            </a:cxnLst>
            <a:rect l="0" t="0" r="r" b="b"/>
            <a:pathLst>
              <a:path w="378" h="1048">
                <a:moveTo>
                  <a:pt x="0" y="0"/>
                </a:moveTo>
                <a:lnTo>
                  <a:pt x="0" y="874"/>
                </a:lnTo>
                <a:cubicBezTo>
                  <a:pt x="33" y="1048"/>
                  <a:pt x="136" y="1045"/>
                  <a:pt x="199" y="1043"/>
                </a:cubicBezTo>
                <a:cubicBezTo>
                  <a:pt x="262" y="1041"/>
                  <a:pt x="348" y="1038"/>
                  <a:pt x="378" y="864"/>
                </a:cubicBezTo>
                <a:lnTo>
                  <a:pt x="378" y="0"/>
                </a:ln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9050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52"/>
          <p:cNvSpPr>
            <a:spLocks noChangeArrowheads="1"/>
          </p:cNvSpPr>
          <p:nvPr/>
        </p:nvSpPr>
        <p:spPr bwMode="auto">
          <a:xfrm>
            <a:off x="8145548" y="908720"/>
            <a:ext cx="115200" cy="1475601"/>
          </a:xfrm>
          <a:prstGeom prst="rect">
            <a:avLst/>
          </a:prstGeom>
          <a:solidFill>
            <a:srgbClr val="00B0F0"/>
          </a:solidFill>
          <a:ln w="190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52"/>
          <p:cNvSpPr>
            <a:spLocks noChangeArrowheads="1"/>
          </p:cNvSpPr>
          <p:nvPr/>
        </p:nvSpPr>
        <p:spPr bwMode="auto">
          <a:xfrm>
            <a:off x="8251423" y="920009"/>
            <a:ext cx="115200" cy="1475601"/>
          </a:xfrm>
          <a:prstGeom prst="rect">
            <a:avLst/>
          </a:prstGeom>
          <a:solidFill>
            <a:srgbClr val="00B0F0"/>
          </a:solidFill>
          <a:ln w="190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52"/>
          <p:cNvSpPr>
            <a:spLocks noChangeArrowheads="1"/>
          </p:cNvSpPr>
          <p:nvPr/>
        </p:nvSpPr>
        <p:spPr bwMode="auto">
          <a:xfrm>
            <a:off x="8138872" y="953876"/>
            <a:ext cx="235522" cy="720000"/>
          </a:xfrm>
          <a:prstGeom prst="rect">
            <a:avLst/>
          </a:prstGeom>
          <a:solidFill>
            <a:srgbClr val="00B0F0"/>
          </a:solidFill>
          <a:ln w="190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52"/>
          <p:cNvSpPr>
            <a:spLocks noChangeArrowheads="1"/>
          </p:cNvSpPr>
          <p:nvPr/>
        </p:nvSpPr>
        <p:spPr bwMode="auto">
          <a:xfrm>
            <a:off x="8134259" y="1678230"/>
            <a:ext cx="235522" cy="720000"/>
          </a:xfrm>
          <a:prstGeom prst="rect">
            <a:avLst/>
          </a:prstGeom>
          <a:solidFill>
            <a:srgbClr val="00B0F0"/>
          </a:solidFill>
          <a:ln w="190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4" name="Группа 28"/>
          <p:cNvGrpSpPr/>
          <p:nvPr/>
        </p:nvGrpSpPr>
        <p:grpSpPr>
          <a:xfrm>
            <a:off x="251520" y="1080474"/>
            <a:ext cx="4172967" cy="4929818"/>
            <a:chOff x="470471" y="713760"/>
            <a:chExt cx="4172967" cy="4929818"/>
          </a:xfrm>
        </p:grpSpPr>
        <p:sp>
          <p:nvSpPr>
            <p:cNvPr id="65" name="Text Box 5"/>
            <p:cNvSpPr txBox="1">
              <a:spLocks noChangeArrowheads="1"/>
            </p:cNvSpPr>
            <p:nvPr/>
          </p:nvSpPr>
          <p:spPr bwMode="auto">
            <a:xfrm>
              <a:off x="470471" y="4898575"/>
              <a:ext cx="4172967" cy="745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68263" lvl="1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Рис. 8. Изотерма адсорбции при капиллярной </a:t>
              </a: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конд-ции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.   </a:t>
              </a:r>
              <a:b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Text Box 6"/>
            <p:cNvSpPr txBox="1">
              <a:spLocks noChangeArrowheads="1"/>
            </p:cNvSpPr>
            <p:nvPr/>
          </p:nvSpPr>
          <p:spPr bwMode="auto">
            <a:xfrm>
              <a:off x="682942" y="951846"/>
              <a:ext cx="403093" cy="510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68263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</a:t>
              </a:r>
              <a:endPara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Line 7"/>
            <p:cNvSpPr>
              <a:spLocks noChangeShapeType="1"/>
            </p:cNvSpPr>
            <p:nvPr/>
          </p:nvSpPr>
          <p:spPr bwMode="auto">
            <a:xfrm flipV="1">
              <a:off x="1113634" y="713760"/>
              <a:ext cx="0" cy="36278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8" name="Line 8"/>
            <p:cNvSpPr>
              <a:spLocks noChangeShapeType="1"/>
            </p:cNvSpPr>
            <p:nvPr/>
          </p:nvSpPr>
          <p:spPr bwMode="auto">
            <a:xfrm>
              <a:off x="1103598" y="4349516"/>
              <a:ext cx="31310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9" name="Line 9"/>
            <p:cNvSpPr>
              <a:spLocks noChangeShapeType="1"/>
            </p:cNvSpPr>
            <p:nvPr/>
          </p:nvSpPr>
          <p:spPr bwMode="auto">
            <a:xfrm flipV="1">
              <a:off x="2257683" y="4191668"/>
              <a:ext cx="0" cy="1578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0" name="Line 10"/>
            <p:cNvSpPr>
              <a:spLocks noChangeShapeType="1"/>
            </p:cNvSpPr>
            <p:nvPr/>
          </p:nvSpPr>
          <p:spPr bwMode="auto">
            <a:xfrm flipV="1">
              <a:off x="3507942" y="4191668"/>
              <a:ext cx="0" cy="1578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" name="Text Box 11"/>
            <p:cNvSpPr txBox="1">
              <a:spLocks noChangeArrowheads="1"/>
            </p:cNvSpPr>
            <p:nvPr/>
          </p:nvSpPr>
          <p:spPr bwMode="auto">
            <a:xfrm>
              <a:off x="1904767" y="4349516"/>
              <a:ext cx="755173" cy="530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 0,5</a:t>
              </a:r>
            </a:p>
          </p:txBody>
        </p:sp>
        <p:sp>
          <p:nvSpPr>
            <p:cNvPr id="72" name="Text Box 12"/>
            <p:cNvSpPr txBox="1">
              <a:spLocks noChangeArrowheads="1"/>
            </p:cNvSpPr>
            <p:nvPr/>
          </p:nvSpPr>
          <p:spPr bwMode="auto">
            <a:xfrm>
              <a:off x="3242837" y="4349516"/>
              <a:ext cx="380513" cy="530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68263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73" name="Text Box 13"/>
            <p:cNvSpPr txBox="1">
              <a:spLocks noChangeArrowheads="1"/>
            </p:cNvSpPr>
            <p:nvPr/>
          </p:nvSpPr>
          <p:spPr bwMode="auto">
            <a:xfrm>
              <a:off x="3769702" y="4407393"/>
              <a:ext cx="772735" cy="593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68263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р</a:t>
              </a: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/</a:t>
              </a:r>
              <a:r>
                <a:rPr kumimoji="0" lang="ru-RU" sz="20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р</a:t>
              </a:r>
              <a:r>
                <a:rPr kumimoji="0" lang="en-US" sz="2000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s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4" name="Freeform 14"/>
          <p:cNvSpPr>
            <a:spLocks/>
          </p:cNvSpPr>
          <p:nvPr/>
        </p:nvSpPr>
        <p:spPr bwMode="auto">
          <a:xfrm>
            <a:off x="890158" y="1118641"/>
            <a:ext cx="2470411" cy="3547624"/>
          </a:xfrm>
          <a:custGeom>
            <a:avLst/>
            <a:gdLst/>
            <a:ahLst/>
            <a:cxnLst>
              <a:cxn ang="0">
                <a:pos x="0" y="3251"/>
              </a:cxn>
              <a:cxn ang="0">
                <a:pos x="273" y="2929"/>
              </a:cxn>
              <a:cxn ang="0">
                <a:pos x="988" y="2323"/>
              </a:cxn>
              <a:cxn ang="0">
                <a:pos x="1465" y="1281"/>
              </a:cxn>
              <a:cxn ang="0">
                <a:pos x="2617" y="496"/>
              </a:cxn>
              <a:cxn ang="0">
                <a:pos x="3699" y="0"/>
              </a:cxn>
            </a:cxnLst>
            <a:rect l="0" t="0" r="r" b="b"/>
            <a:pathLst>
              <a:path w="3699" h="3251">
                <a:moveTo>
                  <a:pt x="0" y="3251"/>
                </a:moveTo>
                <a:cubicBezTo>
                  <a:pt x="45" y="3197"/>
                  <a:pt x="108" y="3084"/>
                  <a:pt x="273" y="2929"/>
                </a:cubicBezTo>
                <a:cubicBezTo>
                  <a:pt x="438" y="2774"/>
                  <a:pt x="789" y="2598"/>
                  <a:pt x="988" y="2323"/>
                </a:cubicBezTo>
                <a:cubicBezTo>
                  <a:pt x="1187" y="2048"/>
                  <a:pt x="1193" y="1586"/>
                  <a:pt x="1465" y="1281"/>
                </a:cubicBezTo>
                <a:cubicBezTo>
                  <a:pt x="1737" y="976"/>
                  <a:pt x="2245" y="709"/>
                  <a:pt x="2617" y="496"/>
                </a:cubicBezTo>
                <a:cubicBezTo>
                  <a:pt x="2989" y="283"/>
                  <a:pt x="3474" y="103"/>
                  <a:pt x="3699" y="0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75" name="Группа 74"/>
          <p:cNvGrpSpPr/>
          <p:nvPr/>
        </p:nvGrpSpPr>
        <p:grpSpPr>
          <a:xfrm>
            <a:off x="1653398" y="1724012"/>
            <a:ext cx="888144" cy="1874441"/>
            <a:chOff x="1832846" y="1454328"/>
            <a:chExt cx="888144" cy="1874441"/>
          </a:xfrm>
        </p:grpSpPr>
        <p:sp>
          <p:nvSpPr>
            <p:cNvPr id="76" name="Line 16"/>
            <p:cNvSpPr>
              <a:spLocks noChangeShapeType="1"/>
            </p:cNvSpPr>
            <p:nvPr/>
          </p:nvSpPr>
          <p:spPr bwMode="auto">
            <a:xfrm flipH="1">
              <a:off x="1832846" y="2246197"/>
              <a:ext cx="218273" cy="108257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7" name="Line 17"/>
            <p:cNvSpPr>
              <a:spLocks noChangeShapeType="1"/>
            </p:cNvSpPr>
            <p:nvPr/>
          </p:nvSpPr>
          <p:spPr bwMode="auto">
            <a:xfrm flipH="1">
              <a:off x="1913130" y="2126496"/>
              <a:ext cx="218273" cy="114834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8" name="Line 18"/>
            <p:cNvSpPr>
              <a:spLocks noChangeShapeType="1"/>
            </p:cNvSpPr>
            <p:nvPr/>
          </p:nvSpPr>
          <p:spPr bwMode="auto">
            <a:xfrm flipH="1">
              <a:off x="1993414" y="1985748"/>
              <a:ext cx="218273" cy="12233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9" name="Line 19"/>
            <p:cNvSpPr>
              <a:spLocks noChangeShapeType="1"/>
            </p:cNvSpPr>
            <p:nvPr/>
          </p:nvSpPr>
          <p:spPr bwMode="auto">
            <a:xfrm flipH="1">
              <a:off x="2073699" y="1845001"/>
              <a:ext cx="263432" cy="135354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0" name="Line 20"/>
            <p:cNvSpPr>
              <a:spLocks noChangeShapeType="1"/>
            </p:cNvSpPr>
            <p:nvPr/>
          </p:nvSpPr>
          <p:spPr bwMode="auto">
            <a:xfrm flipH="1">
              <a:off x="2159837" y="1737138"/>
              <a:ext cx="270122" cy="139563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1" name="Line 21"/>
            <p:cNvSpPr>
              <a:spLocks noChangeShapeType="1"/>
            </p:cNvSpPr>
            <p:nvPr/>
          </p:nvSpPr>
          <p:spPr bwMode="auto">
            <a:xfrm flipH="1">
              <a:off x="2253501" y="1638484"/>
              <a:ext cx="269286" cy="137458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" name="Line 22"/>
            <p:cNvSpPr>
              <a:spLocks noChangeShapeType="1"/>
            </p:cNvSpPr>
            <p:nvPr/>
          </p:nvSpPr>
          <p:spPr bwMode="auto">
            <a:xfrm flipH="1">
              <a:off x="2364729" y="1530621"/>
              <a:ext cx="264269" cy="133381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3" name="Line 23"/>
            <p:cNvSpPr>
              <a:spLocks noChangeShapeType="1"/>
            </p:cNvSpPr>
            <p:nvPr/>
          </p:nvSpPr>
          <p:spPr bwMode="auto">
            <a:xfrm flipH="1">
              <a:off x="2502717" y="1454328"/>
              <a:ext cx="218273" cy="116017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84" name="Freeform 14"/>
          <p:cNvSpPr>
            <a:spLocks/>
          </p:cNvSpPr>
          <p:nvPr/>
        </p:nvSpPr>
        <p:spPr bwMode="auto">
          <a:xfrm>
            <a:off x="924025" y="1152508"/>
            <a:ext cx="2470411" cy="3547624"/>
          </a:xfrm>
          <a:custGeom>
            <a:avLst/>
            <a:gdLst>
              <a:gd name="connsiteX0" fmla="*/ 0 w 3699"/>
              <a:gd name="connsiteY0" fmla="*/ 3251 h 3251"/>
              <a:gd name="connsiteX1" fmla="*/ 273 w 3699"/>
              <a:gd name="connsiteY1" fmla="*/ 2929 h 3251"/>
              <a:gd name="connsiteX2" fmla="*/ 988 w 3699"/>
              <a:gd name="connsiteY2" fmla="*/ 2323 h 3251"/>
              <a:gd name="connsiteX3" fmla="*/ 2238 w 3699"/>
              <a:gd name="connsiteY3" fmla="*/ 1699 h 3251"/>
              <a:gd name="connsiteX4" fmla="*/ 2617 w 3699"/>
              <a:gd name="connsiteY4" fmla="*/ 496 h 3251"/>
              <a:gd name="connsiteX5" fmla="*/ 3699 w 3699"/>
              <a:gd name="connsiteY5" fmla="*/ 0 h 3251"/>
              <a:gd name="connsiteX0" fmla="*/ 0 w 3699"/>
              <a:gd name="connsiteY0" fmla="*/ 3251 h 3251"/>
              <a:gd name="connsiteX1" fmla="*/ 273 w 3699"/>
              <a:gd name="connsiteY1" fmla="*/ 2929 h 3251"/>
              <a:gd name="connsiteX2" fmla="*/ 988 w 3699"/>
              <a:gd name="connsiteY2" fmla="*/ 2323 h 3251"/>
              <a:gd name="connsiteX3" fmla="*/ 2238 w 3699"/>
              <a:gd name="connsiteY3" fmla="*/ 1699 h 3251"/>
              <a:gd name="connsiteX4" fmla="*/ 2617 w 3699"/>
              <a:gd name="connsiteY4" fmla="*/ 496 h 3251"/>
              <a:gd name="connsiteX5" fmla="*/ 3699 w 3699"/>
              <a:gd name="connsiteY5" fmla="*/ 0 h 3251"/>
              <a:gd name="connsiteX0" fmla="*/ 0 w 3699"/>
              <a:gd name="connsiteY0" fmla="*/ 3251 h 3251"/>
              <a:gd name="connsiteX1" fmla="*/ 273 w 3699"/>
              <a:gd name="connsiteY1" fmla="*/ 2929 h 3251"/>
              <a:gd name="connsiteX2" fmla="*/ 988 w 3699"/>
              <a:gd name="connsiteY2" fmla="*/ 2323 h 3251"/>
              <a:gd name="connsiteX3" fmla="*/ 2238 w 3699"/>
              <a:gd name="connsiteY3" fmla="*/ 1699 h 3251"/>
              <a:gd name="connsiteX4" fmla="*/ 2617 w 3699"/>
              <a:gd name="connsiteY4" fmla="*/ 496 h 3251"/>
              <a:gd name="connsiteX5" fmla="*/ 3699 w 3699"/>
              <a:gd name="connsiteY5" fmla="*/ 0 h 3251"/>
              <a:gd name="connsiteX0" fmla="*/ 0 w 3699"/>
              <a:gd name="connsiteY0" fmla="*/ 3251 h 3251"/>
              <a:gd name="connsiteX1" fmla="*/ 273 w 3699"/>
              <a:gd name="connsiteY1" fmla="*/ 2929 h 3251"/>
              <a:gd name="connsiteX2" fmla="*/ 988 w 3699"/>
              <a:gd name="connsiteY2" fmla="*/ 2323 h 3251"/>
              <a:gd name="connsiteX3" fmla="*/ 2238 w 3699"/>
              <a:gd name="connsiteY3" fmla="*/ 1699 h 3251"/>
              <a:gd name="connsiteX4" fmla="*/ 2617 w 3699"/>
              <a:gd name="connsiteY4" fmla="*/ 496 h 3251"/>
              <a:gd name="connsiteX5" fmla="*/ 3699 w 3699"/>
              <a:gd name="connsiteY5" fmla="*/ 0 h 3251"/>
              <a:gd name="connsiteX0" fmla="*/ 0 w 3699"/>
              <a:gd name="connsiteY0" fmla="*/ 3251 h 3251"/>
              <a:gd name="connsiteX1" fmla="*/ 273 w 3699"/>
              <a:gd name="connsiteY1" fmla="*/ 2929 h 3251"/>
              <a:gd name="connsiteX2" fmla="*/ 988 w 3699"/>
              <a:gd name="connsiteY2" fmla="*/ 2323 h 3251"/>
              <a:gd name="connsiteX3" fmla="*/ 2238 w 3699"/>
              <a:gd name="connsiteY3" fmla="*/ 1699 h 3251"/>
              <a:gd name="connsiteX4" fmla="*/ 2617 w 3699"/>
              <a:gd name="connsiteY4" fmla="*/ 496 h 3251"/>
              <a:gd name="connsiteX5" fmla="*/ 3699 w 3699"/>
              <a:gd name="connsiteY5" fmla="*/ 0 h 3251"/>
              <a:gd name="connsiteX0" fmla="*/ 0 w 3699"/>
              <a:gd name="connsiteY0" fmla="*/ 3251 h 3251"/>
              <a:gd name="connsiteX1" fmla="*/ 273 w 3699"/>
              <a:gd name="connsiteY1" fmla="*/ 2929 h 3251"/>
              <a:gd name="connsiteX2" fmla="*/ 988 w 3699"/>
              <a:gd name="connsiteY2" fmla="*/ 2323 h 3251"/>
              <a:gd name="connsiteX3" fmla="*/ 2238 w 3699"/>
              <a:gd name="connsiteY3" fmla="*/ 1699 h 3251"/>
              <a:gd name="connsiteX4" fmla="*/ 2617 w 3699"/>
              <a:gd name="connsiteY4" fmla="*/ 496 h 3251"/>
              <a:gd name="connsiteX5" fmla="*/ 3699 w 3699"/>
              <a:gd name="connsiteY5" fmla="*/ 0 h 3251"/>
              <a:gd name="connsiteX0" fmla="*/ 0 w 3699"/>
              <a:gd name="connsiteY0" fmla="*/ 3251 h 3251"/>
              <a:gd name="connsiteX1" fmla="*/ 273 w 3699"/>
              <a:gd name="connsiteY1" fmla="*/ 2929 h 3251"/>
              <a:gd name="connsiteX2" fmla="*/ 988 w 3699"/>
              <a:gd name="connsiteY2" fmla="*/ 2323 h 3251"/>
              <a:gd name="connsiteX3" fmla="*/ 2238 w 3699"/>
              <a:gd name="connsiteY3" fmla="*/ 1699 h 3251"/>
              <a:gd name="connsiteX4" fmla="*/ 2617 w 3699"/>
              <a:gd name="connsiteY4" fmla="*/ 496 h 3251"/>
              <a:gd name="connsiteX5" fmla="*/ 3699 w 3699"/>
              <a:gd name="connsiteY5" fmla="*/ 0 h 3251"/>
              <a:gd name="connsiteX0" fmla="*/ 0 w 3699"/>
              <a:gd name="connsiteY0" fmla="*/ 3251 h 3251"/>
              <a:gd name="connsiteX1" fmla="*/ 273 w 3699"/>
              <a:gd name="connsiteY1" fmla="*/ 2929 h 3251"/>
              <a:gd name="connsiteX2" fmla="*/ 988 w 3699"/>
              <a:gd name="connsiteY2" fmla="*/ 2323 h 3251"/>
              <a:gd name="connsiteX3" fmla="*/ 2238 w 3699"/>
              <a:gd name="connsiteY3" fmla="*/ 1699 h 3251"/>
              <a:gd name="connsiteX4" fmla="*/ 2617 w 3699"/>
              <a:gd name="connsiteY4" fmla="*/ 496 h 3251"/>
              <a:gd name="connsiteX5" fmla="*/ 3699 w 3699"/>
              <a:gd name="connsiteY5" fmla="*/ 0 h 3251"/>
              <a:gd name="connsiteX0" fmla="*/ 0 w 3699"/>
              <a:gd name="connsiteY0" fmla="*/ 3251 h 3251"/>
              <a:gd name="connsiteX1" fmla="*/ 273 w 3699"/>
              <a:gd name="connsiteY1" fmla="*/ 2929 h 3251"/>
              <a:gd name="connsiteX2" fmla="*/ 988 w 3699"/>
              <a:gd name="connsiteY2" fmla="*/ 2323 h 3251"/>
              <a:gd name="connsiteX3" fmla="*/ 2238 w 3699"/>
              <a:gd name="connsiteY3" fmla="*/ 1699 h 3251"/>
              <a:gd name="connsiteX4" fmla="*/ 2617 w 3699"/>
              <a:gd name="connsiteY4" fmla="*/ 496 h 3251"/>
              <a:gd name="connsiteX5" fmla="*/ 3699 w 3699"/>
              <a:gd name="connsiteY5" fmla="*/ 0 h 3251"/>
              <a:gd name="connsiteX0" fmla="*/ 0 w 3699"/>
              <a:gd name="connsiteY0" fmla="*/ 3251 h 3251"/>
              <a:gd name="connsiteX1" fmla="*/ 273 w 3699"/>
              <a:gd name="connsiteY1" fmla="*/ 2929 h 3251"/>
              <a:gd name="connsiteX2" fmla="*/ 988 w 3699"/>
              <a:gd name="connsiteY2" fmla="*/ 2323 h 3251"/>
              <a:gd name="connsiteX3" fmla="*/ 1980 w 3699"/>
              <a:gd name="connsiteY3" fmla="*/ 1699 h 3251"/>
              <a:gd name="connsiteX4" fmla="*/ 2617 w 3699"/>
              <a:gd name="connsiteY4" fmla="*/ 496 h 3251"/>
              <a:gd name="connsiteX5" fmla="*/ 3699 w 3699"/>
              <a:gd name="connsiteY5" fmla="*/ 0 h 3251"/>
              <a:gd name="connsiteX0" fmla="*/ 0 w 3699"/>
              <a:gd name="connsiteY0" fmla="*/ 3251 h 3251"/>
              <a:gd name="connsiteX1" fmla="*/ 273 w 3699"/>
              <a:gd name="connsiteY1" fmla="*/ 2929 h 3251"/>
              <a:gd name="connsiteX2" fmla="*/ 988 w 3699"/>
              <a:gd name="connsiteY2" fmla="*/ 2323 h 3251"/>
              <a:gd name="connsiteX3" fmla="*/ 1980 w 3699"/>
              <a:gd name="connsiteY3" fmla="*/ 1699 h 3251"/>
              <a:gd name="connsiteX4" fmla="*/ 2617 w 3699"/>
              <a:gd name="connsiteY4" fmla="*/ 496 h 3251"/>
              <a:gd name="connsiteX5" fmla="*/ 3699 w 3699"/>
              <a:gd name="connsiteY5" fmla="*/ 0 h 3251"/>
              <a:gd name="connsiteX0" fmla="*/ 0 w 3699"/>
              <a:gd name="connsiteY0" fmla="*/ 3251 h 3251"/>
              <a:gd name="connsiteX1" fmla="*/ 273 w 3699"/>
              <a:gd name="connsiteY1" fmla="*/ 2929 h 3251"/>
              <a:gd name="connsiteX2" fmla="*/ 988 w 3699"/>
              <a:gd name="connsiteY2" fmla="*/ 2323 h 3251"/>
              <a:gd name="connsiteX3" fmla="*/ 1980 w 3699"/>
              <a:gd name="connsiteY3" fmla="*/ 1699 h 3251"/>
              <a:gd name="connsiteX4" fmla="*/ 2617 w 3699"/>
              <a:gd name="connsiteY4" fmla="*/ 496 h 3251"/>
              <a:gd name="connsiteX5" fmla="*/ 3699 w 3699"/>
              <a:gd name="connsiteY5" fmla="*/ 0 h 3251"/>
              <a:gd name="connsiteX0" fmla="*/ 0 w 3699"/>
              <a:gd name="connsiteY0" fmla="*/ 3251 h 3251"/>
              <a:gd name="connsiteX1" fmla="*/ 273 w 3699"/>
              <a:gd name="connsiteY1" fmla="*/ 2929 h 3251"/>
              <a:gd name="connsiteX2" fmla="*/ 988 w 3699"/>
              <a:gd name="connsiteY2" fmla="*/ 2323 h 3251"/>
              <a:gd name="connsiteX3" fmla="*/ 1980 w 3699"/>
              <a:gd name="connsiteY3" fmla="*/ 1699 h 3251"/>
              <a:gd name="connsiteX4" fmla="*/ 2617 w 3699"/>
              <a:gd name="connsiteY4" fmla="*/ 496 h 3251"/>
              <a:gd name="connsiteX5" fmla="*/ 3699 w 3699"/>
              <a:gd name="connsiteY5" fmla="*/ 0 h 3251"/>
              <a:gd name="connsiteX0" fmla="*/ 0 w 3699"/>
              <a:gd name="connsiteY0" fmla="*/ 3251 h 3251"/>
              <a:gd name="connsiteX1" fmla="*/ 273 w 3699"/>
              <a:gd name="connsiteY1" fmla="*/ 2929 h 3251"/>
              <a:gd name="connsiteX2" fmla="*/ 988 w 3699"/>
              <a:gd name="connsiteY2" fmla="*/ 2323 h 3251"/>
              <a:gd name="connsiteX3" fmla="*/ 1980 w 3699"/>
              <a:gd name="connsiteY3" fmla="*/ 1699 h 3251"/>
              <a:gd name="connsiteX4" fmla="*/ 2617 w 3699"/>
              <a:gd name="connsiteY4" fmla="*/ 496 h 3251"/>
              <a:gd name="connsiteX5" fmla="*/ 3699 w 3699"/>
              <a:gd name="connsiteY5" fmla="*/ 0 h 3251"/>
              <a:gd name="connsiteX0" fmla="*/ 0 w 3699"/>
              <a:gd name="connsiteY0" fmla="*/ 3251 h 3251"/>
              <a:gd name="connsiteX1" fmla="*/ 273 w 3699"/>
              <a:gd name="connsiteY1" fmla="*/ 2929 h 3251"/>
              <a:gd name="connsiteX2" fmla="*/ 988 w 3699"/>
              <a:gd name="connsiteY2" fmla="*/ 2323 h 3251"/>
              <a:gd name="connsiteX3" fmla="*/ 1980 w 3699"/>
              <a:gd name="connsiteY3" fmla="*/ 1699 h 3251"/>
              <a:gd name="connsiteX4" fmla="*/ 2617 w 3699"/>
              <a:gd name="connsiteY4" fmla="*/ 496 h 3251"/>
              <a:gd name="connsiteX5" fmla="*/ 3699 w 3699"/>
              <a:gd name="connsiteY5" fmla="*/ 0 h 3251"/>
              <a:gd name="connsiteX0" fmla="*/ 0 w 3699"/>
              <a:gd name="connsiteY0" fmla="*/ 3251 h 3251"/>
              <a:gd name="connsiteX1" fmla="*/ 273 w 3699"/>
              <a:gd name="connsiteY1" fmla="*/ 2929 h 3251"/>
              <a:gd name="connsiteX2" fmla="*/ 601 w 3699"/>
              <a:gd name="connsiteY2" fmla="*/ 2574 h 3251"/>
              <a:gd name="connsiteX3" fmla="*/ 1980 w 3699"/>
              <a:gd name="connsiteY3" fmla="*/ 1699 h 3251"/>
              <a:gd name="connsiteX4" fmla="*/ 2617 w 3699"/>
              <a:gd name="connsiteY4" fmla="*/ 496 h 3251"/>
              <a:gd name="connsiteX5" fmla="*/ 3699 w 3699"/>
              <a:gd name="connsiteY5" fmla="*/ 0 h 3251"/>
              <a:gd name="connsiteX0" fmla="*/ 0 w 3699"/>
              <a:gd name="connsiteY0" fmla="*/ 3251 h 3251"/>
              <a:gd name="connsiteX1" fmla="*/ 273 w 3699"/>
              <a:gd name="connsiteY1" fmla="*/ 2929 h 3251"/>
              <a:gd name="connsiteX2" fmla="*/ 601 w 3699"/>
              <a:gd name="connsiteY2" fmla="*/ 2574 h 3251"/>
              <a:gd name="connsiteX3" fmla="*/ 1980 w 3699"/>
              <a:gd name="connsiteY3" fmla="*/ 1699 h 3251"/>
              <a:gd name="connsiteX4" fmla="*/ 2617 w 3699"/>
              <a:gd name="connsiteY4" fmla="*/ 496 h 3251"/>
              <a:gd name="connsiteX5" fmla="*/ 3699 w 3699"/>
              <a:gd name="connsiteY5" fmla="*/ 0 h 3251"/>
              <a:gd name="connsiteX0" fmla="*/ 0 w 3699"/>
              <a:gd name="connsiteY0" fmla="*/ 3251 h 3251"/>
              <a:gd name="connsiteX1" fmla="*/ 273 w 3699"/>
              <a:gd name="connsiteY1" fmla="*/ 2929 h 3251"/>
              <a:gd name="connsiteX2" fmla="*/ 859 w 3699"/>
              <a:gd name="connsiteY2" fmla="*/ 2407 h 3251"/>
              <a:gd name="connsiteX3" fmla="*/ 1980 w 3699"/>
              <a:gd name="connsiteY3" fmla="*/ 1699 h 3251"/>
              <a:gd name="connsiteX4" fmla="*/ 2617 w 3699"/>
              <a:gd name="connsiteY4" fmla="*/ 496 h 3251"/>
              <a:gd name="connsiteX5" fmla="*/ 3699 w 3699"/>
              <a:gd name="connsiteY5" fmla="*/ 0 h 3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99" h="3251">
                <a:moveTo>
                  <a:pt x="0" y="3251"/>
                </a:moveTo>
                <a:cubicBezTo>
                  <a:pt x="45" y="3197"/>
                  <a:pt x="130" y="3070"/>
                  <a:pt x="273" y="2929"/>
                </a:cubicBezTo>
                <a:cubicBezTo>
                  <a:pt x="416" y="2788"/>
                  <a:pt x="547" y="2655"/>
                  <a:pt x="859" y="2407"/>
                </a:cubicBezTo>
                <a:cubicBezTo>
                  <a:pt x="1298" y="2120"/>
                  <a:pt x="1420" y="2257"/>
                  <a:pt x="1980" y="1699"/>
                </a:cubicBezTo>
                <a:cubicBezTo>
                  <a:pt x="2420" y="946"/>
                  <a:pt x="2331" y="779"/>
                  <a:pt x="2617" y="496"/>
                </a:cubicBezTo>
                <a:cubicBezTo>
                  <a:pt x="2903" y="213"/>
                  <a:pt x="3474" y="103"/>
                  <a:pt x="3699" y="0"/>
                </a:cubicBezTo>
              </a:path>
            </a:pathLst>
          </a:custGeom>
          <a:noFill/>
          <a:ln w="57150" cmpd="sng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85" name="Группа 29"/>
          <p:cNvGrpSpPr/>
          <p:nvPr/>
        </p:nvGrpSpPr>
        <p:grpSpPr>
          <a:xfrm>
            <a:off x="1352653" y="3009896"/>
            <a:ext cx="2521893" cy="1301056"/>
            <a:chOff x="1571604" y="2643182"/>
            <a:chExt cx="2521893" cy="1301056"/>
          </a:xfrm>
        </p:grpSpPr>
        <p:sp>
          <p:nvSpPr>
            <p:cNvPr id="86" name="Text Box 25"/>
            <p:cNvSpPr txBox="1">
              <a:spLocks noChangeArrowheads="1"/>
            </p:cNvSpPr>
            <p:nvPr/>
          </p:nvSpPr>
          <p:spPr bwMode="auto">
            <a:xfrm>
              <a:off x="2500298" y="2643182"/>
              <a:ext cx="378841" cy="518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smtClean="0">
                  <a:ln>
                    <a:solidFill>
                      <a:schemeClr val="tx1"/>
                    </a:solidFill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а</a:t>
              </a:r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2285984" y="3000372"/>
              <a:ext cx="1807513" cy="4714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адсорбция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8" name="Прямая со стрелкой 87"/>
            <p:cNvCxnSpPr/>
            <p:nvPr/>
          </p:nvCxnSpPr>
          <p:spPr>
            <a:xfrm rot="5400000" flipH="1" flipV="1">
              <a:off x="1551116" y="3235174"/>
              <a:ext cx="729552" cy="688576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Группа 30"/>
          <p:cNvGrpSpPr/>
          <p:nvPr/>
        </p:nvGrpSpPr>
        <p:grpSpPr>
          <a:xfrm>
            <a:off x="599309" y="1581135"/>
            <a:ext cx="1800000" cy="1114413"/>
            <a:chOff x="428596" y="1214421"/>
            <a:chExt cx="2174140" cy="1114413"/>
          </a:xfrm>
        </p:grpSpPr>
        <p:sp>
          <p:nvSpPr>
            <p:cNvPr id="90" name="Text Box 24"/>
            <p:cNvSpPr txBox="1">
              <a:spLocks noChangeArrowheads="1"/>
            </p:cNvSpPr>
            <p:nvPr/>
          </p:nvSpPr>
          <p:spPr bwMode="auto">
            <a:xfrm>
              <a:off x="1643042" y="1406102"/>
              <a:ext cx="462471" cy="622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smtClean="0">
                  <a:ln>
                    <a:solidFill>
                      <a:schemeClr val="tx1"/>
                    </a:solidFill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б</a:t>
              </a:r>
            </a:p>
          </p:txBody>
        </p:sp>
        <p:sp>
          <p:nvSpPr>
            <p:cNvPr id="91" name="Прямоугольник 90"/>
            <p:cNvSpPr/>
            <p:nvPr/>
          </p:nvSpPr>
          <p:spPr>
            <a:xfrm>
              <a:off x="428596" y="1857364"/>
              <a:ext cx="1635350" cy="4714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ru-RU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десорбция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2" name="Прямая со стрелкой 91"/>
            <p:cNvCxnSpPr/>
            <p:nvPr/>
          </p:nvCxnSpPr>
          <p:spPr>
            <a:xfrm rot="5400000">
              <a:off x="1869391" y="1165076"/>
              <a:ext cx="684000" cy="78269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Прямоугольник 92"/>
          <p:cNvSpPr/>
          <p:nvPr/>
        </p:nvSpPr>
        <p:spPr>
          <a:xfrm>
            <a:off x="2567099" y="2152640"/>
            <a:ext cx="14738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Петля </a:t>
            </a:r>
            <a:b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гистерезиса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1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1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1" animBg="1"/>
      <p:bldP spid="37" grpId="2" animBg="1"/>
      <p:bldP spid="38" grpId="0" animBg="1"/>
      <p:bldP spid="38" grpId="1" animBg="1"/>
      <p:bldP spid="39" grpId="0" animBg="1"/>
      <p:bldP spid="40" grpId="0" animBg="1"/>
      <p:bldP spid="41" grpId="0" animBg="1"/>
      <p:bldP spid="41" grpId="1" animBg="1"/>
      <p:bldP spid="42" grpId="0" animBg="1"/>
      <p:bldP spid="42" grpId="1" animBg="1"/>
      <p:bldP spid="74" grpId="0" animBg="1"/>
      <p:bldP spid="84" grpId="0" animBg="1"/>
      <p:bldP spid="9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179512" y="724634"/>
            <a:ext cx="87480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§2. 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Теория объёмного заполнения микропор   </a:t>
            </a:r>
            <a:r>
              <a:rPr kumimoji="0" lang="ru-RU" sz="2000" b="1" i="1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ТОЗМ</a:t>
            </a:r>
            <a:endParaRPr kumimoji="0" lang="en-US" sz="2000" b="1" i="1" strike="noStrike" cap="none" normalizeH="0" baseline="0" dirty="0" smtClean="0">
              <a:ln>
                <a:solidFill>
                  <a:schemeClr val="tx1"/>
                </a:solidFill>
              </a:ln>
              <a:solidFill>
                <a:srgbClr val="C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indent="450850" algn="just"/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Адсорбция микропористыми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адс-нтами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имеет свои особенности. Микропоры соизмеримы с размерами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адс-мых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мол-л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(2÷3 нм)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них силовые поля стенок пор заполняют весь объём поры. Поэтому за основной геометр. параметр взяли не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пов-сть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а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объём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микропор.</a:t>
            </a:r>
            <a:r>
              <a:rPr lang="en-U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Поляни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(1914 г.) предложил т.н. </a:t>
            </a:r>
            <a:r>
              <a:rPr lang="ru-RU" sz="20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потенциальную теорию адсорбции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lang="ru-RU" sz="2000" dirty="0" smtClean="0"/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адс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пространстве действуют только дисперсионные силы,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к-рые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аддитивны и не зависят от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т-ры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Акт. центров нет, а есть непрерывное силовое поле.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Адсобат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– сжижен.</a:t>
            </a:r>
          </a:p>
          <a:p>
            <a:pPr indent="450850"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За меру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адс.сил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принят </a:t>
            </a:r>
            <a:r>
              <a:rPr lang="ru-RU" sz="20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адсорбционный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потенциал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т.е. работа переноса 1 моль газа с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пов-сти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жидкого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адсорбата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(давление </a:t>
            </a:r>
            <a:r>
              <a:rPr lang="ru-RU" sz="2000" i="1" dirty="0" err="1" smtClean="0">
                <a:latin typeface="Arial" pitchFamily="34" charset="0"/>
                <a:cs typeface="Arial" pitchFamily="34" charset="0"/>
              </a:rPr>
              <a:t>р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в равновесную газовую фазу (давление </a:t>
            </a:r>
            <a:r>
              <a:rPr lang="ru-RU" sz="2000" i="1" dirty="0" err="1" smtClean="0">
                <a:latin typeface="Arial" pitchFamily="34" charset="0"/>
                <a:cs typeface="Arial" pitchFamily="34" charset="0"/>
              </a:rPr>
              <a:t>р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3016250" y="4973106"/>
          <a:ext cx="3109913" cy="642937"/>
        </p:xfrm>
        <a:graphic>
          <a:graphicData uri="http://schemas.openxmlformats.org/presentationml/2006/ole">
            <p:oleObj spid="_x0000_s67586" name="Формула" r:id="rId3" imgW="1104840" imgH="228600" progId="Equation.3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85720" y="5693186"/>
            <a:ext cx="85011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Этот потенциал характеризует работу против адсорбционных сил.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85728"/>
            <a:ext cx="864399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Из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экспер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изотермы по величине адсорбции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можно определить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зав-сть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адс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потенциала </a:t>
            </a:r>
            <a:r>
              <a:rPr lang="en-US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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от 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функции объема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жидкого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адсорбата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 = A</a:t>
            </a:r>
            <a:r>
              <a:rPr lang="en-US" sz="32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3200" b="1" i="1" baseline="-25000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где </a:t>
            </a:r>
            <a:r>
              <a:rPr lang="en-U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lang="ru-RU" sz="2000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м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– мольный объём жидкого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адсорбата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Каждой точке изотермы соответствуют опр. </a:t>
            </a:r>
            <a:r>
              <a:rPr lang="en-US" sz="20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lang="ru-RU" sz="2000" b="1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lang="en-US" sz="2000" b="1" i="1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lang="ru-RU" sz="20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lang="ru-RU" sz="2000" b="1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из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к-рых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получают </a:t>
            </a:r>
            <a:r>
              <a:rPr lang="en-U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lang="en-US" sz="28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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как </a:t>
            </a:r>
            <a:r>
              <a:rPr lang="en-US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 </a:t>
            </a:r>
            <a:r>
              <a:rPr lang="ru-RU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f(V)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или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потенциальную кривую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рис.10</a:t>
            </a:r>
            <a:r>
              <a:rPr lang="en-U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28472" y="2551544"/>
            <a:ext cx="4392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Её можно построить из эксперимента</a:t>
            </a:r>
            <a:r>
              <a:rPr lang="en-U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или рассчитать. Она позволяет связать один эксперимент с другим, особенно при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изм-нии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т-ры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адсорбции. Т.к.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дисперс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силы не зависят от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т-ры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то не зависит от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т-ры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и потенциальная кривая.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Экспер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точки при разных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т-рах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ложатся на одну </a:t>
            </a:r>
            <a:r>
              <a:rPr lang="ru-RU" sz="20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характеристическую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кривую</a:t>
            </a:r>
            <a:r>
              <a:rPr lang="ru-RU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Т.о,</a:t>
            </a:r>
            <a:endParaRPr lang="ru-RU" sz="2000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248617" y="2659477"/>
            <a:ext cx="3490781" cy="3787858"/>
            <a:chOff x="446162" y="3221187"/>
            <a:chExt cx="2743360" cy="3227327"/>
          </a:xfrm>
        </p:grpSpPr>
        <p:sp>
          <p:nvSpPr>
            <p:cNvPr id="7" name="Line 16"/>
            <p:cNvSpPr>
              <a:spLocks noChangeShapeType="1"/>
            </p:cNvSpPr>
            <p:nvPr/>
          </p:nvSpPr>
          <p:spPr bwMode="auto">
            <a:xfrm>
              <a:off x="809740" y="3221187"/>
              <a:ext cx="0" cy="21470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stealth" w="lg" len="lg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8" name="Line 15"/>
            <p:cNvSpPr>
              <a:spLocks noChangeShapeType="1"/>
            </p:cNvSpPr>
            <p:nvPr/>
          </p:nvSpPr>
          <p:spPr bwMode="auto">
            <a:xfrm>
              <a:off x="809740" y="5365857"/>
              <a:ext cx="2379782" cy="0"/>
            </a:xfrm>
            <a:prstGeom prst="line">
              <a:avLst/>
            </a:prstGeom>
            <a:ln w="19050">
              <a:headEnd/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>
              <a:off x="514310" y="5681697"/>
              <a:ext cx="2517982" cy="76681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Рис. 10. Потенциальная характеристическая кривая адсорбции.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13"/>
            <p:cNvSpPr txBox="1">
              <a:spLocks noChangeArrowheads="1"/>
            </p:cNvSpPr>
            <p:nvPr/>
          </p:nvSpPr>
          <p:spPr bwMode="auto">
            <a:xfrm>
              <a:off x="2748822" y="5402967"/>
              <a:ext cx="358758" cy="33162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V</a:t>
              </a:r>
              <a:endPara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446162" y="3273440"/>
              <a:ext cx="309867" cy="4806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</a:t>
              </a: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809740" y="3438465"/>
              <a:ext cx="2040994" cy="1921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9" y="553"/>
                </a:cxn>
                <a:cxn ang="0">
                  <a:pos x="441" y="973"/>
                </a:cxn>
                <a:cxn ang="0">
                  <a:pos x="862" y="1221"/>
                </a:cxn>
                <a:cxn ang="0">
                  <a:pos x="1646" y="1389"/>
                </a:cxn>
                <a:cxn ang="0">
                  <a:pos x="2199" y="1504"/>
                </a:cxn>
                <a:cxn ang="0">
                  <a:pos x="2786" y="1839"/>
                </a:cxn>
                <a:cxn ang="0">
                  <a:pos x="2964" y="2433"/>
                </a:cxn>
              </a:cxnLst>
              <a:rect l="0" t="0" r="r" b="b"/>
              <a:pathLst>
                <a:path w="2964" h="2433">
                  <a:moveTo>
                    <a:pt x="0" y="0"/>
                  </a:moveTo>
                  <a:cubicBezTo>
                    <a:pt x="7" y="199"/>
                    <a:pt x="26" y="391"/>
                    <a:pt x="99" y="553"/>
                  </a:cubicBezTo>
                  <a:cubicBezTo>
                    <a:pt x="172" y="715"/>
                    <a:pt x="314" y="862"/>
                    <a:pt x="441" y="973"/>
                  </a:cubicBezTo>
                  <a:cubicBezTo>
                    <a:pt x="568" y="1084"/>
                    <a:pt x="661" y="1152"/>
                    <a:pt x="862" y="1221"/>
                  </a:cubicBezTo>
                  <a:cubicBezTo>
                    <a:pt x="1063" y="1290"/>
                    <a:pt x="1423" y="1342"/>
                    <a:pt x="1646" y="1389"/>
                  </a:cubicBezTo>
                  <a:cubicBezTo>
                    <a:pt x="1869" y="1436"/>
                    <a:pt x="2009" y="1429"/>
                    <a:pt x="2199" y="1504"/>
                  </a:cubicBezTo>
                  <a:cubicBezTo>
                    <a:pt x="2389" y="1579"/>
                    <a:pt x="2659" y="1684"/>
                    <a:pt x="2786" y="1839"/>
                  </a:cubicBezTo>
                  <a:cubicBezTo>
                    <a:pt x="2913" y="1994"/>
                    <a:pt x="2927" y="2309"/>
                    <a:pt x="2964" y="2433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3" name="AutoShape 10"/>
            <p:cNvSpPr>
              <a:spLocks noChangeArrowheads="1"/>
            </p:cNvSpPr>
            <p:nvPr/>
          </p:nvSpPr>
          <p:spPr bwMode="auto">
            <a:xfrm>
              <a:off x="965363" y="4018814"/>
              <a:ext cx="39250" cy="45007"/>
            </a:xfrm>
            <a:prstGeom prst="flowChartConnector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4" name="AutoShape 9"/>
            <p:cNvSpPr>
              <a:spLocks noChangeArrowheads="1"/>
            </p:cNvSpPr>
            <p:nvPr/>
          </p:nvSpPr>
          <p:spPr bwMode="auto">
            <a:xfrm>
              <a:off x="1130625" y="4208316"/>
              <a:ext cx="39250" cy="45007"/>
            </a:xfrm>
            <a:prstGeom prst="flowChartConnector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5" name="AutoShape 8"/>
            <p:cNvSpPr>
              <a:spLocks noChangeArrowheads="1"/>
            </p:cNvSpPr>
            <p:nvPr/>
          </p:nvSpPr>
          <p:spPr bwMode="auto">
            <a:xfrm>
              <a:off x="1295888" y="4334651"/>
              <a:ext cx="39250" cy="45007"/>
            </a:xfrm>
            <a:prstGeom prst="flowChartConnector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6" name="AutoShape 7"/>
            <p:cNvSpPr>
              <a:spLocks noChangeArrowheads="1"/>
            </p:cNvSpPr>
            <p:nvPr/>
          </p:nvSpPr>
          <p:spPr bwMode="auto">
            <a:xfrm>
              <a:off x="1509352" y="4413610"/>
              <a:ext cx="39250" cy="45007"/>
            </a:xfrm>
            <a:prstGeom prst="flowChartConnector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7" name="AutoShape 6"/>
            <p:cNvSpPr>
              <a:spLocks noChangeArrowheads="1"/>
            </p:cNvSpPr>
            <p:nvPr/>
          </p:nvSpPr>
          <p:spPr bwMode="auto">
            <a:xfrm>
              <a:off x="1750360" y="4468881"/>
              <a:ext cx="39250" cy="45007"/>
            </a:xfrm>
            <a:prstGeom prst="flowChartConnector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8" name="AutoShape 5"/>
            <p:cNvSpPr>
              <a:spLocks noChangeArrowheads="1"/>
            </p:cNvSpPr>
            <p:nvPr/>
          </p:nvSpPr>
          <p:spPr bwMode="auto">
            <a:xfrm>
              <a:off x="2025798" y="4532048"/>
              <a:ext cx="39250" cy="45007"/>
            </a:xfrm>
            <a:prstGeom prst="flowChartConnector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9" name="AutoShape 4"/>
            <p:cNvSpPr>
              <a:spLocks noChangeArrowheads="1"/>
            </p:cNvSpPr>
            <p:nvPr/>
          </p:nvSpPr>
          <p:spPr bwMode="auto">
            <a:xfrm>
              <a:off x="2287464" y="4587320"/>
              <a:ext cx="39250" cy="45007"/>
            </a:xfrm>
            <a:prstGeom prst="flowChartConnector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20" name="AutoShape 3"/>
            <p:cNvSpPr>
              <a:spLocks noChangeArrowheads="1"/>
            </p:cNvSpPr>
            <p:nvPr/>
          </p:nvSpPr>
          <p:spPr bwMode="auto">
            <a:xfrm>
              <a:off x="2562901" y="4737342"/>
              <a:ext cx="39250" cy="45007"/>
            </a:xfrm>
            <a:prstGeom prst="flowChartConnector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21" name="AutoShape 2"/>
            <p:cNvSpPr>
              <a:spLocks noChangeArrowheads="1"/>
            </p:cNvSpPr>
            <p:nvPr/>
          </p:nvSpPr>
          <p:spPr bwMode="auto">
            <a:xfrm>
              <a:off x="2748822" y="4928423"/>
              <a:ext cx="39250" cy="45007"/>
            </a:xfrm>
            <a:prstGeom prst="flowChartConnector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1165652" y="3000372"/>
            <a:ext cx="13901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 </a:t>
            </a:r>
            <a:r>
              <a:rPr lang="ru-RU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f(V)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ru-RU" sz="2800" dirty="0"/>
          </a:p>
        </p:txBody>
      </p:sp>
      <p:graphicFrame>
        <p:nvGraphicFramePr>
          <p:cNvPr id="185345" name="Object 1"/>
          <p:cNvGraphicFramePr>
            <a:graphicFrameLocks noChangeAspect="1"/>
          </p:cNvGraphicFramePr>
          <p:nvPr/>
        </p:nvGraphicFramePr>
        <p:xfrm>
          <a:off x="5940152" y="6021288"/>
          <a:ext cx="2000250" cy="500063"/>
        </p:xfrm>
        <a:graphic>
          <a:graphicData uri="http://schemas.openxmlformats.org/presentationml/2006/ole">
            <p:oleObj spid="_x0000_s185345" name="Формула" r:id="rId3" imgW="9270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5720" y="592846"/>
            <a:ext cx="47863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двух разных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т-р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можно записать: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6803" name="Object 3"/>
          <p:cNvGraphicFramePr>
            <a:graphicFrameLocks noChangeAspect="1"/>
          </p:cNvGraphicFramePr>
          <p:nvPr/>
        </p:nvGraphicFramePr>
        <p:xfrm>
          <a:off x="4919663" y="577039"/>
          <a:ext cx="2659062" cy="473075"/>
        </p:xfrm>
        <a:graphic>
          <a:graphicData uri="http://schemas.openxmlformats.org/presentationml/2006/ole">
            <p:oleObj spid="_x0000_s76803" name="Формула" r:id="rId3" imgW="1218960" imgH="215640" progId="Equation.3">
              <p:embed/>
            </p:oleObj>
          </a:graphicData>
        </a:graphic>
      </p:graphicFrame>
      <p:graphicFrame>
        <p:nvGraphicFramePr>
          <p:cNvPr id="76804" name="Object 4"/>
          <p:cNvGraphicFramePr>
            <a:graphicFrameLocks noChangeAspect="1"/>
          </p:cNvGraphicFramePr>
          <p:nvPr/>
        </p:nvGraphicFramePr>
        <p:xfrm>
          <a:off x="2588337" y="921518"/>
          <a:ext cx="4055365" cy="1054109"/>
        </p:xfrm>
        <a:graphic>
          <a:graphicData uri="http://schemas.openxmlformats.org/presentationml/2006/ole">
            <p:oleObj spid="_x0000_s76804" name="Формула" r:id="rId4" imgW="1854000" imgH="482400" progId="Equation.3">
              <p:embed/>
            </p:oleObj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85720" y="1993088"/>
            <a:ext cx="85725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Зная изотерму при одной т-ре, можно рассчитать её при другой т-ре.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50001" y="2564592"/>
            <a:ext cx="8643998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Дубинин установил, что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характеристические кривые для одного и того же адсорбента и разных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адсорбатов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при всех значениях объёмов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адсорбата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в поверхностном слое находятся в постоянном соотношении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sym typeface="Symbol" pitchFamily="18" charset="2"/>
              </a:rPr>
              <a:t>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т.е. </a:t>
            </a:r>
            <a:r>
              <a:rPr kumimoji="0" lang="ru-RU" sz="2400" b="1" i="1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sym typeface="Symbol" pitchFamily="18" charset="2"/>
              </a:rPr>
              <a:t>(</a:t>
            </a:r>
            <a:r>
              <a:rPr kumimoji="0" lang="ru-RU" sz="2400" b="1" i="1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/</a:t>
            </a:r>
            <a:r>
              <a:rPr kumimoji="0" lang="ru-RU" sz="2400" b="1" i="1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sym typeface="Symbol" pitchFamily="18" charset="2"/>
              </a:rPr>
              <a:t></a:t>
            </a:r>
            <a:r>
              <a:rPr kumimoji="0" lang="ru-RU" sz="2400" b="1" i="0" u="none" strike="noStrike" cap="none" normalizeH="0" baseline="-30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0</a:t>
            </a:r>
            <a:r>
              <a:rPr kumimoji="0" lang="ru-RU" sz="2400" b="1" i="1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sym typeface="Symbol" pitchFamily="18" charset="2"/>
              </a:rPr>
              <a:t>)</a:t>
            </a:r>
            <a:r>
              <a:rPr kumimoji="0" lang="en-US" sz="2400" b="1" i="1" u="none" strike="noStrike" cap="none" normalizeH="0" baseline="-30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sym typeface="Symbol" pitchFamily="18" charset="2"/>
              </a:rPr>
              <a:t>V</a:t>
            </a:r>
            <a:r>
              <a:rPr kumimoji="0" lang="ru-RU" sz="2400" b="1" i="1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sym typeface="Symbol" pitchFamily="18" charset="2"/>
              </a:rPr>
              <a:t>= </a:t>
            </a:r>
            <a:r>
              <a:rPr kumimoji="0" lang="en-US" sz="2000" b="1" i="1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sym typeface="Symbol" pitchFamily="18" charset="2"/>
              </a:rPr>
              <a:t></a:t>
            </a:r>
            <a:r>
              <a:rPr kumimoji="0" lang="en-US" sz="2000" b="1" i="1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latin typeface="Arial" pitchFamily="34" charset="0"/>
                <a:ea typeface="Calibri" pitchFamily="34" charset="0"/>
                <a:cs typeface="Arial" pitchFamily="34" charset="0"/>
                <a:sym typeface="Symbol" pitchFamily="18" charset="2"/>
              </a:rPr>
              <a:t>–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sym typeface="Symbol" pitchFamily="18" charset="2"/>
              </a:rPr>
              <a:t> коэффициент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sym typeface="Symbol" pitchFamily="18" charset="2"/>
              </a:rPr>
              <a:t>аффинности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sym typeface="Symbol" pitchFamily="18" charset="2"/>
              </a:rPr>
              <a:t>, где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sym typeface="Symbol" pitchFamily="18" charset="2"/>
              </a:rPr>
              <a:t>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0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sym typeface="Symbol" pitchFamily="18" charset="2"/>
              </a:rPr>
              <a:t> – адсорбционный потенциал для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sym typeface="Symbol" pitchFamily="18" charset="2"/>
              </a:rPr>
              <a:t>адсорбата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sym typeface="Symbol" pitchFamily="18" charset="2"/>
              </a:rPr>
              <a:t>, выбранного за стандарт.    </a:t>
            </a:r>
            <a:r>
              <a:rPr lang="ru-RU" sz="2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(ТОЗМ). 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5077633"/>
            <a:ext cx="85725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Из ТОЗМ следует, что, зная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хар-кую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кривую для одного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адсорбата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коэф-нт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аффинности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для другого по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отн-нию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к первому, можно вычислить  изотерму 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адс-ции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второго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адсорбата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на том же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адс-те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750807" y="1124744"/>
          <a:ext cx="3298055" cy="1071570"/>
        </p:xfrm>
        <a:graphic>
          <a:graphicData uri="http://schemas.openxmlformats.org/presentationml/2006/ole">
            <p:oleObj spid="_x0000_s222210" name="Формула" r:id="rId3" imgW="1409400" imgH="533160" progId="Equation.3">
              <p:embed/>
            </p:oleObj>
          </a:graphicData>
        </a:graphic>
      </p:graphicFrame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4979531" y="1124744"/>
          <a:ext cx="3201607" cy="1071570"/>
        </p:xfrm>
        <a:graphic>
          <a:graphicData uri="http://schemas.openxmlformats.org/presentationml/2006/ole">
            <p:oleObj spid="_x0000_s222211" name="Формула" r:id="rId4" imgW="1434960" imgH="533160" progId="Equation.3">
              <p:embed/>
            </p:oleObj>
          </a:graphicData>
        </a:graphic>
      </p:graphicFrame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85720" y="404664"/>
            <a:ext cx="85725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Общие </a:t>
            </a:r>
            <a:r>
              <a:rPr kumimoji="0" lang="ru-RU" sz="2000" b="0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ур-ния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теории объёмного заполнения микропор (ТОЗМ)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345685"/>
            <a:ext cx="8280920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lang="ru-RU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характеристическая энергия адсорбции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Е</a:t>
            </a:r>
            <a:r>
              <a:rPr lang="ru-RU" baseline="-25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/Е</a:t>
            </a:r>
            <a:r>
              <a:rPr lang="ru-RU" baseline="-25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l-G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β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lvl="0" algn="just" fontAlgn="base">
              <a:spcBef>
                <a:spcPts val="600"/>
              </a:spcBef>
              <a:spcAft>
                <a:spcPts val="600"/>
              </a:spcAft>
            </a:pPr>
            <a:r>
              <a:rPr lang="en-US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- целые числа от 1 до 6 в </a:t>
            </a:r>
            <a:r>
              <a:rPr lang="ru-RU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зав-сти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от структуры адсорбента. </a:t>
            </a:r>
            <a:endParaRPr lang="ru-RU" dirty="0"/>
          </a:p>
        </p:txBody>
      </p:sp>
      <p:graphicFrame>
        <p:nvGraphicFramePr>
          <p:cNvPr id="222212" name="Object 4"/>
          <p:cNvGraphicFramePr>
            <a:graphicFrameLocks noChangeAspect="1"/>
          </p:cNvGraphicFramePr>
          <p:nvPr/>
        </p:nvGraphicFramePr>
        <p:xfrm>
          <a:off x="2131218" y="4005064"/>
          <a:ext cx="4881563" cy="1143000"/>
        </p:xfrm>
        <a:graphic>
          <a:graphicData uri="http://schemas.openxmlformats.org/presentationml/2006/ole">
            <p:oleObj spid="_x0000_s222212" name="Формула" r:id="rId5" imgW="1955800" imgH="457200" progId="Equation.3">
              <p:embed/>
            </p:oleObj>
          </a:graphicData>
        </a:graphic>
      </p:graphicFrame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323528" y="3517300"/>
            <a:ext cx="51845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Логарифмирование даёт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ур-ние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прямой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214282" y="5120024"/>
            <a:ext cx="871543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даёт возможность найти константы А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Е. Температурная инвариантность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ур-ний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ТОЗМ позволяет вычислить изотермы адсорбции данного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адсорбата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других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т-рах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коэф-нты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аффинности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позволяют рассчитать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зав-сти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других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адсорбатов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Овал 17"/>
          <p:cNvSpPr/>
          <p:nvPr/>
        </p:nvSpPr>
        <p:spPr>
          <a:xfrm>
            <a:off x="3312624" y="1900797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526806" y="1687045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5010480" y="976546"/>
            <a:ext cx="2286016" cy="151234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5698578" y="1194564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6555834" y="980250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5484264" y="980250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6270082" y="1194564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7055900" y="980250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5912892" y="1480316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5127074" y="980250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481518" y="991539"/>
            <a:ext cx="2286016" cy="151234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tx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 rot="5400000">
            <a:off x="6484396" y="1480316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 rot="5400000">
            <a:off x="5198512" y="1194564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 rot="5400000">
            <a:off x="6770148" y="1194564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 rot="5400000">
            <a:off x="6270082" y="980250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 rot="5400000">
            <a:off x="7055900" y="1623192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 rot="5400000">
            <a:off x="5984330" y="980250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 rot="5400000">
            <a:off x="5412826" y="1408878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6127206" y="1766068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6804015" y="980250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2179140" y="999800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2964958" y="1999932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1750512" y="2071370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2883996" y="2258549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3536462" y="1999932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393454" y="1285552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1669550" y="1329855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 rot="5400000">
            <a:off x="2669682" y="1900797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 rot="5400000">
            <a:off x="1598112" y="2258549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 rot="5400000">
            <a:off x="3250710" y="999800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 rot="5400000">
            <a:off x="3107834" y="1642742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 rot="5400000">
            <a:off x="3536462" y="1428428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 rot="5400000">
            <a:off x="2322016" y="1999932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 rot="5400000">
            <a:off x="1669550" y="1757921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2455368" y="2236824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2955434" y="1329855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2107702" y="1642742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3250710" y="2214246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2036264" y="2214246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TextBox 61"/>
          <p:cNvSpPr txBox="1"/>
          <p:nvPr/>
        </p:nvSpPr>
        <p:spPr>
          <a:xfrm>
            <a:off x="7387722" y="1556792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ПАВ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51520" y="1484784"/>
            <a:ext cx="1080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ПИАВ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771139" y="480946"/>
            <a:ext cx="13308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σ</a:t>
            </a:r>
            <a:r>
              <a:rPr lang="ru-RU" sz="2400" b="1" baseline="-25000" dirty="0" err="1" smtClean="0">
                <a:latin typeface="Arial" pitchFamily="34" charset="0"/>
                <a:cs typeface="Arial" pitchFamily="34" charset="0"/>
              </a:rPr>
              <a:t>р-ра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&gt;σ</a:t>
            </a:r>
            <a:r>
              <a:rPr lang="ru-RU" sz="2400" b="1" baseline="-25000" dirty="0" err="1" smtClean="0">
                <a:latin typeface="Arial" pitchFamily="34" charset="0"/>
                <a:cs typeface="Arial" pitchFamily="34" charset="0"/>
              </a:rPr>
              <a:t>0</a:t>
            </a:r>
            <a:endParaRPr lang="ru-RU" sz="2400" b="1" dirty="0"/>
          </a:p>
        </p:txBody>
      </p:sp>
      <p:sp>
        <p:nvSpPr>
          <p:cNvPr id="88" name="Прямоугольник 87"/>
          <p:cNvSpPr/>
          <p:nvPr/>
        </p:nvSpPr>
        <p:spPr>
          <a:xfrm>
            <a:off x="6841586" y="488622"/>
            <a:ext cx="13308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σ</a:t>
            </a:r>
            <a:r>
              <a:rPr lang="ru-RU" sz="2400" b="1" baseline="-25000" dirty="0" err="1" smtClean="0">
                <a:latin typeface="Arial" pitchFamily="34" charset="0"/>
                <a:cs typeface="Arial" pitchFamily="34" charset="0"/>
              </a:rPr>
              <a:t>р-ра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σ</a:t>
            </a:r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0</a:t>
            </a:r>
            <a:endParaRPr lang="ru-RU" sz="2400" b="1" dirty="0"/>
          </a:p>
        </p:txBody>
      </p:sp>
      <p:sp>
        <p:nvSpPr>
          <p:cNvPr id="92" name="Стрелка вниз 91"/>
          <p:cNvSpPr/>
          <p:nvPr/>
        </p:nvSpPr>
        <p:spPr>
          <a:xfrm>
            <a:off x="2455368" y="1217995"/>
            <a:ext cx="357190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Стрелка вверх 92"/>
          <p:cNvSpPr/>
          <p:nvPr/>
        </p:nvSpPr>
        <p:spPr>
          <a:xfrm>
            <a:off x="5555702" y="1417316"/>
            <a:ext cx="357190" cy="78581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285720" y="2729482"/>
            <a:ext cx="85725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Изменение </a:t>
            </a:r>
            <a:r>
              <a:rPr lang="ru-RU" sz="20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конц-ции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растворённого </a:t>
            </a:r>
            <a:r>
              <a:rPr lang="ru-RU" sz="20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в-ва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у </a:t>
            </a:r>
            <a:r>
              <a:rPr lang="ru-RU" sz="20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пов-сти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раздела фаз</a:t>
            </a:r>
            <a:r>
              <a:rPr lang="ru-RU" sz="20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2000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251520" y="3356992"/>
            <a:ext cx="864096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just" eaLnBrk="0" fontAlgn="base" hangingPunct="0">
              <a:spcBef>
                <a:spcPct val="0"/>
              </a:spcBef>
              <a:spcAft>
                <a:spcPts val="120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Явления перераспределения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в-в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между различными частями гетерогенной системы называют </a:t>
            </a:r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сорбцией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lang="en-US" sz="2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Сорбция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(от лат. «</a:t>
            </a:r>
            <a:r>
              <a:rPr lang="en-US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sorbeo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» – поглощаю, втягиваю) – это любой процесс поглощения одного в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ва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другим (</a:t>
            </a:r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сорбентом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), независимо от механизма поглощения.</a:t>
            </a:r>
            <a:endParaRPr lang="en-US" sz="2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Сорбтив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поглощаемое или сорбирующееся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в-во</a:t>
            </a:r>
            <a:endParaRPr lang="ru-RU" sz="2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сорбат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сорбированное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т.е. уже поглощённое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в-во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lang="en-US" sz="2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075948" y="357423"/>
            <a:ext cx="1080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газ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497374" y="404664"/>
            <a:ext cx="1080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газ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250033" y="332656"/>
            <a:ext cx="8643934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28566" bIns="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4.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ОБМЕННАЯ АДСОРБЦИЯ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§1.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Молекулярная обменная адсорбция из растворов.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0001" y="1268760"/>
            <a:ext cx="864399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/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При адсорбции газов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пов-сть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адсорбента изначально свободна от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адсорбтива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При 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адсорбции из жидких </a:t>
            </a:r>
            <a:r>
              <a:rPr lang="ru-RU" sz="20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р-ров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вся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пов-сть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адсорбента полностью занята компонентами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р-ра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поэтому любой из них может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адс-ся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только вытесняя из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адс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слоя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мол-лы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другого компонента или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р-ля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Такую адсорбцию называют 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обменной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lvl="0" indent="450850" algn="just"/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Различают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молекулярную адсорбцию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адсорбцию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неэлектролитов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 и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адсорбцию ионов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(адсорбцию электролитов). </a:t>
            </a:r>
          </a:p>
          <a:p>
            <a:pPr lvl="0" indent="450850" algn="just" fontAlgn="base">
              <a:spcBef>
                <a:spcPts val="1200"/>
              </a:spcBef>
              <a:spcAft>
                <a:spcPct val="0"/>
              </a:spcAft>
            </a:pP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При адсорбции из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р-ров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выполняется </a:t>
            </a:r>
          </a:p>
          <a:p>
            <a:pPr lvl="0" algn="just" fontAlgn="base">
              <a:spcAft>
                <a:spcPct val="0"/>
              </a:spcAft>
            </a:pPr>
            <a:r>
              <a:rPr lang="ru-RU" sz="2000" b="1" i="1" dirty="0" smtClean="0">
                <a:ln w="1905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правило выравнивания полярностей </a:t>
            </a:r>
            <a:r>
              <a:rPr lang="ru-RU" sz="2000" b="1" i="1" dirty="0" err="1" smtClean="0">
                <a:ln w="1905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Ребиндера</a:t>
            </a:r>
            <a:r>
              <a:rPr lang="ru-RU" sz="2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marL="361950" lvl="0" algn="just" fontAlgn="base"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преимущественно адсорбируется тот компонент, полярность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к-рого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промежуточна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м. полярностями адсорбента и др. компонента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р-ра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Полярный силикагель хорошо адсорбирует менее полярные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в-ва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ех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НМ жирные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к-ты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 из неполярного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р-ля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(толуол, гептан), 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 неполярный уголь хорошо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сорбирует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более полярные по сравнению с ним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в-ва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(те же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дифильные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компоненты) из полярного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р-ля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(воды).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1"/>
          <p:cNvSpPr>
            <a:spLocks noChangeArrowheads="1"/>
          </p:cNvSpPr>
          <p:nvPr/>
        </p:nvSpPr>
        <p:spPr bwMode="auto">
          <a:xfrm>
            <a:off x="214346" y="186617"/>
            <a:ext cx="864393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Т.о., при адсорбции из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р-ра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происходит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обменная молекулярная адсорбция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Вследствие явления вытеснения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гиббсовская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адсорбция, как избыток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в-ва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пов-ном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слое по сравнению с объёмом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р-ра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разных компонентов имеет разные знаки (Г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&lt; 0, если Г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&gt; 0). Поэтому величины адсорбции могут не только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ув-ся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 ростом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конц-ции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но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ум-ся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становиться отрицательными.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Применительно к адсорбции из бинарного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р-ра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ур-ние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Гиббса имеет вид: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7697" name="Object 1"/>
          <p:cNvGraphicFramePr>
            <a:graphicFrameLocks noChangeAspect="1"/>
          </p:cNvGraphicFramePr>
          <p:nvPr/>
        </p:nvGraphicFramePr>
        <p:xfrm>
          <a:off x="428596" y="2714620"/>
          <a:ext cx="3284538" cy="939800"/>
        </p:xfrm>
        <a:graphic>
          <a:graphicData uri="http://schemas.openxmlformats.org/presentationml/2006/ole">
            <p:oleObj spid="_x0000_s157697" name="Формула" r:id="rId3" imgW="1536480" imgH="444240" progId="Equation.3">
              <p:embed/>
            </p:oleObj>
          </a:graphicData>
        </a:graphic>
      </p:graphicFrame>
      <p:graphicFrame>
        <p:nvGraphicFramePr>
          <p:cNvPr id="157698" name="Object 2"/>
          <p:cNvGraphicFramePr>
            <a:graphicFrameLocks noChangeAspect="1"/>
          </p:cNvGraphicFramePr>
          <p:nvPr/>
        </p:nvGraphicFramePr>
        <p:xfrm>
          <a:off x="6429388" y="2681288"/>
          <a:ext cx="2017712" cy="819150"/>
        </p:xfrm>
        <a:graphic>
          <a:graphicData uri="http://schemas.openxmlformats.org/presentationml/2006/ole">
            <p:oleObj spid="_x0000_s157698" name="Формула" r:id="rId4" imgW="965200" imgH="393700" progId="Equation.3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143372" y="2928934"/>
            <a:ext cx="15716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при с</a:t>
            </a:r>
            <a:r>
              <a:rPr lang="ru-RU" sz="2000" b="1" baseline="-25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→ 0</a:t>
            </a:r>
            <a:endParaRPr lang="ru-RU" sz="2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3577240"/>
            <a:ext cx="8572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их используют обычно при адсорбции в системах жидкость – газ и жидкость – </a:t>
            </a:r>
            <a:r>
              <a:rPr lang="ru-RU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жидкость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что связано с возможностью определения межфазового натяжения.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4357694"/>
            <a:ext cx="86439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Для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молек-ной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адс-ции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из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р-ров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применимо также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ур-ние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изотермы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Ленгмюра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lang="ru-RU" sz="2000" dirty="0"/>
          </a:p>
        </p:txBody>
      </p:sp>
      <p:graphicFrame>
        <p:nvGraphicFramePr>
          <p:cNvPr id="157699" name="Object 3"/>
          <p:cNvGraphicFramePr>
            <a:graphicFrameLocks noChangeAspect="1"/>
          </p:cNvGraphicFramePr>
          <p:nvPr/>
        </p:nvGraphicFramePr>
        <p:xfrm>
          <a:off x="3162300" y="5000636"/>
          <a:ext cx="2635250" cy="955675"/>
        </p:xfrm>
        <a:graphic>
          <a:graphicData uri="http://schemas.openxmlformats.org/presentationml/2006/ole">
            <p:oleObj spid="_x0000_s157699" name="Формула" r:id="rId5" imgW="1218960" imgH="444240" progId="Equation.3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928662" y="6072206"/>
            <a:ext cx="78581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Это уравнение </a:t>
            </a:r>
            <a:r>
              <a:rPr lang="ru-RU" sz="20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изотермы адсорбции из бинарных растворов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1"/>
          <p:cNvSpPr>
            <a:spLocks noChangeArrowheads="1"/>
          </p:cNvSpPr>
          <p:nvPr/>
        </p:nvSpPr>
        <p:spPr bwMode="auto">
          <a:xfrm>
            <a:off x="214346" y="709270"/>
            <a:ext cx="8715372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§2.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Адсорбция из растворов электролитов.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Адсорбция из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р-ров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эл-тов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идёт с участием </a:t>
            </a:r>
            <a:r>
              <a:rPr kumimoji="0" lang="ru-RU" sz="2000" b="1" i="0" u="none" strike="noStrike" normalizeH="0" baseline="0" dirty="0" smtClean="0">
                <a:ln w="1905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ионов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вызывается не только неспецифическими (адсорбционными)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взаим-ями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но и </a:t>
            </a:r>
            <a:r>
              <a:rPr kumimoji="0" lang="ru-RU" sz="20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кулоновскими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силами.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Эл-ты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адс-ся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только на тех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пов-стях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к-рые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содержат или ионы, или функциональные группы, способные к ионизации.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окисленный акт. уголь с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СООН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группами, тогда как восстановленный уголь не адсорбирует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эл-ты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к-рые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ведут себя как ПИВ.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Адсорбция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эл-тов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связана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 избирательной </a:t>
            </a:r>
            <a:r>
              <a:rPr lang="ru-RU" sz="20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эквивалентной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сорбцией катионов или анионов. Образующийся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слой называют </a:t>
            </a:r>
            <a:r>
              <a:rPr kumimoji="0" lang="ru-RU" sz="20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двойным электрическим слоем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(ДЭС). Избирательно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адс-ные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ионы (или катионы или анионы) электрически заряжают поверхность; к этому слою ионов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притягиваются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противоионы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образуя как бы второй электрический слой.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рез-те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адс-ный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слой похож на заряженный конденсатор с двумя обкладками.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1"/>
          <p:cNvSpPr>
            <a:spLocks noChangeArrowheads="1"/>
          </p:cNvSpPr>
          <p:nvPr/>
        </p:nvSpPr>
        <p:spPr bwMode="auto">
          <a:xfrm>
            <a:off x="214346" y="188877"/>
            <a:ext cx="871537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Формирование первичной обкладки – это как бы достройка кристаллической решетки твёрдого адсорбента. Она химически специфична. Ионы первичной обкладки – это обычно те же ионы,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к-рые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входят в состав твёрдой фазы или изоморфные с ними (</a:t>
            </a:r>
            <a:r>
              <a:rPr kumimoji="0" lang="ru-RU" sz="2000" b="1" i="1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правило Фаянса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 Адсорбция ионов вторичной обкладки (ионов противоположного знака) не избирательна.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716" name="Rectangle 124"/>
          <p:cNvSpPr>
            <a:spLocks noChangeArrowheads="1"/>
          </p:cNvSpPr>
          <p:nvPr/>
        </p:nvSpPr>
        <p:spPr bwMode="auto">
          <a:xfrm>
            <a:off x="3643306" y="2308579"/>
            <a:ext cx="521497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Образование ДЭС сопряжено с явлением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ионообменной адсорбции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Подвижные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противоионы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слоя способны обмениваться на ионы того же знака из числа ионов, находящихся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р-ре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Практический интерес к ионообменной адсорбции обусловил широкие теоретические исследования этого явления и разработку методов синтеза специальных ионообменных сорбентов (ионообменников или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ионитов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3" name="Группа 132"/>
          <p:cNvGrpSpPr/>
          <p:nvPr/>
        </p:nvGrpSpPr>
        <p:grpSpPr>
          <a:xfrm>
            <a:off x="293320" y="1988840"/>
            <a:ext cx="3327447" cy="4445531"/>
            <a:chOff x="293320" y="2178836"/>
            <a:chExt cx="3327447" cy="4445531"/>
          </a:xfrm>
        </p:grpSpPr>
        <p:sp>
          <p:nvSpPr>
            <p:cNvPr id="110596" name="Line 4"/>
            <p:cNvSpPr>
              <a:spLocks noChangeShapeType="1"/>
            </p:cNvSpPr>
            <p:nvPr/>
          </p:nvSpPr>
          <p:spPr bwMode="auto">
            <a:xfrm flipV="1">
              <a:off x="787396" y="2244113"/>
              <a:ext cx="953" cy="32414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10597" name="Group 5"/>
            <p:cNvGrpSpPr>
              <a:grpSpLocks/>
            </p:cNvGrpSpPr>
            <p:nvPr/>
          </p:nvGrpSpPr>
          <p:grpSpPr bwMode="auto">
            <a:xfrm>
              <a:off x="788349" y="3548502"/>
              <a:ext cx="161907" cy="161976"/>
              <a:chOff x="6378" y="9001"/>
              <a:chExt cx="780" cy="780"/>
            </a:xfrm>
          </p:grpSpPr>
          <p:sp>
            <p:nvSpPr>
              <p:cNvPr id="110598" name="Oval 6"/>
              <p:cNvSpPr>
                <a:spLocks noChangeArrowheads="1"/>
              </p:cNvSpPr>
              <p:nvPr/>
            </p:nvSpPr>
            <p:spPr bwMode="auto">
              <a:xfrm>
                <a:off x="6378" y="9001"/>
                <a:ext cx="780" cy="780"/>
              </a:xfrm>
              <a:prstGeom prst="ellips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0599" name="Line 7"/>
              <p:cNvSpPr>
                <a:spLocks noChangeShapeType="1"/>
              </p:cNvSpPr>
              <p:nvPr/>
            </p:nvSpPr>
            <p:spPr bwMode="auto">
              <a:xfrm>
                <a:off x="6465" y="9394"/>
                <a:ext cx="621" cy="0"/>
              </a:xfrm>
              <a:prstGeom prst="lin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0600" name="Group 8"/>
            <p:cNvGrpSpPr>
              <a:grpSpLocks/>
            </p:cNvGrpSpPr>
            <p:nvPr/>
          </p:nvGrpSpPr>
          <p:grpSpPr bwMode="auto">
            <a:xfrm>
              <a:off x="787396" y="3710478"/>
              <a:ext cx="161907" cy="161976"/>
              <a:chOff x="6378" y="9001"/>
              <a:chExt cx="780" cy="780"/>
            </a:xfrm>
          </p:grpSpPr>
          <p:sp>
            <p:nvSpPr>
              <p:cNvPr id="110601" name="Oval 9"/>
              <p:cNvSpPr>
                <a:spLocks noChangeArrowheads="1"/>
              </p:cNvSpPr>
              <p:nvPr/>
            </p:nvSpPr>
            <p:spPr bwMode="auto">
              <a:xfrm>
                <a:off x="6378" y="9001"/>
                <a:ext cx="780" cy="780"/>
              </a:xfrm>
              <a:prstGeom prst="ellips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0602" name="Line 10"/>
              <p:cNvSpPr>
                <a:spLocks noChangeShapeType="1"/>
              </p:cNvSpPr>
              <p:nvPr/>
            </p:nvSpPr>
            <p:spPr bwMode="auto">
              <a:xfrm>
                <a:off x="6465" y="9394"/>
                <a:ext cx="621" cy="0"/>
              </a:xfrm>
              <a:prstGeom prst="lin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0603" name="Group 11"/>
            <p:cNvGrpSpPr>
              <a:grpSpLocks/>
            </p:cNvGrpSpPr>
            <p:nvPr/>
          </p:nvGrpSpPr>
          <p:grpSpPr bwMode="auto">
            <a:xfrm>
              <a:off x="786444" y="3872456"/>
              <a:ext cx="161907" cy="161976"/>
              <a:chOff x="6378" y="9001"/>
              <a:chExt cx="780" cy="780"/>
            </a:xfrm>
          </p:grpSpPr>
          <p:sp>
            <p:nvSpPr>
              <p:cNvPr id="110604" name="Oval 12"/>
              <p:cNvSpPr>
                <a:spLocks noChangeArrowheads="1"/>
              </p:cNvSpPr>
              <p:nvPr/>
            </p:nvSpPr>
            <p:spPr bwMode="auto">
              <a:xfrm>
                <a:off x="6378" y="9001"/>
                <a:ext cx="780" cy="780"/>
              </a:xfrm>
              <a:prstGeom prst="ellips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0605" name="Line 13"/>
              <p:cNvSpPr>
                <a:spLocks noChangeShapeType="1"/>
              </p:cNvSpPr>
              <p:nvPr/>
            </p:nvSpPr>
            <p:spPr bwMode="auto">
              <a:xfrm>
                <a:off x="6465" y="9394"/>
                <a:ext cx="621" cy="0"/>
              </a:xfrm>
              <a:prstGeom prst="lin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0606" name="Group 14"/>
            <p:cNvGrpSpPr>
              <a:grpSpLocks/>
            </p:cNvGrpSpPr>
            <p:nvPr/>
          </p:nvGrpSpPr>
          <p:grpSpPr bwMode="auto">
            <a:xfrm>
              <a:off x="786444" y="4034432"/>
              <a:ext cx="161907" cy="161976"/>
              <a:chOff x="6378" y="9001"/>
              <a:chExt cx="780" cy="780"/>
            </a:xfrm>
          </p:grpSpPr>
          <p:sp>
            <p:nvSpPr>
              <p:cNvPr id="110607" name="Oval 15"/>
              <p:cNvSpPr>
                <a:spLocks noChangeArrowheads="1"/>
              </p:cNvSpPr>
              <p:nvPr/>
            </p:nvSpPr>
            <p:spPr bwMode="auto">
              <a:xfrm>
                <a:off x="6378" y="9001"/>
                <a:ext cx="780" cy="780"/>
              </a:xfrm>
              <a:prstGeom prst="ellips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0608" name="Line 16"/>
              <p:cNvSpPr>
                <a:spLocks noChangeShapeType="1"/>
              </p:cNvSpPr>
              <p:nvPr/>
            </p:nvSpPr>
            <p:spPr bwMode="auto">
              <a:xfrm>
                <a:off x="6465" y="9394"/>
                <a:ext cx="621" cy="0"/>
              </a:xfrm>
              <a:prstGeom prst="lin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0609" name="Group 17"/>
            <p:cNvGrpSpPr>
              <a:grpSpLocks/>
            </p:cNvGrpSpPr>
            <p:nvPr/>
          </p:nvGrpSpPr>
          <p:grpSpPr bwMode="auto">
            <a:xfrm>
              <a:off x="790254" y="4196408"/>
              <a:ext cx="161907" cy="161024"/>
              <a:chOff x="6378" y="9001"/>
              <a:chExt cx="780" cy="780"/>
            </a:xfrm>
          </p:grpSpPr>
          <p:sp>
            <p:nvSpPr>
              <p:cNvPr id="110610" name="Oval 18"/>
              <p:cNvSpPr>
                <a:spLocks noChangeArrowheads="1"/>
              </p:cNvSpPr>
              <p:nvPr/>
            </p:nvSpPr>
            <p:spPr bwMode="auto">
              <a:xfrm>
                <a:off x="6378" y="9001"/>
                <a:ext cx="780" cy="780"/>
              </a:xfrm>
              <a:prstGeom prst="ellips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0611" name="Line 19"/>
              <p:cNvSpPr>
                <a:spLocks noChangeShapeType="1"/>
              </p:cNvSpPr>
              <p:nvPr/>
            </p:nvSpPr>
            <p:spPr bwMode="auto">
              <a:xfrm>
                <a:off x="6465" y="9394"/>
                <a:ext cx="621" cy="0"/>
              </a:xfrm>
              <a:prstGeom prst="lin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0612" name="Group 20"/>
            <p:cNvGrpSpPr>
              <a:grpSpLocks/>
            </p:cNvGrpSpPr>
            <p:nvPr/>
          </p:nvGrpSpPr>
          <p:grpSpPr bwMode="auto">
            <a:xfrm>
              <a:off x="782635" y="4357433"/>
              <a:ext cx="161907" cy="161976"/>
              <a:chOff x="6378" y="9001"/>
              <a:chExt cx="780" cy="780"/>
            </a:xfrm>
          </p:grpSpPr>
          <p:sp>
            <p:nvSpPr>
              <p:cNvPr id="110613" name="Oval 21"/>
              <p:cNvSpPr>
                <a:spLocks noChangeArrowheads="1"/>
              </p:cNvSpPr>
              <p:nvPr/>
            </p:nvSpPr>
            <p:spPr bwMode="auto">
              <a:xfrm>
                <a:off x="6378" y="9001"/>
                <a:ext cx="780" cy="780"/>
              </a:xfrm>
              <a:prstGeom prst="ellips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0614" name="Line 22"/>
              <p:cNvSpPr>
                <a:spLocks noChangeShapeType="1"/>
              </p:cNvSpPr>
              <p:nvPr/>
            </p:nvSpPr>
            <p:spPr bwMode="auto">
              <a:xfrm>
                <a:off x="6465" y="9394"/>
                <a:ext cx="621" cy="0"/>
              </a:xfrm>
              <a:prstGeom prst="lin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0615" name="Group 23"/>
            <p:cNvGrpSpPr>
              <a:grpSpLocks/>
            </p:cNvGrpSpPr>
            <p:nvPr/>
          </p:nvGrpSpPr>
          <p:grpSpPr bwMode="auto">
            <a:xfrm>
              <a:off x="786444" y="3386525"/>
              <a:ext cx="161907" cy="161976"/>
              <a:chOff x="6378" y="9001"/>
              <a:chExt cx="780" cy="780"/>
            </a:xfrm>
          </p:grpSpPr>
          <p:sp>
            <p:nvSpPr>
              <p:cNvPr id="110616" name="Oval 24"/>
              <p:cNvSpPr>
                <a:spLocks noChangeArrowheads="1"/>
              </p:cNvSpPr>
              <p:nvPr/>
            </p:nvSpPr>
            <p:spPr bwMode="auto">
              <a:xfrm>
                <a:off x="6378" y="9001"/>
                <a:ext cx="780" cy="780"/>
              </a:xfrm>
              <a:prstGeom prst="ellips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0617" name="Line 25"/>
              <p:cNvSpPr>
                <a:spLocks noChangeShapeType="1"/>
              </p:cNvSpPr>
              <p:nvPr/>
            </p:nvSpPr>
            <p:spPr bwMode="auto">
              <a:xfrm>
                <a:off x="6465" y="9394"/>
                <a:ext cx="621" cy="0"/>
              </a:xfrm>
              <a:prstGeom prst="lin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0618" name="Group 26"/>
            <p:cNvGrpSpPr>
              <a:grpSpLocks/>
            </p:cNvGrpSpPr>
            <p:nvPr/>
          </p:nvGrpSpPr>
          <p:grpSpPr bwMode="auto">
            <a:xfrm>
              <a:off x="791206" y="4519409"/>
              <a:ext cx="161907" cy="161976"/>
              <a:chOff x="6378" y="9001"/>
              <a:chExt cx="780" cy="780"/>
            </a:xfrm>
          </p:grpSpPr>
          <p:sp>
            <p:nvSpPr>
              <p:cNvPr id="110619" name="Oval 27"/>
              <p:cNvSpPr>
                <a:spLocks noChangeArrowheads="1"/>
              </p:cNvSpPr>
              <p:nvPr/>
            </p:nvSpPr>
            <p:spPr bwMode="auto">
              <a:xfrm>
                <a:off x="6378" y="9001"/>
                <a:ext cx="780" cy="780"/>
              </a:xfrm>
              <a:prstGeom prst="ellips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0620" name="Line 28"/>
              <p:cNvSpPr>
                <a:spLocks noChangeShapeType="1"/>
              </p:cNvSpPr>
              <p:nvPr/>
            </p:nvSpPr>
            <p:spPr bwMode="auto">
              <a:xfrm>
                <a:off x="6465" y="9394"/>
                <a:ext cx="621" cy="0"/>
              </a:xfrm>
              <a:prstGeom prst="lin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0621" name="Group 29"/>
            <p:cNvGrpSpPr>
              <a:grpSpLocks/>
            </p:cNvGrpSpPr>
            <p:nvPr/>
          </p:nvGrpSpPr>
          <p:grpSpPr bwMode="auto">
            <a:xfrm>
              <a:off x="789301" y="4681385"/>
              <a:ext cx="161907" cy="161976"/>
              <a:chOff x="6378" y="9001"/>
              <a:chExt cx="780" cy="780"/>
            </a:xfrm>
          </p:grpSpPr>
          <p:sp>
            <p:nvSpPr>
              <p:cNvPr id="110622" name="Oval 30"/>
              <p:cNvSpPr>
                <a:spLocks noChangeArrowheads="1"/>
              </p:cNvSpPr>
              <p:nvPr/>
            </p:nvSpPr>
            <p:spPr bwMode="auto">
              <a:xfrm>
                <a:off x="6378" y="9001"/>
                <a:ext cx="780" cy="780"/>
              </a:xfrm>
              <a:prstGeom prst="ellips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0623" name="Line 31"/>
              <p:cNvSpPr>
                <a:spLocks noChangeShapeType="1"/>
              </p:cNvSpPr>
              <p:nvPr/>
            </p:nvSpPr>
            <p:spPr bwMode="auto">
              <a:xfrm>
                <a:off x="6465" y="9394"/>
                <a:ext cx="621" cy="0"/>
              </a:xfrm>
              <a:prstGeom prst="lin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0624" name="Group 32"/>
            <p:cNvGrpSpPr>
              <a:grpSpLocks/>
            </p:cNvGrpSpPr>
            <p:nvPr/>
          </p:nvGrpSpPr>
          <p:grpSpPr bwMode="auto">
            <a:xfrm>
              <a:off x="789301" y="4843362"/>
              <a:ext cx="161907" cy="161976"/>
              <a:chOff x="6378" y="9001"/>
              <a:chExt cx="780" cy="780"/>
            </a:xfrm>
          </p:grpSpPr>
          <p:sp>
            <p:nvSpPr>
              <p:cNvPr id="110625" name="Oval 33"/>
              <p:cNvSpPr>
                <a:spLocks noChangeArrowheads="1"/>
              </p:cNvSpPr>
              <p:nvPr/>
            </p:nvSpPr>
            <p:spPr bwMode="auto">
              <a:xfrm>
                <a:off x="6378" y="9001"/>
                <a:ext cx="780" cy="780"/>
              </a:xfrm>
              <a:prstGeom prst="ellips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0626" name="Line 34"/>
              <p:cNvSpPr>
                <a:spLocks noChangeShapeType="1"/>
              </p:cNvSpPr>
              <p:nvPr/>
            </p:nvSpPr>
            <p:spPr bwMode="auto">
              <a:xfrm>
                <a:off x="6465" y="9394"/>
                <a:ext cx="621" cy="0"/>
              </a:xfrm>
              <a:prstGeom prst="lin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0627" name="Group 35"/>
            <p:cNvGrpSpPr>
              <a:grpSpLocks/>
            </p:cNvGrpSpPr>
            <p:nvPr/>
          </p:nvGrpSpPr>
          <p:grpSpPr bwMode="auto">
            <a:xfrm>
              <a:off x="789301" y="5005338"/>
              <a:ext cx="161907" cy="161976"/>
              <a:chOff x="6378" y="9001"/>
              <a:chExt cx="780" cy="780"/>
            </a:xfrm>
          </p:grpSpPr>
          <p:sp>
            <p:nvSpPr>
              <p:cNvPr id="110628" name="Oval 36"/>
              <p:cNvSpPr>
                <a:spLocks noChangeArrowheads="1"/>
              </p:cNvSpPr>
              <p:nvPr/>
            </p:nvSpPr>
            <p:spPr bwMode="auto">
              <a:xfrm>
                <a:off x="6378" y="9001"/>
                <a:ext cx="780" cy="780"/>
              </a:xfrm>
              <a:prstGeom prst="ellips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0629" name="Line 37"/>
              <p:cNvSpPr>
                <a:spLocks noChangeShapeType="1"/>
              </p:cNvSpPr>
              <p:nvPr/>
            </p:nvSpPr>
            <p:spPr bwMode="auto">
              <a:xfrm>
                <a:off x="6465" y="9394"/>
                <a:ext cx="621" cy="0"/>
              </a:xfrm>
              <a:prstGeom prst="lin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0630" name="Group 38"/>
            <p:cNvGrpSpPr>
              <a:grpSpLocks/>
            </p:cNvGrpSpPr>
            <p:nvPr/>
          </p:nvGrpSpPr>
          <p:grpSpPr bwMode="auto">
            <a:xfrm>
              <a:off x="785491" y="5167316"/>
              <a:ext cx="161907" cy="161976"/>
              <a:chOff x="6378" y="9001"/>
              <a:chExt cx="780" cy="780"/>
            </a:xfrm>
          </p:grpSpPr>
          <p:sp>
            <p:nvSpPr>
              <p:cNvPr id="110631" name="Oval 39"/>
              <p:cNvSpPr>
                <a:spLocks noChangeArrowheads="1"/>
              </p:cNvSpPr>
              <p:nvPr/>
            </p:nvSpPr>
            <p:spPr bwMode="auto">
              <a:xfrm>
                <a:off x="6378" y="9001"/>
                <a:ext cx="780" cy="780"/>
              </a:xfrm>
              <a:prstGeom prst="ellips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0632" name="Line 40"/>
              <p:cNvSpPr>
                <a:spLocks noChangeShapeType="1"/>
              </p:cNvSpPr>
              <p:nvPr/>
            </p:nvSpPr>
            <p:spPr bwMode="auto">
              <a:xfrm>
                <a:off x="6465" y="9394"/>
                <a:ext cx="621" cy="0"/>
              </a:xfrm>
              <a:prstGeom prst="lin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0633" name="Group 41"/>
            <p:cNvGrpSpPr>
              <a:grpSpLocks/>
            </p:cNvGrpSpPr>
            <p:nvPr/>
          </p:nvGrpSpPr>
          <p:grpSpPr bwMode="auto">
            <a:xfrm>
              <a:off x="953113" y="3481806"/>
              <a:ext cx="291432" cy="291558"/>
              <a:chOff x="7653" y="2717"/>
              <a:chExt cx="1020" cy="1021"/>
            </a:xfrm>
          </p:grpSpPr>
          <p:grpSp>
            <p:nvGrpSpPr>
              <p:cNvPr id="110634" name="Group 42"/>
              <p:cNvGrpSpPr>
                <a:grpSpLocks/>
              </p:cNvGrpSpPr>
              <p:nvPr/>
            </p:nvGrpSpPr>
            <p:grpSpPr bwMode="auto">
              <a:xfrm>
                <a:off x="7653" y="2717"/>
                <a:ext cx="1020" cy="1021"/>
                <a:chOff x="6378" y="9001"/>
                <a:chExt cx="780" cy="780"/>
              </a:xfrm>
            </p:grpSpPr>
            <p:sp>
              <p:nvSpPr>
                <p:cNvPr id="110635" name="Oval 43"/>
                <p:cNvSpPr>
                  <a:spLocks noChangeArrowheads="1"/>
                </p:cNvSpPr>
                <p:nvPr/>
              </p:nvSpPr>
              <p:spPr bwMode="auto">
                <a:xfrm>
                  <a:off x="6378" y="9001"/>
                  <a:ext cx="780" cy="780"/>
                </a:xfrm>
                <a:prstGeom prst="ellips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0636" name="Line 44"/>
                <p:cNvSpPr>
                  <a:spLocks noChangeShapeType="1"/>
                </p:cNvSpPr>
                <p:nvPr/>
              </p:nvSpPr>
              <p:spPr bwMode="auto">
                <a:xfrm>
                  <a:off x="6465" y="9394"/>
                  <a:ext cx="621" cy="0"/>
                </a:xfrm>
                <a:prstGeom prst="lin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10637" name="Line 45"/>
              <p:cNvSpPr>
                <a:spLocks noChangeShapeType="1"/>
              </p:cNvSpPr>
              <p:nvPr/>
            </p:nvSpPr>
            <p:spPr bwMode="auto">
              <a:xfrm>
                <a:off x="8157" y="2850"/>
                <a:ext cx="10" cy="782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0638" name="Group 46"/>
            <p:cNvGrpSpPr>
              <a:grpSpLocks/>
            </p:cNvGrpSpPr>
            <p:nvPr/>
          </p:nvGrpSpPr>
          <p:grpSpPr bwMode="auto">
            <a:xfrm>
              <a:off x="951208" y="3967736"/>
              <a:ext cx="291432" cy="291558"/>
              <a:chOff x="7653" y="2717"/>
              <a:chExt cx="1020" cy="1021"/>
            </a:xfrm>
          </p:grpSpPr>
          <p:grpSp>
            <p:nvGrpSpPr>
              <p:cNvPr id="110639" name="Group 47"/>
              <p:cNvGrpSpPr>
                <a:grpSpLocks/>
              </p:cNvGrpSpPr>
              <p:nvPr/>
            </p:nvGrpSpPr>
            <p:grpSpPr bwMode="auto">
              <a:xfrm>
                <a:off x="7653" y="2717"/>
                <a:ext cx="1020" cy="1021"/>
                <a:chOff x="6378" y="9001"/>
                <a:chExt cx="780" cy="780"/>
              </a:xfrm>
            </p:grpSpPr>
            <p:sp>
              <p:nvSpPr>
                <p:cNvPr id="110640" name="Oval 48"/>
                <p:cNvSpPr>
                  <a:spLocks noChangeArrowheads="1"/>
                </p:cNvSpPr>
                <p:nvPr/>
              </p:nvSpPr>
              <p:spPr bwMode="auto">
                <a:xfrm>
                  <a:off x="6378" y="9001"/>
                  <a:ext cx="780" cy="780"/>
                </a:xfrm>
                <a:prstGeom prst="ellips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0641" name="Line 49"/>
                <p:cNvSpPr>
                  <a:spLocks noChangeShapeType="1"/>
                </p:cNvSpPr>
                <p:nvPr/>
              </p:nvSpPr>
              <p:spPr bwMode="auto">
                <a:xfrm>
                  <a:off x="6465" y="9394"/>
                  <a:ext cx="621" cy="0"/>
                </a:xfrm>
                <a:prstGeom prst="lin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10642" name="Line 50"/>
              <p:cNvSpPr>
                <a:spLocks noChangeShapeType="1"/>
              </p:cNvSpPr>
              <p:nvPr/>
            </p:nvSpPr>
            <p:spPr bwMode="auto">
              <a:xfrm>
                <a:off x="8157" y="2850"/>
                <a:ext cx="10" cy="782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0643" name="Group 51"/>
            <p:cNvGrpSpPr>
              <a:grpSpLocks/>
            </p:cNvGrpSpPr>
            <p:nvPr/>
          </p:nvGrpSpPr>
          <p:grpSpPr bwMode="auto">
            <a:xfrm>
              <a:off x="941684" y="4482249"/>
              <a:ext cx="291432" cy="291558"/>
              <a:chOff x="7653" y="2717"/>
              <a:chExt cx="1020" cy="1021"/>
            </a:xfrm>
          </p:grpSpPr>
          <p:grpSp>
            <p:nvGrpSpPr>
              <p:cNvPr id="110644" name="Group 52"/>
              <p:cNvGrpSpPr>
                <a:grpSpLocks/>
              </p:cNvGrpSpPr>
              <p:nvPr/>
            </p:nvGrpSpPr>
            <p:grpSpPr bwMode="auto">
              <a:xfrm>
                <a:off x="7653" y="2717"/>
                <a:ext cx="1020" cy="1021"/>
                <a:chOff x="6378" y="9001"/>
                <a:chExt cx="780" cy="780"/>
              </a:xfrm>
            </p:grpSpPr>
            <p:sp>
              <p:nvSpPr>
                <p:cNvPr id="110645" name="Oval 53"/>
                <p:cNvSpPr>
                  <a:spLocks noChangeArrowheads="1"/>
                </p:cNvSpPr>
                <p:nvPr/>
              </p:nvSpPr>
              <p:spPr bwMode="auto">
                <a:xfrm>
                  <a:off x="6378" y="9001"/>
                  <a:ext cx="780" cy="780"/>
                </a:xfrm>
                <a:prstGeom prst="ellips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0646" name="Line 54"/>
                <p:cNvSpPr>
                  <a:spLocks noChangeShapeType="1"/>
                </p:cNvSpPr>
                <p:nvPr/>
              </p:nvSpPr>
              <p:spPr bwMode="auto">
                <a:xfrm>
                  <a:off x="6465" y="9394"/>
                  <a:ext cx="621" cy="0"/>
                </a:xfrm>
                <a:prstGeom prst="lin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10647" name="Line 55"/>
              <p:cNvSpPr>
                <a:spLocks noChangeShapeType="1"/>
              </p:cNvSpPr>
              <p:nvPr/>
            </p:nvSpPr>
            <p:spPr bwMode="auto">
              <a:xfrm>
                <a:off x="8157" y="2850"/>
                <a:ext cx="10" cy="782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0648" name="Group 56"/>
            <p:cNvGrpSpPr>
              <a:grpSpLocks/>
            </p:cNvGrpSpPr>
            <p:nvPr/>
          </p:nvGrpSpPr>
          <p:grpSpPr bwMode="auto">
            <a:xfrm>
              <a:off x="941684" y="4934831"/>
              <a:ext cx="291432" cy="291558"/>
              <a:chOff x="7653" y="2717"/>
              <a:chExt cx="1020" cy="1021"/>
            </a:xfrm>
          </p:grpSpPr>
          <p:grpSp>
            <p:nvGrpSpPr>
              <p:cNvPr id="110649" name="Group 57"/>
              <p:cNvGrpSpPr>
                <a:grpSpLocks/>
              </p:cNvGrpSpPr>
              <p:nvPr/>
            </p:nvGrpSpPr>
            <p:grpSpPr bwMode="auto">
              <a:xfrm>
                <a:off x="7653" y="2717"/>
                <a:ext cx="1020" cy="1021"/>
                <a:chOff x="6378" y="9001"/>
                <a:chExt cx="780" cy="780"/>
              </a:xfrm>
            </p:grpSpPr>
            <p:sp>
              <p:nvSpPr>
                <p:cNvPr id="110650" name="Oval 58"/>
                <p:cNvSpPr>
                  <a:spLocks noChangeArrowheads="1"/>
                </p:cNvSpPr>
                <p:nvPr/>
              </p:nvSpPr>
              <p:spPr bwMode="auto">
                <a:xfrm>
                  <a:off x="6378" y="9001"/>
                  <a:ext cx="780" cy="780"/>
                </a:xfrm>
                <a:prstGeom prst="ellips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0651" name="Line 59"/>
                <p:cNvSpPr>
                  <a:spLocks noChangeShapeType="1"/>
                </p:cNvSpPr>
                <p:nvPr/>
              </p:nvSpPr>
              <p:spPr bwMode="auto">
                <a:xfrm>
                  <a:off x="6465" y="9394"/>
                  <a:ext cx="621" cy="0"/>
                </a:xfrm>
                <a:prstGeom prst="lin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10652" name="Line 60"/>
              <p:cNvSpPr>
                <a:spLocks noChangeShapeType="1"/>
              </p:cNvSpPr>
              <p:nvPr/>
            </p:nvSpPr>
            <p:spPr bwMode="auto">
              <a:xfrm>
                <a:off x="8157" y="2850"/>
                <a:ext cx="10" cy="782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0653" name="Group 61"/>
            <p:cNvGrpSpPr>
              <a:grpSpLocks/>
            </p:cNvGrpSpPr>
            <p:nvPr/>
          </p:nvGrpSpPr>
          <p:grpSpPr bwMode="auto">
            <a:xfrm>
              <a:off x="1480759" y="3631094"/>
              <a:ext cx="291432" cy="291558"/>
              <a:chOff x="7653" y="2717"/>
              <a:chExt cx="1020" cy="1021"/>
            </a:xfrm>
          </p:grpSpPr>
          <p:grpSp>
            <p:nvGrpSpPr>
              <p:cNvPr id="110654" name="Group 62"/>
              <p:cNvGrpSpPr>
                <a:grpSpLocks/>
              </p:cNvGrpSpPr>
              <p:nvPr/>
            </p:nvGrpSpPr>
            <p:grpSpPr bwMode="auto">
              <a:xfrm>
                <a:off x="7653" y="2717"/>
                <a:ext cx="1020" cy="1021"/>
                <a:chOff x="6378" y="9001"/>
                <a:chExt cx="780" cy="780"/>
              </a:xfrm>
            </p:grpSpPr>
            <p:sp>
              <p:nvSpPr>
                <p:cNvPr id="110655" name="Oval 63"/>
                <p:cNvSpPr>
                  <a:spLocks noChangeArrowheads="1"/>
                </p:cNvSpPr>
                <p:nvPr/>
              </p:nvSpPr>
              <p:spPr bwMode="auto">
                <a:xfrm>
                  <a:off x="6378" y="9001"/>
                  <a:ext cx="780" cy="780"/>
                </a:xfrm>
                <a:prstGeom prst="ellips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0656" name="Line 64"/>
                <p:cNvSpPr>
                  <a:spLocks noChangeShapeType="1"/>
                </p:cNvSpPr>
                <p:nvPr/>
              </p:nvSpPr>
              <p:spPr bwMode="auto">
                <a:xfrm>
                  <a:off x="6465" y="9394"/>
                  <a:ext cx="621" cy="0"/>
                </a:xfrm>
                <a:prstGeom prst="lin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10657" name="Line 65"/>
              <p:cNvSpPr>
                <a:spLocks noChangeShapeType="1"/>
              </p:cNvSpPr>
              <p:nvPr/>
            </p:nvSpPr>
            <p:spPr bwMode="auto">
              <a:xfrm>
                <a:off x="8157" y="2850"/>
                <a:ext cx="10" cy="782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0658" name="Group 66"/>
            <p:cNvGrpSpPr>
              <a:grpSpLocks/>
            </p:cNvGrpSpPr>
            <p:nvPr/>
          </p:nvGrpSpPr>
          <p:grpSpPr bwMode="auto">
            <a:xfrm>
              <a:off x="1850268" y="5024394"/>
              <a:ext cx="291432" cy="291558"/>
              <a:chOff x="7653" y="2717"/>
              <a:chExt cx="1020" cy="1021"/>
            </a:xfrm>
          </p:grpSpPr>
          <p:grpSp>
            <p:nvGrpSpPr>
              <p:cNvPr id="110659" name="Group 67"/>
              <p:cNvGrpSpPr>
                <a:grpSpLocks/>
              </p:cNvGrpSpPr>
              <p:nvPr/>
            </p:nvGrpSpPr>
            <p:grpSpPr bwMode="auto">
              <a:xfrm>
                <a:off x="7653" y="2717"/>
                <a:ext cx="1020" cy="1021"/>
                <a:chOff x="6378" y="9001"/>
                <a:chExt cx="780" cy="780"/>
              </a:xfrm>
            </p:grpSpPr>
            <p:sp>
              <p:nvSpPr>
                <p:cNvPr id="110660" name="Oval 68"/>
                <p:cNvSpPr>
                  <a:spLocks noChangeArrowheads="1"/>
                </p:cNvSpPr>
                <p:nvPr/>
              </p:nvSpPr>
              <p:spPr bwMode="auto">
                <a:xfrm>
                  <a:off x="6378" y="9001"/>
                  <a:ext cx="780" cy="780"/>
                </a:xfrm>
                <a:prstGeom prst="ellips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0661" name="Line 69"/>
                <p:cNvSpPr>
                  <a:spLocks noChangeShapeType="1"/>
                </p:cNvSpPr>
                <p:nvPr/>
              </p:nvSpPr>
              <p:spPr bwMode="auto">
                <a:xfrm>
                  <a:off x="6465" y="9394"/>
                  <a:ext cx="621" cy="0"/>
                </a:xfrm>
                <a:prstGeom prst="lin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10662" name="Line 70"/>
              <p:cNvSpPr>
                <a:spLocks noChangeShapeType="1"/>
              </p:cNvSpPr>
              <p:nvPr/>
            </p:nvSpPr>
            <p:spPr bwMode="auto">
              <a:xfrm>
                <a:off x="8157" y="2850"/>
                <a:ext cx="10" cy="782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0663" name="Group 71"/>
            <p:cNvGrpSpPr>
              <a:grpSpLocks/>
            </p:cNvGrpSpPr>
            <p:nvPr/>
          </p:nvGrpSpPr>
          <p:grpSpPr bwMode="auto">
            <a:xfrm>
              <a:off x="1843842" y="4071942"/>
              <a:ext cx="291432" cy="291558"/>
              <a:chOff x="7653" y="2717"/>
              <a:chExt cx="1020" cy="1021"/>
            </a:xfrm>
          </p:grpSpPr>
          <p:grpSp>
            <p:nvGrpSpPr>
              <p:cNvPr id="110664" name="Group 72"/>
              <p:cNvGrpSpPr>
                <a:grpSpLocks/>
              </p:cNvGrpSpPr>
              <p:nvPr/>
            </p:nvGrpSpPr>
            <p:grpSpPr bwMode="auto">
              <a:xfrm>
                <a:off x="7653" y="2717"/>
                <a:ext cx="1020" cy="1021"/>
                <a:chOff x="6378" y="9001"/>
                <a:chExt cx="780" cy="780"/>
              </a:xfrm>
            </p:grpSpPr>
            <p:sp>
              <p:nvSpPr>
                <p:cNvPr id="110665" name="Oval 73"/>
                <p:cNvSpPr>
                  <a:spLocks noChangeArrowheads="1"/>
                </p:cNvSpPr>
                <p:nvPr/>
              </p:nvSpPr>
              <p:spPr bwMode="auto">
                <a:xfrm>
                  <a:off x="6378" y="9001"/>
                  <a:ext cx="780" cy="780"/>
                </a:xfrm>
                <a:prstGeom prst="ellips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0666" name="Line 74"/>
                <p:cNvSpPr>
                  <a:spLocks noChangeShapeType="1"/>
                </p:cNvSpPr>
                <p:nvPr/>
              </p:nvSpPr>
              <p:spPr bwMode="auto">
                <a:xfrm>
                  <a:off x="6465" y="9394"/>
                  <a:ext cx="621" cy="0"/>
                </a:xfrm>
                <a:prstGeom prst="lin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10667" name="Line 75"/>
              <p:cNvSpPr>
                <a:spLocks noChangeShapeType="1"/>
              </p:cNvSpPr>
              <p:nvPr/>
            </p:nvSpPr>
            <p:spPr bwMode="auto">
              <a:xfrm>
                <a:off x="8157" y="2850"/>
                <a:ext cx="10" cy="782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0668" name="Group 76"/>
            <p:cNvGrpSpPr>
              <a:grpSpLocks/>
            </p:cNvGrpSpPr>
            <p:nvPr/>
          </p:nvGrpSpPr>
          <p:grpSpPr bwMode="auto">
            <a:xfrm>
              <a:off x="1463596" y="4685196"/>
              <a:ext cx="291432" cy="291558"/>
              <a:chOff x="7653" y="2717"/>
              <a:chExt cx="1020" cy="1021"/>
            </a:xfrm>
          </p:grpSpPr>
          <p:grpSp>
            <p:nvGrpSpPr>
              <p:cNvPr id="110669" name="Group 77"/>
              <p:cNvGrpSpPr>
                <a:grpSpLocks/>
              </p:cNvGrpSpPr>
              <p:nvPr/>
            </p:nvGrpSpPr>
            <p:grpSpPr bwMode="auto">
              <a:xfrm>
                <a:off x="7653" y="2717"/>
                <a:ext cx="1020" cy="1021"/>
                <a:chOff x="6378" y="9001"/>
                <a:chExt cx="780" cy="780"/>
              </a:xfrm>
            </p:grpSpPr>
            <p:sp>
              <p:nvSpPr>
                <p:cNvPr id="110670" name="Oval 78"/>
                <p:cNvSpPr>
                  <a:spLocks noChangeArrowheads="1"/>
                </p:cNvSpPr>
                <p:nvPr/>
              </p:nvSpPr>
              <p:spPr bwMode="auto">
                <a:xfrm>
                  <a:off x="6378" y="9001"/>
                  <a:ext cx="780" cy="780"/>
                </a:xfrm>
                <a:prstGeom prst="ellips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0671" name="Line 79"/>
                <p:cNvSpPr>
                  <a:spLocks noChangeShapeType="1"/>
                </p:cNvSpPr>
                <p:nvPr/>
              </p:nvSpPr>
              <p:spPr bwMode="auto">
                <a:xfrm>
                  <a:off x="6465" y="9394"/>
                  <a:ext cx="621" cy="0"/>
                </a:xfrm>
                <a:prstGeom prst="lin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10672" name="Line 80"/>
              <p:cNvSpPr>
                <a:spLocks noChangeShapeType="1"/>
              </p:cNvSpPr>
              <p:nvPr/>
            </p:nvSpPr>
            <p:spPr bwMode="auto">
              <a:xfrm>
                <a:off x="8157" y="2850"/>
                <a:ext cx="10" cy="782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10673" name="Line 81"/>
            <p:cNvSpPr>
              <a:spLocks noChangeShapeType="1"/>
            </p:cNvSpPr>
            <p:nvPr/>
          </p:nvSpPr>
          <p:spPr bwMode="auto">
            <a:xfrm>
              <a:off x="782635" y="5474118"/>
              <a:ext cx="2825751" cy="9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674" name="Line 82"/>
            <p:cNvSpPr>
              <a:spLocks noChangeShapeType="1"/>
            </p:cNvSpPr>
            <p:nvPr/>
          </p:nvSpPr>
          <p:spPr bwMode="auto">
            <a:xfrm>
              <a:off x="1235021" y="2985395"/>
              <a:ext cx="953" cy="24896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10675" name="Group 83"/>
            <p:cNvGrpSpPr>
              <a:grpSpLocks/>
            </p:cNvGrpSpPr>
            <p:nvPr/>
          </p:nvGrpSpPr>
          <p:grpSpPr bwMode="auto">
            <a:xfrm>
              <a:off x="3022577" y="4500570"/>
              <a:ext cx="291432" cy="291558"/>
              <a:chOff x="7653" y="2717"/>
              <a:chExt cx="1020" cy="1021"/>
            </a:xfrm>
          </p:grpSpPr>
          <p:grpSp>
            <p:nvGrpSpPr>
              <p:cNvPr id="110676" name="Group 84"/>
              <p:cNvGrpSpPr>
                <a:grpSpLocks/>
              </p:cNvGrpSpPr>
              <p:nvPr/>
            </p:nvGrpSpPr>
            <p:grpSpPr bwMode="auto">
              <a:xfrm>
                <a:off x="7653" y="2717"/>
                <a:ext cx="1020" cy="1021"/>
                <a:chOff x="6378" y="9001"/>
                <a:chExt cx="780" cy="780"/>
              </a:xfrm>
            </p:grpSpPr>
            <p:sp>
              <p:nvSpPr>
                <p:cNvPr id="110677" name="Oval 85"/>
                <p:cNvSpPr>
                  <a:spLocks noChangeArrowheads="1"/>
                </p:cNvSpPr>
                <p:nvPr/>
              </p:nvSpPr>
              <p:spPr bwMode="auto">
                <a:xfrm>
                  <a:off x="6378" y="9001"/>
                  <a:ext cx="780" cy="780"/>
                </a:xfrm>
                <a:prstGeom prst="ellips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0678" name="Line 86"/>
                <p:cNvSpPr>
                  <a:spLocks noChangeShapeType="1"/>
                </p:cNvSpPr>
                <p:nvPr/>
              </p:nvSpPr>
              <p:spPr bwMode="auto">
                <a:xfrm>
                  <a:off x="6465" y="9394"/>
                  <a:ext cx="621" cy="0"/>
                </a:xfrm>
                <a:prstGeom prst="lin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10679" name="Line 87"/>
              <p:cNvSpPr>
                <a:spLocks noChangeShapeType="1"/>
              </p:cNvSpPr>
              <p:nvPr/>
            </p:nvSpPr>
            <p:spPr bwMode="auto">
              <a:xfrm>
                <a:off x="8157" y="2850"/>
                <a:ext cx="10" cy="782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0680" name="Group 88"/>
            <p:cNvGrpSpPr>
              <a:grpSpLocks/>
            </p:cNvGrpSpPr>
            <p:nvPr/>
          </p:nvGrpSpPr>
          <p:grpSpPr bwMode="auto">
            <a:xfrm>
              <a:off x="2379631" y="3750471"/>
              <a:ext cx="291432" cy="291558"/>
              <a:chOff x="7653" y="2717"/>
              <a:chExt cx="1020" cy="1021"/>
            </a:xfrm>
          </p:grpSpPr>
          <p:grpSp>
            <p:nvGrpSpPr>
              <p:cNvPr id="110681" name="Group 89"/>
              <p:cNvGrpSpPr>
                <a:grpSpLocks/>
              </p:cNvGrpSpPr>
              <p:nvPr/>
            </p:nvGrpSpPr>
            <p:grpSpPr bwMode="auto">
              <a:xfrm>
                <a:off x="7653" y="2717"/>
                <a:ext cx="1020" cy="1021"/>
                <a:chOff x="6378" y="9001"/>
                <a:chExt cx="780" cy="780"/>
              </a:xfrm>
            </p:grpSpPr>
            <p:sp>
              <p:nvSpPr>
                <p:cNvPr id="110682" name="Oval 90"/>
                <p:cNvSpPr>
                  <a:spLocks noChangeArrowheads="1"/>
                </p:cNvSpPr>
                <p:nvPr/>
              </p:nvSpPr>
              <p:spPr bwMode="auto">
                <a:xfrm>
                  <a:off x="6378" y="9001"/>
                  <a:ext cx="780" cy="780"/>
                </a:xfrm>
                <a:prstGeom prst="ellips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0683" name="Line 91"/>
                <p:cNvSpPr>
                  <a:spLocks noChangeShapeType="1"/>
                </p:cNvSpPr>
                <p:nvPr/>
              </p:nvSpPr>
              <p:spPr bwMode="auto">
                <a:xfrm>
                  <a:off x="6465" y="9394"/>
                  <a:ext cx="621" cy="0"/>
                </a:xfrm>
                <a:prstGeom prst="lin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10684" name="Line 92"/>
              <p:cNvSpPr>
                <a:spLocks noChangeShapeType="1"/>
              </p:cNvSpPr>
              <p:nvPr/>
            </p:nvSpPr>
            <p:spPr bwMode="auto">
              <a:xfrm>
                <a:off x="8157" y="2850"/>
                <a:ext cx="10" cy="782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0685" name="Group 93"/>
            <p:cNvGrpSpPr>
              <a:grpSpLocks/>
            </p:cNvGrpSpPr>
            <p:nvPr/>
          </p:nvGrpSpPr>
          <p:grpSpPr bwMode="auto">
            <a:xfrm>
              <a:off x="1316070" y="4220747"/>
              <a:ext cx="291432" cy="291558"/>
              <a:chOff x="7653" y="2717"/>
              <a:chExt cx="1020" cy="1021"/>
            </a:xfrm>
          </p:grpSpPr>
          <p:grpSp>
            <p:nvGrpSpPr>
              <p:cNvPr id="110686" name="Group 94"/>
              <p:cNvGrpSpPr>
                <a:grpSpLocks/>
              </p:cNvGrpSpPr>
              <p:nvPr/>
            </p:nvGrpSpPr>
            <p:grpSpPr bwMode="auto">
              <a:xfrm>
                <a:off x="7653" y="2717"/>
                <a:ext cx="1020" cy="1021"/>
                <a:chOff x="6378" y="9001"/>
                <a:chExt cx="780" cy="780"/>
              </a:xfrm>
            </p:grpSpPr>
            <p:sp>
              <p:nvSpPr>
                <p:cNvPr id="110687" name="Oval 95"/>
                <p:cNvSpPr>
                  <a:spLocks noChangeArrowheads="1"/>
                </p:cNvSpPr>
                <p:nvPr/>
              </p:nvSpPr>
              <p:spPr bwMode="auto">
                <a:xfrm>
                  <a:off x="6378" y="9001"/>
                  <a:ext cx="780" cy="780"/>
                </a:xfrm>
                <a:prstGeom prst="ellips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0688" name="Line 96"/>
                <p:cNvSpPr>
                  <a:spLocks noChangeShapeType="1"/>
                </p:cNvSpPr>
                <p:nvPr/>
              </p:nvSpPr>
              <p:spPr bwMode="auto">
                <a:xfrm>
                  <a:off x="6465" y="9394"/>
                  <a:ext cx="621" cy="0"/>
                </a:xfrm>
                <a:prstGeom prst="lin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10689" name="Line 97"/>
              <p:cNvSpPr>
                <a:spLocks noChangeShapeType="1"/>
              </p:cNvSpPr>
              <p:nvPr/>
            </p:nvSpPr>
            <p:spPr bwMode="auto">
              <a:xfrm>
                <a:off x="8157" y="2850"/>
                <a:ext cx="10" cy="782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0690" name="Group 98"/>
            <p:cNvGrpSpPr>
              <a:grpSpLocks/>
            </p:cNvGrpSpPr>
            <p:nvPr/>
          </p:nvGrpSpPr>
          <p:grpSpPr bwMode="auto">
            <a:xfrm>
              <a:off x="2379631" y="4500570"/>
              <a:ext cx="291432" cy="291558"/>
              <a:chOff x="7653" y="2717"/>
              <a:chExt cx="1020" cy="1021"/>
            </a:xfrm>
          </p:grpSpPr>
          <p:grpSp>
            <p:nvGrpSpPr>
              <p:cNvPr id="110691" name="Group 99"/>
              <p:cNvGrpSpPr>
                <a:grpSpLocks/>
              </p:cNvGrpSpPr>
              <p:nvPr/>
            </p:nvGrpSpPr>
            <p:grpSpPr bwMode="auto">
              <a:xfrm>
                <a:off x="7653" y="2717"/>
                <a:ext cx="1020" cy="1021"/>
                <a:chOff x="6378" y="9001"/>
                <a:chExt cx="780" cy="780"/>
              </a:xfrm>
            </p:grpSpPr>
            <p:sp>
              <p:nvSpPr>
                <p:cNvPr id="110692" name="Oval 100"/>
                <p:cNvSpPr>
                  <a:spLocks noChangeArrowheads="1"/>
                </p:cNvSpPr>
                <p:nvPr/>
              </p:nvSpPr>
              <p:spPr bwMode="auto">
                <a:xfrm>
                  <a:off x="6378" y="9001"/>
                  <a:ext cx="780" cy="780"/>
                </a:xfrm>
                <a:prstGeom prst="ellips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0693" name="Line 101"/>
                <p:cNvSpPr>
                  <a:spLocks noChangeShapeType="1"/>
                </p:cNvSpPr>
                <p:nvPr/>
              </p:nvSpPr>
              <p:spPr bwMode="auto">
                <a:xfrm>
                  <a:off x="6465" y="9394"/>
                  <a:ext cx="621" cy="0"/>
                </a:xfrm>
                <a:prstGeom prst="lin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10694" name="Line 102"/>
              <p:cNvSpPr>
                <a:spLocks noChangeShapeType="1"/>
              </p:cNvSpPr>
              <p:nvPr/>
            </p:nvSpPr>
            <p:spPr bwMode="auto">
              <a:xfrm>
                <a:off x="8157" y="2850"/>
                <a:ext cx="10" cy="782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10695" name="Line 103"/>
            <p:cNvSpPr>
              <a:spLocks noChangeShapeType="1"/>
            </p:cNvSpPr>
            <p:nvPr/>
          </p:nvSpPr>
          <p:spPr bwMode="auto">
            <a:xfrm>
              <a:off x="958828" y="2464587"/>
              <a:ext cx="953" cy="3240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696" name="Freeform 104"/>
            <p:cNvSpPr>
              <a:spLocks/>
            </p:cNvSpPr>
            <p:nvPr/>
          </p:nvSpPr>
          <p:spPr bwMode="auto">
            <a:xfrm>
              <a:off x="944542" y="2985395"/>
              <a:ext cx="2487652" cy="2263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9" y="699"/>
                </a:cxn>
                <a:cxn ang="0">
                  <a:pos x="884" y="1543"/>
                </a:cxn>
                <a:cxn ang="0">
                  <a:pos x="1624" y="2098"/>
                </a:cxn>
                <a:cxn ang="0">
                  <a:pos x="2612" y="2376"/>
                </a:cxn>
              </a:cxnLst>
              <a:rect l="0" t="0" r="r" b="b"/>
              <a:pathLst>
                <a:path w="2612" h="2376">
                  <a:moveTo>
                    <a:pt x="0" y="0"/>
                  </a:moveTo>
                  <a:lnTo>
                    <a:pt x="339" y="699"/>
                  </a:lnTo>
                  <a:cubicBezTo>
                    <a:pt x="486" y="956"/>
                    <a:pt x="670" y="1310"/>
                    <a:pt x="884" y="1543"/>
                  </a:cubicBezTo>
                  <a:cubicBezTo>
                    <a:pt x="1098" y="1776"/>
                    <a:pt x="1336" y="1959"/>
                    <a:pt x="1624" y="2098"/>
                  </a:cubicBezTo>
                  <a:cubicBezTo>
                    <a:pt x="1912" y="2237"/>
                    <a:pt x="2406" y="2318"/>
                    <a:pt x="2612" y="2376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697" name="Line 105"/>
            <p:cNvSpPr>
              <a:spLocks noChangeShapeType="1"/>
            </p:cNvSpPr>
            <p:nvPr/>
          </p:nvSpPr>
          <p:spPr bwMode="auto">
            <a:xfrm flipV="1">
              <a:off x="705491" y="2975867"/>
              <a:ext cx="269528" cy="953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698" name="Line 106"/>
            <p:cNvSpPr>
              <a:spLocks noChangeShapeType="1"/>
            </p:cNvSpPr>
            <p:nvPr/>
          </p:nvSpPr>
          <p:spPr bwMode="auto">
            <a:xfrm>
              <a:off x="705490" y="3628538"/>
              <a:ext cx="684000" cy="0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699" name="Line 107"/>
            <p:cNvSpPr>
              <a:spLocks noChangeShapeType="1"/>
            </p:cNvSpPr>
            <p:nvPr/>
          </p:nvSpPr>
          <p:spPr bwMode="auto">
            <a:xfrm>
              <a:off x="667394" y="4843362"/>
              <a:ext cx="1764000" cy="953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700" name="Text Box 108"/>
            <p:cNvSpPr txBox="1">
              <a:spLocks noChangeArrowheads="1"/>
            </p:cNvSpPr>
            <p:nvPr/>
          </p:nvSpPr>
          <p:spPr bwMode="auto">
            <a:xfrm>
              <a:off x="412440" y="2178836"/>
              <a:ext cx="516197" cy="526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φ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701" name="Text Box 109"/>
            <p:cNvSpPr txBox="1">
              <a:spLocks noChangeArrowheads="1"/>
            </p:cNvSpPr>
            <p:nvPr/>
          </p:nvSpPr>
          <p:spPr bwMode="auto">
            <a:xfrm>
              <a:off x="321694" y="2714621"/>
              <a:ext cx="535505" cy="490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φ</a:t>
              </a:r>
              <a:r>
                <a:rPr kumimoji="0" lang="ru-RU" sz="2000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0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702" name="Text Box 110"/>
            <p:cNvSpPr txBox="1">
              <a:spLocks noChangeArrowheads="1"/>
            </p:cNvSpPr>
            <p:nvPr/>
          </p:nvSpPr>
          <p:spPr bwMode="auto">
            <a:xfrm>
              <a:off x="327578" y="3357563"/>
              <a:ext cx="467795" cy="490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φ</a:t>
              </a:r>
              <a:r>
                <a:rPr kumimoji="0" lang="ru-RU" sz="2000" b="1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δ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703" name="Line 111"/>
            <p:cNvSpPr>
              <a:spLocks noChangeShapeType="1"/>
            </p:cNvSpPr>
            <p:nvPr/>
          </p:nvSpPr>
          <p:spPr bwMode="auto">
            <a:xfrm>
              <a:off x="2206462" y="2985395"/>
              <a:ext cx="953" cy="24896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704" name="Text Box 112"/>
            <p:cNvSpPr txBox="1">
              <a:spLocks noChangeArrowheads="1"/>
            </p:cNvSpPr>
            <p:nvPr/>
          </p:nvSpPr>
          <p:spPr bwMode="auto">
            <a:xfrm>
              <a:off x="347340" y="4601349"/>
              <a:ext cx="453591" cy="389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ζ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705" name="Text Box 113"/>
            <p:cNvSpPr txBox="1">
              <a:spLocks noChangeArrowheads="1"/>
            </p:cNvSpPr>
            <p:nvPr/>
          </p:nvSpPr>
          <p:spPr bwMode="auto">
            <a:xfrm>
              <a:off x="3042665" y="5419808"/>
              <a:ext cx="578102" cy="441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x</a:t>
              </a:r>
              <a:endPara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706" name="Text Box 114"/>
            <p:cNvSpPr txBox="1">
              <a:spLocks noChangeArrowheads="1"/>
            </p:cNvSpPr>
            <p:nvPr/>
          </p:nvSpPr>
          <p:spPr bwMode="auto">
            <a:xfrm>
              <a:off x="918408" y="5617992"/>
              <a:ext cx="394291" cy="342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δ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707" name="Text Box 115"/>
            <p:cNvSpPr txBox="1">
              <a:spLocks noChangeArrowheads="1"/>
            </p:cNvSpPr>
            <p:nvPr/>
          </p:nvSpPr>
          <p:spPr bwMode="auto">
            <a:xfrm>
              <a:off x="1528359" y="5623709"/>
              <a:ext cx="420958" cy="4020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λ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708" name="AutoShape 116"/>
            <p:cNvSpPr>
              <a:spLocks/>
            </p:cNvSpPr>
            <p:nvPr/>
          </p:nvSpPr>
          <p:spPr bwMode="auto">
            <a:xfrm rot="16200000">
              <a:off x="1026416" y="5481787"/>
              <a:ext cx="146732" cy="213336"/>
            </a:xfrm>
            <a:prstGeom prst="leftBrace">
              <a:avLst>
                <a:gd name="adj1" fmla="val 12121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709" name="AutoShape 117"/>
            <p:cNvSpPr>
              <a:spLocks/>
            </p:cNvSpPr>
            <p:nvPr/>
          </p:nvSpPr>
          <p:spPr bwMode="auto">
            <a:xfrm rot="16200000">
              <a:off x="1647376" y="5137025"/>
              <a:ext cx="146732" cy="921916"/>
            </a:xfrm>
            <a:prstGeom prst="leftBrace">
              <a:avLst>
                <a:gd name="adj1" fmla="val 52381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710" name="Text Box 118"/>
            <p:cNvSpPr txBox="1">
              <a:spLocks noChangeArrowheads="1"/>
            </p:cNvSpPr>
            <p:nvPr/>
          </p:nvSpPr>
          <p:spPr bwMode="auto">
            <a:xfrm>
              <a:off x="293320" y="5955461"/>
              <a:ext cx="3276000" cy="668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Рис. 11. Строение ДЭС и изменение потенциала.</a:t>
              </a:r>
            </a:p>
          </p:txBody>
        </p:sp>
        <p:grpSp>
          <p:nvGrpSpPr>
            <p:cNvPr id="110711" name="Group 119"/>
            <p:cNvGrpSpPr>
              <a:grpSpLocks/>
            </p:cNvGrpSpPr>
            <p:nvPr/>
          </p:nvGrpSpPr>
          <p:grpSpPr bwMode="auto">
            <a:xfrm>
              <a:off x="2553134" y="5117769"/>
              <a:ext cx="291432" cy="291558"/>
              <a:chOff x="7653" y="2717"/>
              <a:chExt cx="1020" cy="1021"/>
            </a:xfrm>
          </p:grpSpPr>
          <p:grpSp>
            <p:nvGrpSpPr>
              <p:cNvPr id="110712" name="Group 120"/>
              <p:cNvGrpSpPr>
                <a:grpSpLocks/>
              </p:cNvGrpSpPr>
              <p:nvPr/>
            </p:nvGrpSpPr>
            <p:grpSpPr bwMode="auto">
              <a:xfrm>
                <a:off x="7653" y="2717"/>
                <a:ext cx="1020" cy="1021"/>
                <a:chOff x="6378" y="9001"/>
                <a:chExt cx="780" cy="780"/>
              </a:xfrm>
            </p:grpSpPr>
            <p:sp>
              <p:nvSpPr>
                <p:cNvPr id="110713" name="Oval 121"/>
                <p:cNvSpPr>
                  <a:spLocks noChangeArrowheads="1"/>
                </p:cNvSpPr>
                <p:nvPr/>
              </p:nvSpPr>
              <p:spPr bwMode="auto">
                <a:xfrm>
                  <a:off x="6378" y="9001"/>
                  <a:ext cx="780" cy="780"/>
                </a:xfrm>
                <a:prstGeom prst="ellips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0714" name="Line 122"/>
                <p:cNvSpPr>
                  <a:spLocks noChangeShapeType="1"/>
                </p:cNvSpPr>
                <p:nvPr/>
              </p:nvSpPr>
              <p:spPr bwMode="auto">
                <a:xfrm>
                  <a:off x="6465" y="9394"/>
                  <a:ext cx="621" cy="0"/>
                </a:xfrm>
                <a:prstGeom prst="line">
                  <a:avLst/>
                </a:prstGeom>
                <a:noFill/>
                <a:ln w="19050">
                  <a:solidFill>
                    <a:srgbClr val="0020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2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10715" name="Line 123"/>
              <p:cNvSpPr>
                <a:spLocks noChangeShapeType="1"/>
              </p:cNvSpPr>
              <p:nvPr/>
            </p:nvSpPr>
            <p:spPr bwMode="auto">
              <a:xfrm>
                <a:off x="8157" y="2850"/>
                <a:ext cx="10" cy="782"/>
              </a:xfrm>
              <a:prstGeom prst="line">
                <a:avLst/>
              </a:prstGeom>
              <a:noFill/>
              <a:ln w="19050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618" name="Object 2"/>
          <p:cNvGraphicFramePr>
            <a:graphicFrameLocks noChangeAspect="1"/>
          </p:cNvGraphicFramePr>
          <p:nvPr/>
        </p:nvGraphicFramePr>
        <p:xfrm>
          <a:off x="2214546" y="3742462"/>
          <a:ext cx="1949254" cy="492443"/>
        </p:xfrm>
        <a:graphic>
          <a:graphicData uri="http://schemas.openxmlformats.org/presentationml/2006/ole">
            <p:oleObj spid="_x0000_s111618" name="Формула" r:id="rId3" imgW="901440" imgH="228600" progId="Equation.3">
              <p:embed/>
            </p:oleObj>
          </a:graphicData>
        </a:graphic>
      </p:graphicFrame>
      <p:graphicFrame>
        <p:nvGraphicFramePr>
          <p:cNvPr id="111617" name="Object 1"/>
          <p:cNvGraphicFramePr>
            <a:graphicFrameLocks noChangeAspect="1"/>
          </p:cNvGraphicFramePr>
          <p:nvPr/>
        </p:nvGraphicFramePr>
        <p:xfrm>
          <a:off x="5001471" y="3742462"/>
          <a:ext cx="1785107" cy="492443"/>
        </p:xfrm>
        <a:graphic>
          <a:graphicData uri="http://schemas.openxmlformats.org/presentationml/2006/ole">
            <p:oleObj spid="_x0000_s111617" name="Формула" r:id="rId4" imgW="825500" imgH="228600" progId="Equation.3">
              <p:embed/>
            </p:oleObj>
          </a:graphicData>
        </a:graphic>
      </p:graphicFrame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285784" y="468788"/>
            <a:ext cx="864393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Если ионит привести в контакт 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р-ром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эл-та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то по истечении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нек-рого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времени установится равновесие между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конц-циями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ионов в ионите и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р-ре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Это </a:t>
            </a:r>
            <a:r>
              <a:rPr kumimoji="0" lang="ru-RU" sz="2000" b="1" i="1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ионообменное</a:t>
            </a:r>
            <a:r>
              <a:rPr kumimoji="0" lang="ru-RU" sz="20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равновесие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Р-р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этом остаётся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электронейтральным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Ионообменный механизм адсорбции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эл-тов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был подмечен почвоведами и агрономами. Позднее в 1918 г. росс.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К.К.Гедройц доказал </a:t>
            </a:r>
            <a:r>
              <a:rPr kumimoji="0" lang="ru-RU" sz="2000" b="1" i="0" u="sng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эквивалентность</a:t>
            </a:r>
            <a:r>
              <a:rPr kumimoji="0" lang="ru-RU" sz="20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обмена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катионов в почвах. Большой вклад в разработку теории и практики ионного обмена внёс акад. Б.П.Никольский. Ионообменную реакцию с участием ионов одинаковых по знаку заряда, но разных по его величине, можно представить с помощью следующего уравнения: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4289219" y="3712300"/>
            <a:ext cx="5000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 3" pitchFamily="18" charset="2"/>
              </a:rPr>
              <a:t></a:t>
            </a:r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285720" y="4283804"/>
            <a:ext cx="7929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где z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z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заряды обменивающихся ионов М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М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62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1622" name="Object 6"/>
          <p:cNvGraphicFramePr>
            <a:graphicFrameLocks noChangeAspect="1"/>
          </p:cNvGraphicFramePr>
          <p:nvPr/>
        </p:nvGraphicFramePr>
        <p:xfrm>
          <a:off x="1643047" y="4868590"/>
          <a:ext cx="1428755" cy="914403"/>
        </p:xfrm>
        <a:graphic>
          <a:graphicData uri="http://schemas.openxmlformats.org/presentationml/2006/ole">
            <p:oleObj spid="_x0000_s111622" name="Формула" r:id="rId5" imgW="711200" imgH="457200" progId="Equation.3">
              <p:embed/>
            </p:oleObj>
          </a:graphicData>
        </a:graphic>
      </p:graphicFrame>
      <p:sp>
        <p:nvSpPr>
          <p:cNvPr id="11162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1624" name="Object 8"/>
          <p:cNvGraphicFramePr>
            <a:graphicFrameLocks noChangeAspect="1"/>
          </p:cNvGraphicFramePr>
          <p:nvPr/>
        </p:nvGraphicFramePr>
        <p:xfrm>
          <a:off x="4976815" y="4797152"/>
          <a:ext cx="3167085" cy="1000132"/>
        </p:xfrm>
        <a:graphic>
          <a:graphicData uri="http://schemas.openxmlformats.org/presentationml/2006/ole">
            <p:oleObj spid="_x0000_s111624" name="Формула" r:id="rId6" imgW="1447800" imgH="457200" progId="Equation.3">
              <p:embed/>
            </p:oleObj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85720" y="5897297"/>
            <a:ext cx="39379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коэффициент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ионного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обмена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00628" y="6011598"/>
            <a:ext cx="30391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latin typeface="Arial" pitchFamily="34" charset="0"/>
                <a:cs typeface="Arial" pitchFamily="34" charset="0"/>
              </a:rPr>
              <a:t>уравнение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Никольского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1\Desktop\23824891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2362" y="2895600"/>
            <a:ext cx="1819275" cy="106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488" y="333336"/>
            <a:ext cx="8820000" cy="612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61950"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Все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сорбц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процессы имеют общую ТД природу. 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Сорбция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самопроизвольный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процесс выравнивания хим. потенциалов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в-в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в объёме и межфазном (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поверх-ном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слое.</a:t>
            </a:r>
            <a:r>
              <a:rPr lang="ru-RU" sz="2400" dirty="0" smtClean="0"/>
              <a:t> 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indent="361950" algn="just">
              <a:lnSpc>
                <a:spcPct val="150000"/>
              </a:lnSpc>
              <a:spcBef>
                <a:spcPts val="1200"/>
              </a:spcBef>
            </a:pP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Причина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сорбции – стремление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к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min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поверх-ной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энергии, при условии ∆</a:t>
            </a:r>
            <a:r>
              <a:rPr lang="en-US" sz="2400" spc="1000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ru-RU" sz="2400" b="1" spc="1000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ru-RU" sz="2400" spc="8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или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∆</a:t>
            </a:r>
            <a:r>
              <a:rPr lang="en-US" sz="2400" spc="1000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400" b="1" spc="1000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ru-RU" sz="2400" spc="1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При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этом происходит не выравнивание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конц-ции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в объёме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системы, а, напротив,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ув-ние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разности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конц-ций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между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граничащими фазами, т.е. ∆</a:t>
            </a:r>
            <a:r>
              <a:rPr lang="ru-RU" sz="2400" spc="600" dirty="0" smtClean="0">
                <a:latin typeface="Arial" pitchFamily="34" charset="0"/>
                <a:cs typeface="Arial" pitchFamily="34" charset="0"/>
              </a:rPr>
              <a:t>S&lt;0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Откуда при ∆</a:t>
            </a:r>
            <a:r>
              <a:rPr lang="ru-RU" sz="2400" spc="6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2400" spc="600" dirty="0" smtClean="0">
                <a:latin typeface="Arial" pitchFamily="34" charset="0"/>
                <a:cs typeface="Arial" pitchFamily="34" charset="0"/>
              </a:rPr>
              <a:t>&lt;0</a:t>
            </a:r>
            <a:r>
              <a:rPr lang="ru-RU" sz="2400" spc="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 ∆</a:t>
            </a:r>
            <a:r>
              <a:rPr lang="en-US" sz="2400" spc="600" dirty="0" smtClean="0">
                <a:latin typeface="Arial" pitchFamily="34" charset="0"/>
                <a:cs typeface="Arial" pitchFamily="34" charset="0"/>
              </a:rPr>
              <a:t>G&lt;0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то и </a:t>
            </a:r>
            <a:r>
              <a:rPr lang="ru-RU" sz="2400" spc="600" dirty="0" smtClean="0">
                <a:latin typeface="Arial" pitchFamily="34" charset="0"/>
                <a:cs typeface="Arial" pitchFamily="34" charset="0"/>
              </a:rPr>
              <a:t>∆Н</a:t>
            </a:r>
            <a:r>
              <a:rPr lang="en-US" sz="2400" spc="600" dirty="0" smtClean="0">
                <a:latin typeface="Arial" pitchFamily="34" charset="0"/>
                <a:cs typeface="Arial" pitchFamily="34" charset="0"/>
              </a:rPr>
              <a:t>&lt;0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 из </a:t>
            </a:r>
            <a:r>
              <a:rPr lang="ru-RU" sz="2400" b="1" spc="600" dirty="0" smtClean="0">
                <a:latin typeface="Arial" pitchFamily="34" charset="0"/>
                <a:cs typeface="Arial" pitchFamily="34" charset="0"/>
              </a:rPr>
              <a:t>∆Н=Т∆S+∆</a:t>
            </a:r>
            <a:r>
              <a:rPr lang="en-US" sz="2400" b="1" spc="600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т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е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процесс адсорбции </a:t>
            </a: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экзотермический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361950" algn="just">
              <a:spcBef>
                <a:spcPts val="1200"/>
              </a:spcBef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Любой сорбционный процесс начинается на границе смежных фаз, к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рые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могут быть жидкими, г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 и твёрдыми. 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8000" y="1192971"/>
            <a:ext cx="8568000" cy="432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зав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от </a:t>
            </a:r>
            <a:r>
              <a:rPr kumimoji="0" lang="ru-RU" sz="2400" b="1" i="1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механизма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поглощения различают:</a:t>
            </a:r>
          </a:p>
          <a:p>
            <a:pPr indent="457200" algn="just" eaLnBrk="0" fontAlgn="base" hangingPunct="0">
              <a:spcBef>
                <a:spcPts val="120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</a:t>
            </a:r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сорбция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– это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изм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ние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конц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ции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в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ва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у </a:t>
            </a:r>
            <a:r>
              <a:rPr lang="ru-RU" sz="2400" u="sng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пов</a:t>
            </a:r>
            <a:r>
              <a:rPr lang="en-US" sz="2400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ru-RU" sz="2400" u="sng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сти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раздела фаз по сравнению с объёмной фазой. </a:t>
            </a:r>
          </a:p>
          <a:p>
            <a:pPr indent="4572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Абсорбция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– это изменение (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ув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ние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конц-ции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компонента в </a:t>
            </a:r>
            <a:r>
              <a:rPr lang="ru-RU" sz="2400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объёме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одной из фаз (растворение газов).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indent="457200" algn="just" eaLnBrk="0" fontAlgn="base" hangingPunct="0">
              <a:spcBef>
                <a:spcPts val="120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Хемосорбция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или хим. сорбция с хим.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взаим-ем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с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пов-стью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адсорбента и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обр-нием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хим. поверх. соединений.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indent="457200" algn="just" eaLnBrk="0" fontAlgn="base" hangingPunct="0">
              <a:spcBef>
                <a:spcPts val="120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Капиллярная</a:t>
            </a: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конденсация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– сжижение паров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адсорбата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в тонких порах микропористых сорбентов при давлениях меньших, чем давление насыщенного пара.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uiExpand="1" build="p" bldLvl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7503" y="428604"/>
            <a:ext cx="727489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Терминология при адсорбции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сорбент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поглощающее вещество или фаза,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u="none" strike="noStrike" cap="none" normalizeH="0" baseline="0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сорбат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поглощённое вещество,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u="none" strike="noStrike" cap="none" normalizeH="0" baseline="0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сорбтив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поглощаемое вещество.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4282" y="2131536"/>
            <a:ext cx="8715436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д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сорбент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компонент гетерогенной системы, определяющий форму граничной поверхности. 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Адсорбенты бывают либо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твёрдыми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либо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жидкими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Адсорбтив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может быть или жидким или газом.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Обычно выделяют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четыре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случая адсорбции на границе: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892175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а) твёрдого тела - жидкости (раствора),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892175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б) твёрдого тела - газа,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892175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в) двух несмешивающихся жидкостей (растворов) и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892175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г) жидкости (раствора) - газа.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just" defTabSz="168275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(На границе двух твёрдых тел переходы между фазами практически отсутствуют.)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1439" y="836712"/>
            <a:ext cx="850112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Адсорбироваться могут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в-ва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как в 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молекулярной форме (</a:t>
            </a:r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молекулярная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адсорбция), 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так и в ионной – </a:t>
            </a:r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ионообменная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адсорбция. </a:t>
            </a:r>
          </a:p>
          <a:p>
            <a:pPr lvl="0" indent="457200" algn="just" eaLnBrk="0" fontAlgn="base" hangingPunct="0">
              <a:spcBef>
                <a:spcPts val="120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 типу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взаим-я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адсорбата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и адсорбента различают: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1) </a:t>
            </a:r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физическую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(молекулярную) адсорбцию,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2) </a:t>
            </a:r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хемосорбцию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(хим. присоединение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мол-лы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атома)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3) </a:t>
            </a:r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ионный обмен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1200"/>
              </a:spcBef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 физ.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адсорбции для каждой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конц-ции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адсорбтива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хар-но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адсорбционное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равновесие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Влияние на него согласуется с правилом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Ле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Шателье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Многие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зак-сти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адсорбции справедливы для любых составов и природы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пов-сти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раздела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фаз,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но единой теории сорбционных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процессов до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настоящего времени не выработано.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0001" y="1767686"/>
            <a:ext cx="864399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физ. адсорбции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действуют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силы Ван-дер-Ваальса и водородные связи.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На очень близком расстоянии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силы отталкивания. </a:t>
            </a:r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Силы Ван-дер-Ваальса –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три вида взаимодействий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sz="24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дисперсионное, индукционное и ориентационное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Основной вклад в энергию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адс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взаимодействия вносят </a:t>
            </a:r>
            <a:r>
              <a:rPr lang="ru-RU" sz="2400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дисперсионные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силы. Доля индукционного эффекта обычно составляет не более 5%, а доля ориентационного эффекта в значительной степени зависит от величины диполей взаимодействующих мол-л (но не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превыш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50 %).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85720" y="1124744"/>
            <a:ext cx="85725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§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Адсорбционные взаимодействия</a:t>
            </a:r>
            <a:endParaRPr kumimoji="0" lang="ru-RU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285720" y="371506"/>
            <a:ext cx="85725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Для всех сил Ван-дер-Ваальса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выполняется один закон: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516" name="Object 12"/>
          <p:cNvGraphicFramePr>
            <a:graphicFrameLocks noChangeAspect="1"/>
          </p:cNvGraphicFramePr>
          <p:nvPr/>
        </p:nvGraphicFramePr>
        <p:xfrm>
          <a:off x="3214678" y="854119"/>
          <a:ext cx="2601424" cy="946147"/>
        </p:xfrm>
        <a:graphic>
          <a:graphicData uri="http://schemas.openxmlformats.org/presentationml/2006/ole">
            <p:oleObj spid="_x0000_s21516" name="Формула" r:id="rId3" imgW="1104840" imgH="406080" progId="Equation.3">
              <p:embed/>
            </p:oleObj>
          </a:graphicData>
        </a:graphic>
      </p:graphicFrame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250001" y="1762711"/>
            <a:ext cx="864399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где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эмпирическая константа,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5413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константа отталкивания, обычно = 12 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r→0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</a:p>
          <a:p>
            <a:pPr lvl="0" indent="5413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 – константа, характерная для каждого вида взаимодействия;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 indent="5413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– расстояние между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взаим-щими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атомами или мол-ми.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517" name="Object 13"/>
          <p:cNvGraphicFramePr>
            <a:graphicFrameLocks noChangeAspect="1"/>
          </p:cNvGraphicFramePr>
          <p:nvPr/>
        </p:nvGraphicFramePr>
        <p:xfrm>
          <a:off x="2786050" y="3858292"/>
          <a:ext cx="3481606" cy="938860"/>
        </p:xfrm>
        <a:graphic>
          <a:graphicData uri="http://schemas.openxmlformats.org/presentationml/2006/ole">
            <p:oleObj spid="_x0000_s21517" name="Формула" r:id="rId4" imgW="1447172" imgH="393529" progId="Equation.3">
              <p:embed/>
            </p:oleObj>
          </a:graphicData>
        </a:graphic>
      </p:graphicFrame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2267744" y="3044360"/>
            <a:ext cx="65905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Полная потенциальная энергия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взаим-вия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i="1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адсорбции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285720" y="4955684"/>
            <a:ext cx="85725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Видно, что энергия притяжения при адсорбции убывает с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ув-ем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расстояния в </a:t>
            </a:r>
            <a:r>
              <a:rPr kumimoji="0" lang="ru-RU" sz="2400" b="1" i="1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третьей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степени вместо </a:t>
            </a:r>
            <a:r>
              <a:rPr kumimoji="0" lang="ru-RU" sz="2400" b="1" i="0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шестой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взаим-вии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двух атомов. Это указывает на </a:t>
            </a:r>
            <a:r>
              <a:rPr kumimoji="0" lang="ru-RU" sz="2400" b="0" i="1" u="none" strike="noStrike" cap="none" normalizeH="0" baseline="0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дальнодействие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сил и их </a:t>
            </a:r>
            <a:r>
              <a:rPr kumimoji="0" lang="ru-RU" sz="2400" b="1" i="1" u="none" strike="noStrike" cap="none" normalizeH="0" baseline="0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аддитивность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 flipV="1">
            <a:off x="5724128" y="1497984"/>
            <a:ext cx="2016224" cy="29523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6012160" y="4450312"/>
            <a:ext cx="1728192" cy="5880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>
            <a:off x="251520" y="3043178"/>
            <a:ext cx="1380258" cy="2003865"/>
            <a:chOff x="3498438" y="1307986"/>
            <a:chExt cx="1380258" cy="2147881"/>
          </a:xfrm>
        </p:grpSpPr>
        <p:sp>
          <p:nvSpPr>
            <p:cNvPr id="11" name="Rectangle 4" descr="Широкий диагональный 2"/>
            <p:cNvSpPr>
              <a:spLocks noChangeArrowheads="1"/>
            </p:cNvSpPr>
            <p:nvPr/>
          </p:nvSpPr>
          <p:spPr bwMode="auto">
            <a:xfrm>
              <a:off x="3498438" y="1307986"/>
              <a:ext cx="857106" cy="2116762"/>
            </a:xfrm>
            <a:prstGeom prst="rect">
              <a:avLst/>
            </a:prstGeom>
            <a:pattFill prst="wdUpDiag">
              <a:fgClr>
                <a:srgbClr val="000000">
                  <a:alpha val="25000"/>
                </a:srgbClr>
              </a:fgClr>
              <a:bgClr>
                <a:srgbClr val="FFFFFF">
                  <a:alpha val="25000"/>
                </a:srgbClr>
              </a:bgClr>
            </a:patt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4355544" y="1325863"/>
              <a:ext cx="635" cy="21300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217"/>
                </a:cxn>
              </a:cxnLst>
              <a:rect l="0" t="0" r="r" b="b"/>
              <a:pathLst>
                <a:path w="1" h="3217">
                  <a:moveTo>
                    <a:pt x="0" y="0"/>
                  </a:moveTo>
                  <a:lnTo>
                    <a:pt x="0" y="3217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Arc 6"/>
            <p:cNvSpPr>
              <a:spLocks/>
            </p:cNvSpPr>
            <p:nvPr/>
          </p:nvSpPr>
          <p:spPr bwMode="auto">
            <a:xfrm flipH="1">
              <a:off x="4015242" y="1873427"/>
              <a:ext cx="356810" cy="1286477"/>
            </a:xfrm>
            <a:custGeom>
              <a:avLst/>
              <a:gdLst>
                <a:gd name="G0" fmla="+- 0 0 0"/>
                <a:gd name="G1" fmla="+- 21570 0 0"/>
                <a:gd name="G2" fmla="+- 21600 0 0"/>
                <a:gd name="T0" fmla="*/ 1131 w 21600"/>
                <a:gd name="T1" fmla="*/ 0 h 43150"/>
                <a:gd name="T2" fmla="*/ 939 w 21600"/>
                <a:gd name="T3" fmla="*/ 43150 h 43150"/>
                <a:gd name="T4" fmla="*/ 0 w 21600"/>
                <a:gd name="T5" fmla="*/ 21570 h 43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150" fill="none" extrusionOk="0">
                  <a:moveTo>
                    <a:pt x="1131" y="-1"/>
                  </a:moveTo>
                  <a:cubicBezTo>
                    <a:pt x="12605" y="601"/>
                    <a:pt x="21600" y="10080"/>
                    <a:pt x="21600" y="21570"/>
                  </a:cubicBezTo>
                  <a:cubicBezTo>
                    <a:pt x="21600" y="33134"/>
                    <a:pt x="12492" y="42646"/>
                    <a:pt x="938" y="43149"/>
                  </a:cubicBezTo>
                </a:path>
                <a:path w="21600" h="43150" stroke="0" extrusionOk="0">
                  <a:moveTo>
                    <a:pt x="1131" y="-1"/>
                  </a:moveTo>
                  <a:cubicBezTo>
                    <a:pt x="12605" y="601"/>
                    <a:pt x="21600" y="10080"/>
                    <a:pt x="21600" y="21570"/>
                  </a:cubicBezTo>
                  <a:cubicBezTo>
                    <a:pt x="21600" y="33134"/>
                    <a:pt x="12492" y="42646"/>
                    <a:pt x="938" y="43149"/>
                  </a:cubicBezTo>
                  <a:lnTo>
                    <a:pt x="0" y="2157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Arc 7"/>
            <p:cNvSpPr>
              <a:spLocks/>
            </p:cNvSpPr>
            <p:nvPr/>
          </p:nvSpPr>
          <p:spPr bwMode="auto">
            <a:xfrm flipH="1">
              <a:off x="3905405" y="1759544"/>
              <a:ext cx="462837" cy="152549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199"/>
                <a:gd name="T2" fmla="*/ 253 w 21600"/>
                <a:gd name="T3" fmla="*/ 43199 h 43199"/>
                <a:gd name="T4" fmla="*/ 0 w 21600"/>
                <a:gd name="T5" fmla="*/ 21600 h 43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19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0"/>
                    <a:pt x="12082" y="43059"/>
                    <a:pt x="252" y="43198"/>
                  </a:cubicBezTo>
                </a:path>
                <a:path w="21600" h="4319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30"/>
                    <a:pt x="12082" y="43059"/>
                    <a:pt x="252" y="4319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>
              <a:off x="3890168" y="1339105"/>
              <a:ext cx="635" cy="121695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Line 10"/>
            <p:cNvSpPr>
              <a:spLocks noChangeShapeType="1"/>
            </p:cNvSpPr>
            <p:nvPr/>
          </p:nvSpPr>
          <p:spPr bwMode="auto">
            <a:xfrm flipH="1">
              <a:off x="4355544" y="2556061"/>
              <a:ext cx="5231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Line 11"/>
            <p:cNvSpPr>
              <a:spLocks noChangeShapeType="1"/>
            </p:cNvSpPr>
            <p:nvPr/>
          </p:nvSpPr>
          <p:spPr bwMode="auto">
            <a:xfrm flipV="1">
              <a:off x="4048256" y="2556061"/>
              <a:ext cx="830440" cy="2045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 type="oval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Text Box 12"/>
            <p:cNvSpPr txBox="1">
              <a:spLocks noChangeArrowheads="1"/>
            </p:cNvSpPr>
            <p:nvPr/>
          </p:nvSpPr>
          <p:spPr bwMode="auto">
            <a:xfrm>
              <a:off x="3974608" y="1354996"/>
              <a:ext cx="323796" cy="262857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К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13"/>
            <p:cNvSpPr txBox="1">
              <a:spLocks noChangeArrowheads="1"/>
            </p:cNvSpPr>
            <p:nvPr/>
          </p:nvSpPr>
          <p:spPr bwMode="auto">
            <a:xfrm>
              <a:off x="4318086" y="1648972"/>
              <a:ext cx="365698" cy="282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dr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 Box 14"/>
            <p:cNvSpPr txBox="1">
              <a:spLocks noChangeArrowheads="1"/>
            </p:cNvSpPr>
            <p:nvPr/>
          </p:nvSpPr>
          <p:spPr bwMode="auto">
            <a:xfrm>
              <a:off x="4451413" y="2339552"/>
              <a:ext cx="283162" cy="269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x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4406971" y="2602409"/>
              <a:ext cx="378396" cy="3025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Line 9"/>
            <p:cNvSpPr>
              <a:spLocks noChangeShapeType="1"/>
            </p:cNvSpPr>
            <p:nvPr/>
          </p:nvSpPr>
          <p:spPr bwMode="auto">
            <a:xfrm flipV="1">
              <a:off x="3871121" y="1611894"/>
              <a:ext cx="484424" cy="66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28" name="Прямая соединительная линия 27"/>
          <p:cNvCxnSpPr/>
          <p:nvPr/>
        </p:nvCxnSpPr>
        <p:spPr>
          <a:xfrm>
            <a:off x="395536" y="1268760"/>
            <a:ext cx="648072" cy="0"/>
          </a:xfrm>
          <a:prstGeom prst="line">
            <a:avLst/>
          </a:prstGeom>
          <a:ln w="28575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4612</TotalTime>
  <Words>2816</Words>
  <Application>Microsoft Office PowerPoint</Application>
  <PresentationFormat>Экран (4:3)</PresentationFormat>
  <Paragraphs>310</Paragraphs>
  <Slides>35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8" baseType="lpstr">
      <vt:lpstr>Тема Office</vt:lpstr>
      <vt:lpstr>Модульная</vt:lpstr>
      <vt:lpstr>Формула</vt:lpstr>
      <vt:lpstr>ПОВЕРХНОСТНЫЕ ЯВЛЕНИЯ (II)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ПОВЕРХНОСТНЫЕ ЯВЛЕНИЯ (II)  I. АДСОРБЦИЯ</dc:title>
  <dc:creator>1</dc:creator>
  <cp:lastModifiedBy>1</cp:lastModifiedBy>
  <cp:revision>463</cp:revision>
  <dcterms:created xsi:type="dcterms:W3CDTF">2010-01-27T17:30:02Z</dcterms:created>
  <dcterms:modified xsi:type="dcterms:W3CDTF">2017-03-08T10:28:29Z</dcterms:modified>
</cp:coreProperties>
</file>