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1" r:id="rId2"/>
    <p:sldId id="502" r:id="rId3"/>
    <p:sldId id="515" r:id="rId4"/>
    <p:sldId id="433" r:id="rId5"/>
    <p:sldId id="499" r:id="rId6"/>
    <p:sldId id="522" r:id="rId7"/>
    <p:sldId id="511" r:id="rId8"/>
    <p:sldId id="473" r:id="rId9"/>
    <p:sldId id="526" r:id="rId10"/>
    <p:sldId id="516" r:id="rId11"/>
    <p:sldId id="525" r:id="rId12"/>
    <p:sldId id="517" r:id="rId13"/>
    <p:sldId id="519" r:id="rId14"/>
    <p:sldId id="520" r:id="rId15"/>
    <p:sldId id="503" r:id="rId16"/>
    <p:sldId id="527" r:id="rId17"/>
    <p:sldId id="366" r:id="rId18"/>
  </p:sldIdLst>
  <p:sldSz cx="9144000" cy="6858000" type="screen4x3"/>
  <p:notesSz cx="6858000" cy="99456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62CBD0"/>
    <a:srgbClr val="B1FEA4"/>
    <a:srgbClr val="000000"/>
    <a:srgbClr val="CCFF99"/>
    <a:srgbClr val="CCECFF"/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24" autoAdjust="0"/>
    <p:restoredTop sz="93112" autoAdjust="0"/>
  </p:normalViewPr>
  <p:slideViewPr>
    <p:cSldViewPr>
      <p:cViewPr>
        <p:scale>
          <a:sx n="75" d="100"/>
          <a:sy n="75" d="100"/>
        </p:scale>
        <p:origin x="-1620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Nikola\Desktop\c&#1099;&#1091;&#1082;\&#1090;&#1088;&#1091;&#1076;%202019\&#1052;&#1086;&#1085;&#1080;&#1090;&#1086;&#1088;&#1080;&#1085;&#1075;%20&#1048;&#1040;&#1080;&#1044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Nikola\Desktop\c&#1099;&#1091;&#1082;\&#1090;&#1088;&#1091;&#1076;%202019\&#1052;&#1086;&#1085;&#1080;&#1090;&#1086;&#1088;&#1080;&#1085;&#1075;%20&#1048;&#1058;&#1057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Nikola\Desktop\c&#1099;&#1091;&#1082;\&#1090;&#1088;&#1091;&#1076;%202019\&#1052;&#1086;&#1085;&#1080;&#1090;&#1086;&#1088;&#1080;&#1085;&#1075;%20&#1048;&#1069;&#1080;&#1059;&#1057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Nikola\Desktop\c&#1099;&#1091;&#1082;\&#1090;&#1088;&#1091;&#1076;%202019\&#1052;&#1086;&#1085;&#1080;&#1090;&#1086;&#1088;&#1080;&#1085;&#1075;%20&#1048;&#1057;&#1058;&#1048;&#1069;&#1057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Nikola\Desktop\c&#1099;&#1091;&#1082;\&#1090;&#1088;&#1091;&#1076;%202019\&#1050;&#1086;&#1087;&#1080;&#1103;%20&#1052;&#1086;&#1085;&#1080;&#1090;&#1086;&#1088;&#1080;&#1085;&#1075;%20&#1048;&#1057;%202019%20(&#1085;&#1086;&#1074;&#1072;&#1103;)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Nikola\Desktop\c&#1099;&#1091;&#1082;\&#1090;&#1088;&#1091;&#1076;%202019\&#1052;&#1086;&#1085;&#1080;&#1090;&#1086;&#1088;&#1080;&#1085;&#1075;%20&#1048;&#1058;&#1057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Nikola\Desktop\c&#1099;&#1091;&#1082;\&#1090;&#1088;&#1091;&#1076;%202019\&#1052;&#1086;&#1085;&#1080;&#1090;&#1086;&#1088;&#1080;&#1085;&#1075;%20&#1048;&#1058;&#1057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800" b="0" i="1" u="none" strike="noStrike" baseline="0"/>
              <a:t>Институт архитектуры и дизайна</a:t>
            </a:r>
            <a:r>
              <a:rPr lang="ru-RU"/>
              <a:t>( 299 чел.) </a:t>
            </a:r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.19467258011890418"/>
          <c:y val="1.9295340891377433E-3"/>
          <c:w val="0.52361012768140824"/>
          <c:h val="0.80129835529353144"/>
        </c:manualLayout>
      </c:layout>
      <c:pie3DChart>
        <c:varyColors val="1"/>
        <c:ser>
          <c:idx val="0"/>
          <c:order val="0"/>
          <c:spPr>
            <a:ln w="0"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 prstMaterial="plastic">
              <a:bevelT/>
              <a:contourClr>
                <a:srgbClr val="000000"/>
              </a:contourClr>
            </a:sp3d>
          </c:spPr>
          <c:dLbls>
            <c:dLbl>
              <c:idx val="6"/>
              <c:layout>
                <c:manualLayout>
                  <c:x val="-1.1743919798804044E-2"/>
                  <c:y val="-3.1285415165800946E-2"/>
                </c:manualLayout>
              </c:layout>
              <c:dLblPos val="bestFit"/>
              <c:showLegendKey val="1"/>
              <c:showPercent val="1"/>
              <c:separator>; </c:separator>
            </c:dLbl>
            <c:numFmt formatCode="0.00%" sourceLinked="0"/>
            <c:spPr>
              <a:noFill/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c:spPr>
            <c:txPr>
              <a:bodyPr/>
              <a:lstStyle/>
              <a:p>
                <a:pPr>
                  <a:defRPr b="1" i="1" baseline="0">
                    <a:latin typeface="Arial" pitchFamily="34" charset="0"/>
                  </a:defRPr>
                </a:pPr>
                <a:endParaRPr lang="ru-RU"/>
              </a:p>
            </c:txPr>
            <c:dLblPos val="bestFit"/>
            <c:showLegendKey val="1"/>
            <c:showPercent val="1"/>
            <c:separator>; </c:separator>
            <c:showLeaderLines val="1"/>
          </c:dLbls>
          <c:cat>
            <c:strRef>
              <c:f>'Диаграммы баки+маги'!$C$12:$C$19</c:f>
              <c:strCache>
                <c:ptCount val="8"/>
                <c:pt idx="0">
                  <c:v>кол-во трудоустроенных студентов (57 чел)</c:v>
                </c:pt>
                <c:pt idx="1">
                  <c:v>кол-во  не трудоустроенных студентов (21 чел)</c:v>
                </c:pt>
                <c:pt idx="2">
                  <c:v>кол-во самозанятых студентов (1 чел)</c:v>
                </c:pt>
                <c:pt idx="3">
                  <c:v>кол-во студентов продолживших обучение (51 чел)</c:v>
                </c:pt>
                <c:pt idx="4">
                  <c:v>кол-во работающих и продолживших обучение (8 чел)</c:v>
                </c:pt>
                <c:pt idx="5">
                  <c:v>В армии (1 чел)</c:v>
                </c:pt>
                <c:pt idx="6">
                  <c:v>В декрете (0 чел)</c:v>
                </c:pt>
                <c:pt idx="7">
                  <c:v>нет сведений (79 чел)</c:v>
                </c:pt>
              </c:strCache>
            </c:strRef>
          </c:cat>
          <c:val>
            <c:numRef>
              <c:f>'Диаграммы баки+маги'!$D$12:$D$19</c:f>
              <c:numCache>
                <c:formatCode>General</c:formatCode>
                <c:ptCount val="8"/>
                <c:pt idx="0">
                  <c:v>93</c:v>
                </c:pt>
                <c:pt idx="1">
                  <c:v>34</c:v>
                </c:pt>
                <c:pt idx="2">
                  <c:v>3</c:v>
                </c:pt>
                <c:pt idx="3">
                  <c:v>57</c:v>
                </c:pt>
                <c:pt idx="4">
                  <c:v>10</c:v>
                </c:pt>
                <c:pt idx="5">
                  <c:v>1</c:v>
                </c:pt>
                <c:pt idx="6">
                  <c:v>2</c:v>
                </c:pt>
                <c:pt idx="7">
                  <c:v>99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1.5888013998250222E-2"/>
          <c:y val="0.64132404797714893"/>
          <c:w val="0.9728772352300884"/>
          <c:h val="0.33787608009672976"/>
        </c:manualLayout>
      </c:layout>
      <c:spPr>
        <a:effectLst/>
      </c:spPr>
      <c:txPr>
        <a:bodyPr/>
        <a:lstStyle/>
        <a:p>
          <a:pPr rtl="0">
            <a:defRPr sz="1700" baseline="0">
              <a:latin typeface="Arial" pitchFamily="34" charset="0"/>
            </a:defRPr>
          </a:pPr>
          <a:endParaRPr lang="ru-RU"/>
        </a:p>
      </c:txPr>
    </c:legend>
    <c:plotVisOnly val="1"/>
  </c:chart>
  <c:txPr>
    <a:bodyPr/>
    <a:lstStyle/>
    <a:p>
      <a:pPr>
        <a:defRPr sz="1500" b="0" i="1" baseline="0">
          <a:latin typeface="Arial Black" pitchFamily="34" charset="0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800" b="0" i="1" u="none" strike="noStrike" baseline="0"/>
              <a:t>Институт транспортных сооружений</a:t>
            </a:r>
            <a:r>
              <a:rPr lang="ru-RU"/>
              <a:t> ( 160 чел.) </a:t>
            </a:r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.19467258011890418"/>
          <c:y val="1.9295340891377433E-3"/>
          <c:w val="0.52361012768140824"/>
          <c:h val="0.80129835529353144"/>
        </c:manualLayout>
      </c:layout>
      <c:pie3DChart>
        <c:varyColors val="1"/>
        <c:ser>
          <c:idx val="0"/>
          <c:order val="0"/>
          <c:spPr>
            <a:ln w="0"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 prstMaterial="plastic">
              <a:bevelT/>
              <a:contourClr>
                <a:srgbClr val="000000"/>
              </a:contourClr>
            </a:sp3d>
          </c:spPr>
          <c:dPt>
            <c:idx val="1"/>
            <c:spPr>
              <a:ln>
                <a:solidFill>
                  <a:sysClr val="windowText" lastClr="000000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plastic">
                <a:bevelT/>
                <a:contourClr>
                  <a:srgbClr val="000000"/>
                </a:contourClr>
              </a:sp3d>
            </c:spPr>
          </c:dPt>
          <c:dLbls>
            <c:numFmt formatCode="0.00%" sourceLinked="0"/>
            <c:spPr>
              <a:noFill/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c:spPr>
            <c:txPr>
              <a:bodyPr/>
              <a:lstStyle/>
              <a:p>
                <a:pPr>
                  <a:defRPr b="1" i="1" baseline="0">
                    <a:latin typeface="Arial" pitchFamily="34" charset="0"/>
                  </a:defRPr>
                </a:pPr>
                <a:endParaRPr lang="ru-RU"/>
              </a:p>
            </c:txPr>
            <c:dLblPos val="bestFit"/>
            <c:showLegendKey val="1"/>
            <c:showPercent val="1"/>
            <c:separator>; </c:separator>
            <c:showLeaderLines val="1"/>
          </c:dLbls>
          <c:cat>
            <c:strRef>
              <c:f>'Диаграммы баки+маги'!$C$12:$C$19</c:f>
              <c:strCache>
                <c:ptCount val="8"/>
                <c:pt idx="0">
                  <c:v>кол-во трудоустроенных студентов (37 чел)</c:v>
                </c:pt>
                <c:pt idx="1">
                  <c:v>кол-во  не трудоустроенных студентов (21 чел)</c:v>
                </c:pt>
                <c:pt idx="2">
                  <c:v>кол-во самозанятых студентов (1 чел)</c:v>
                </c:pt>
                <c:pt idx="3">
                  <c:v>кол-во студентов продолживших обучение (12 чел)</c:v>
                </c:pt>
                <c:pt idx="4">
                  <c:v>кол-во работающих и продолживших обучение (29 чел)</c:v>
                </c:pt>
                <c:pt idx="5">
                  <c:v>В армии (8 чел)</c:v>
                </c:pt>
                <c:pt idx="6">
                  <c:v>В декрете (0 чел)</c:v>
                </c:pt>
                <c:pt idx="7">
                  <c:v>нет сведений (52 чел)</c:v>
                </c:pt>
              </c:strCache>
            </c:strRef>
          </c:cat>
          <c:val>
            <c:numRef>
              <c:f>'Диаграммы баки+маги'!$D$12:$D$19</c:f>
              <c:numCache>
                <c:formatCode>General</c:formatCode>
                <c:ptCount val="8"/>
                <c:pt idx="0">
                  <c:v>37</c:v>
                </c:pt>
                <c:pt idx="1">
                  <c:v>21</c:v>
                </c:pt>
                <c:pt idx="2">
                  <c:v>1</c:v>
                </c:pt>
                <c:pt idx="3">
                  <c:v>12</c:v>
                </c:pt>
                <c:pt idx="4">
                  <c:v>29</c:v>
                </c:pt>
                <c:pt idx="5">
                  <c:v>8</c:v>
                </c:pt>
                <c:pt idx="6">
                  <c:v>0</c:v>
                </c:pt>
                <c:pt idx="7">
                  <c:v>52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1.5888013998250222E-2"/>
          <c:y val="0.64346422989261132"/>
          <c:w val="0.9728772352300884"/>
          <c:h val="0.3079135332802504"/>
        </c:manualLayout>
      </c:layout>
      <c:spPr>
        <a:ln>
          <a:noFill/>
        </a:ln>
        <a:effectLst/>
      </c:spPr>
      <c:txPr>
        <a:bodyPr/>
        <a:lstStyle/>
        <a:p>
          <a:pPr rtl="0">
            <a:defRPr sz="1700" baseline="0">
              <a:latin typeface="Arial" pitchFamily="34" charset="0"/>
            </a:defRPr>
          </a:pPr>
          <a:endParaRPr lang="ru-RU"/>
        </a:p>
      </c:txPr>
    </c:legend>
    <c:plotVisOnly val="1"/>
  </c:chart>
  <c:txPr>
    <a:bodyPr/>
    <a:lstStyle/>
    <a:p>
      <a:pPr>
        <a:defRPr sz="1500" b="0" i="1" baseline="0">
          <a:latin typeface="Arial Black" pitchFamily="34" charset="0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Институт Экономики и управления в строительстве ( 280 чел.) </a:t>
            </a:r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.19467258011890418"/>
          <c:y val="1.9295340891377414E-3"/>
          <c:w val="0.52361012768140824"/>
          <c:h val="0.80129835529353066"/>
        </c:manualLayout>
      </c:layout>
      <c:pie3DChart>
        <c:varyColors val="1"/>
        <c:ser>
          <c:idx val="0"/>
          <c:order val="0"/>
          <c:spPr>
            <a:ln w="0"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 prstMaterial="plastic">
              <a:bevelT/>
              <a:contourClr>
                <a:srgbClr val="000000"/>
              </a:contourClr>
            </a:sp3d>
          </c:spPr>
          <c:dLbls>
            <c:numFmt formatCode="0.00%" sourceLinked="0"/>
            <c:spPr>
              <a:noFill/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c:spPr>
            <c:txPr>
              <a:bodyPr/>
              <a:lstStyle/>
              <a:p>
                <a:pPr>
                  <a:defRPr b="1" i="1" baseline="0">
                    <a:latin typeface="Arial" pitchFamily="34" charset="0"/>
                  </a:defRPr>
                </a:pPr>
                <a:endParaRPr lang="ru-RU"/>
              </a:p>
            </c:txPr>
            <c:dLblPos val="bestFit"/>
            <c:showLegendKey val="1"/>
            <c:showPercent val="1"/>
            <c:separator>; </c:separator>
            <c:showLeaderLines val="1"/>
          </c:dLbls>
          <c:cat>
            <c:strRef>
              <c:f>'Диаграммы баки+маги'!$C$12:$C$19</c:f>
              <c:strCache>
                <c:ptCount val="8"/>
                <c:pt idx="0">
                  <c:v>кол-во трудоустроенных студентов (168 чел)</c:v>
                </c:pt>
                <c:pt idx="1">
                  <c:v>кол-во  не трудоустроенных студентов (15 чел)</c:v>
                </c:pt>
                <c:pt idx="2">
                  <c:v>кол-во самозанятых студентов (7 чел)</c:v>
                </c:pt>
                <c:pt idx="3">
                  <c:v>кол-во студентов продолживших обучение (7 чел)</c:v>
                </c:pt>
                <c:pt idx="4">
                  <c:v>кол-во работающих и продолживших обучение (8 чел)</c:v>
                </c:pt>
                <c:pt idx="5">
                  <c:v>В армии (0 чел)</c:v>
                </c:pt>
                <c:pt idx="6">
                  <c:v>В декрете (0 чел)</c:v>
                </c:pt>
                <c:pt idx="7">
                  <c:v>нет сведений (75 чел)</c:v>
                </c:pt>
              </c:strCache>
            </c:strRef>
          </c:cat>
          <c:val>
            <c:numRef>
              <c:f>'Диаграммы баки+маги'!$D$12:$D$19</c:f>
              <c:numCache>
                <c:formatCode>General</c:formatCode>
                <c:ptCount val="8"/>
                <c:pt idx="0">
                  <c:v>168</c:v>
                </c:pt>
                <c:pt idx="1">
                  <c:v>15</c:v>
                </c:pt>
                <c:pt idx="2">
                  <c:v>7</c:v>
                </c:pt>
                <c:pt idx="3">
                  <c:v>7</c:v>
                </c:pt>
                <c:pt idx="4">
                  <c:v>8</c:v>
                </c:pt>
                <c:pt idx="5">
                  <c:v>0</c:v>
                </c:pt>
                <c:pt idx="6">
                  <c:v>0</c:v>
                </c:pt>
                <c:pt idx="7">
                  <c:v>75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1.5888013998250222E-2"/>
          <c:y val="0.62420259265344691"/>
          <c:w val="0.97287723523008718"/>
          <c:h val="0.32717517051941564"/>
        </c:manualLayout>
      </c:layout>
      <c:spPr>
        <a:effectLst/>
      </c:spPr>
      <c:txPr>
        <a:bodyPr/>
        <a:lstStyle/>
        <a:p>
          <a:pPr rtl="0">
            <a:defRPr sz="1700" baseline="0">
              <a:latin typeface="Arial" pitchFamily="34" charset="0"/>
            </a:defRPr>
          </a:pPr>
          <a:endParaRPr lang="ru-RU"/>
        </a:p>
      </c:txPr>
    </c:legend>
    <c:plotVisOnly val="1"/>
  </c:chart>
  <c:txPr>
    <a:bodyPr/>
    <a:lstStyle/>
    <a:p>
      <a:pPr>
        <a:defRPr sz="1500" b="0" i="1" baseline="0">
          <a:latin typeface="Arial Black" pitchFamily="34" charset="0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Институт </a:t>
            </a:r>
            <a:r>
              <a:rPr lang="ru-RU" sz="1800" b="0" i="1" u="none" strike="noStrike" baseline="0"/>
              <a:t>Институт строительных технологий и инженерно-экологических систем</a:t>
            </a:r>
            <a:r>
              <a:rPr lang="ru-RU"/>
              <a:t>( 258 чел.) </a:t>
            </a:r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.19467258011890418"/>
          <c:y val="1.9295340891377411E-3"/>
          <c:w val="0.52361012768140824"/>
          <c:h val="0.80129835529353055"/>
        </c:manualLayout>
      </c:layout>
      <c:pie3DChart>
        <c:varyColors val="1"/>
        <c:ser>
          <c:idx val="0"/>
          <c:order val="0"/>
          <c:spPr>
            <a:ln w="0"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 prstMaterial="plastic">
              <a:bevelT/>
              <a:contourClr>
                <a:srgbClr val="000000"/>
              </a:contourClr>
            </a:sp3d>
          </c:spPr>
          <c:dLbls>
            <c:numFmt formatCode="0.00%" sourceLinked="0"/>
            <c:spPr>
              <a:noFill/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c:spPr>
            <c:txPr>
              <a:bodyPr/>
              <a:lstStyle/>
              <a:p>
                <a:pPr>
                  <a:defRPr b="1" i="1" baseline="0">
                    <a:latin typeface="Arial" pitchFamily="34" charset="0"/>
                  </a:defRPr>
                </a:pPr>
                <a:endParaRPr lang="ru-RU"/>
              </a:p>
            </c:txPr>
            <c:dLblPos val="bestFit"/>
            <c:showLegendKey val="1"/>
            <c:showPercent val="1"/>
            <c:separator>; </c:separator>
            <c:showLeaderLines val="1"/>
          </c:dLbls>
          <c:cat>
            <c:strRef>
              <c:f>'Диаграммы баки+маги'!$C$12:$C$19</c:f>
              <c:strCache>
                <c:ptCount val="8"/>
                <c:pt idx="0">
                  <c:v>кол-во трудоустроенных студентов (77 чел)</c:v>
                </c:pt>
                <c:pt idx="1">
                  <c:v>кол-во  не трудоустроенных студентов (28 чел)</c:v>
                </c:pt>
                <c:pt idx="2">
                  <c:v>кол-во самозанятых студентов (3 чел)</c:v>
                </c:pt>
                <c:pt idx="3">
                  <c:v>кол-во студентов продолживших обучение (69 чел)</c:v>
                </c:pt>
                <c:pt idx="4">
                  <c:v>кол-во работающих и продолживших обучение (2 чел)</c:v>
                </c:pt>
                <c:pt idx="5">
                  <c:v>В армии (4 чел)</c:v>
                </c:pt>
                <c:pt idx="6">
                  <c:v>В декрете (4 чел)</c:v>
                </c:pt>
                <c:pt idx="7">
                  <c:v>нет сведений (44 чел)</c:v>
                </c:pt>
              </c:strCache>
            </c:strRef>
          </c:cat>
          <c:val>
            <c:numRef>
              <c:f>'Диаграммы баки+маги'!$D$12:$D$19</c:f>
              <c:numCache>
                <c:formatCode>General</c:formatCode>
                <c:ptCount val="8"/>
                <c:pt idx="0">
                  <c:v>77</c:v>
                </c:pt>
                <c:pt idx="1">
                  <c:v>28</c:v>
                </c:pt>
                <c:pt idx="2">
                  <c:v>3</c:v>
                </c:pt>
                <c:pt idx="3">
                  <c:v>69</c:v>
                </c:pt>
                <c:pt idx="4">
                  <c:v>2</c:v>
                </c:pt>
                <c:pt idx="5">
                  <c:v>4</c:v>
                </c:pt>
                <c:pt idx="6">
                  <c:v>4</c:v>
                </c:pt>
                <c:pt idx="7">
                  <c:v>71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1.5888013998250222E-2"/>
          <c:y val="0.62848295648437236"/>
          <c:w val="0.97287723523008696"/>
          <c:h val="0.32289480668848997"/>
        </c:manualLayout>
      </c:layout>
      <c:spPr>
        <a:effectLst/>
      </c:spPr>
      <c:txPr>
        <a:bodyPr/>
        <a:lstStyle/>
        <a:p>
          <a:pPr rtl="0">
            <a:defRPr sz="1700" baseline="0">
              <a:latin typeface="Arial" pitchFamily="34" charset="0"/>
            </a:defRPr>
          </a:pPr>
          <a:endParaRPr lang="ru-RU"/>
        </a:p>
      </c:txPr>
    </c:legend>
    <c:plotVisOnly val="1"/>
  </c:chart>
  <c:txPr>
    <a:bodyPr/>
    <a:lstStyle/>
    <a:p>
      <a:pPr>
        <a:defRPr sz="1500" b="0" i="1" baseline="0">
          <a:latin typeface="Arial Black" pitchFamily="34" charset="0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800" b="0" i="1" u="none" strike="noStrike" baseline="0"/>
              <a:t>Институт строительства</a:t>
            </a:r>
            <a:r>
              <a:rPr lang="ru-RU"/>
              <a:t> ( 358 чел.) </a:t>
            </a:r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.1990730201629087"/>
          <c:y val="2.7611717074691546E-2"/>
          <c:w val="0.52361012768140824"/>
          <c:h val="0.80129835529353144"/>
        </c:manualLayout>
      </c:layout>
      <c:pie3DChart>
        <c:varyColors val="1"/>
        <c:ser>
          <c:idx val="0"/>
          <c:order val="0"/>
          <c:spPr>
            <a:ln w="0"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 prstMaterial="plastic">
              <a:bevelT/>
              <a:contourClr>
                <a:srgbClr val="000000"/>
              </a:contourClr>
            </a:sp3d>
          </c:spPr>
          <c:dLbls>
            <c:numFmt formatCode="0.00%" sourceLinked="0"/>
            <c:spPr>
              <a:noFill/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c:spPr>
            <c:txPr>
              <a:bodyPr/>
              <a:lstStyle/>
              <a:p>
                <a:pPr>
                  <a:defRPr b="1" i="1" baseline="0">
                    <a:latin typeface="Arial" pitchFamily="34" charset="0"/>
                  </a:defRPr>
                </a:pPr>
                <a:endParaRPr lang="ru-RU"/>
              </a:p>
            </c:txPr>
            <c:dLblPos val="bestFit"/>
            <c:showLegendKey val="1"/>
            <c:showPercent val="1"/>
            <c:separator>; </c:separator>
            <c:showLeaderLines val="1"/>
          </c:dLbls>
          <c:cat>
            <c:strRef>
              <c:f>Диаграммы!$C$12:$C$19</c:f>
              <c:strCache>
                <c:ptCount val="8"/>
                <c:pt idx="0">
                  <c:v>кол-во трудоустроенных студентов (71 чел)</c:v>
                </c:pt>
                <c:pt idx="1">
                  <c:v>кол-во  не трудоустроенных студентов (142 чел)</c:v>
                </c:pt>
                <c:pt idx="2">
                  <c:v>кол-во самозанятых студентов (53 чел)</c:v>
                </c:pt>
                <c:pt idx="3">
                  <c:v>кол-во студентов продолживших обучение (29 чел)</c:v>
                </c:pt>
                <c:pt idx="4">
                  <c:v>кол-во работающих и продолживших обучение (63 чел)</c:v>
                </c:pt>
                <c:pt idx="5">
                  <c:v>В армии (0 чел)</c:v>
                </c:pt>
                <c:pt idx="6">
                  <c:v>В декрете (0 чел)</c:v>
                </c:pt>
                <c:pt idx="7">
                  <c:v>нет сведений (0 чел)</c:v>
                </c:pt>
              </c:strCache>
            </c:strRef>
          </c:cat>
          <c:val>
            <c:numRef>
              <c:f>Диаграммы!$D$12:$D$19</c:f>
              <c:numCache>
                <c:formatCode>General</c:formatCode>
                <c:ptCount val="8"/>
                <c:pt idx="0">
                  <c:v>71</c:v>
                </c:pt>
                <c:pt idx="1">
                  <c:v>142</c:v>
                </c:pt>
                <c:pt idx="2">
                  <c:v>53</c:v>
                </c:pt>
                <c:pt idx="3">
                  <c:v>29</c:v>
                </c:pt>
                <c:pt idx="4">
                  <c:v>63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1.5888013998250222E-2"/>
          <c:y val="0.68198750437094202"/>
          <c:w val="0.9728772352300884"/>
          <c:h val="0.299352805618399"/>
        </c:manualLayout>
      </c:layout>
      <c:spPr>
        <a:effectLst/>
      </c:spPr>
      <c:txPr>
        <a:bodyPr/>
        <a:lstStyle/>
        <a:p>
          <a:pPr rtl="0">
            <a:defRPr sz="1700" baseline="0">
              <a:latin typeface="Arial" pitchFamily="34" charset="0"/>
            </a:defRPr>
          </a:pPr>
          <a:endParaRPr lang="ru-RU"/>
        </a:p>
      </c:txPr>
    </c:legend>
    <c:plotVisOnly val="1"/>
  </c:chart>
  <c:txPr>
    <a:bodyPr/>
    <a:lstStyle/>
    <a:p>
      <a:pPr>
        <a:defRPr sz="1500" b="0" i="1" baseline="0">
          <a:latin typeface="Arial Black" pitchFamily="34" charset="0"/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800" b="0" i="1" u="none" strike="noStrike" baseline="0"/>
              <a:t>КГАСУ</a:t>
            </a:r>
            <a:r>
              <a:rPr lang="ru-RU"/>
              <a:t>( 1355 чел.) Очная форма обучения</a:t>
            </a:r>
            <a:r>
              <a:rPr lang="ru-RU" baseline="0"/>
              <a:t>.</a:t>
            </a:r>
            <a:r>
              <a:rPr lang="ru-RU"/>
              <a:t> </a:t>
            </a:r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.19613939346690593"/>
          <c:y val="4.4733172398394021E-2"/>
          <c:w val="0.52361012768140824"/>
          <c:h val="0.80129835529353155"/>
        </c:manualLayout>
      </c:layout>
      <c:pie3DChart>
        <c:varyColors val="1"/>
        <c:ser>
          <c:idx val="0"/>
          <c:order val="0"/>
          <c:spPr>
            <a:ln w="0"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 prstMaterial="plastic">
              <a:bevelT/>
              <a:contourClr>
                <a:srgbClr val="000000"/>
              </a:contourClr>
            </a:sp3d>
          </c:spPr>
          <c:dLbls>
            <c:numFmt formatCode="0.00%" sourceLinked="0"/>
            <c:spPr>
              <a:noFill/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c:spPr>
            <c:txPr>
              <a:bodyPr/>
              <a:lstStyle/>
              <a:p>
                <a:pPr>
                  <a:defRPr b="1" i="1" baseline="0">
                    <a:latin typeface="Arial" pitchFamily="34" charset="0"/>
                  </a:defRPr>
                </a:pPr>
                <a:endParaRPr lang="ru-RU"/>
              </a:p>
            </c:txPr>
            <c:dLblPos val="bestFit"/>
            <c:showLegendKey val="1"/>
            <c:showPercent val="1"/>
            <c:separator>; </c:separator>
            <c:showLeaderLines val="1"/>
          </c:dLbls>
          <c:cat>
            <c:strRef>
              <c:f>'Общая по ВУЗУ'!$C$12:$C$19</c:f>
              <c:strCache>
                <c:ptCount val="8"/>
                <c:pt idx="0">
                  <c:v>кол-во трудоустроенных студентов (446 чел)</c:v>
                </c:pt>
                <c:pt idx="1">
                  <c:v>кол-во  не трудоустроенных студентов (240 чел)</c:v>
                </c:pt>
                <c:pt idx="2">
                  <c:v>кол-во самозанятых студентов (67 чел)</c:v>
                </c:pt>
                <c:pt idx="3">
                  <c:v>кол-во студентов продолживших обучение (174 чел)</c:v>
                </c:pt>
                <c:pt idx="4">
                  <c:v>кол-во работающих и продолживших обучение (112 чел)</c:v>
                </c:pt>
                <c:pt idx="5">
                  <c:v>В армии (13 чел)</c:v>
                </c:pt>
                <c:pt idx="6">
                  <c:v>В декрете (6 чел)</c:v>
                </c:pt>
                <c:pt idx="7">
                  <c:v>нет сведений (297 чел)</c:v>
                </c:pt>
              </c:strCache>
            </c:strRef>
          </c:cat>
          <c:val>
            <c:numRef>
              <c:f>'Общая по ВУЗУ'!$D$12:$D$19</c:f>
              <c:numCache>
                <c:formatCode>General</c:formatCode>
                <c:ptCount val="8"/>
                <c:pt idx="0">
                  <c:v>446</c:v>
                </c:pt>
                <c:pt idx="1">
                  <c:v>240</c:v>
                </c:pt>
                <c:pt idx="2">
                  <c:v>67</c:v>
                </c:pt>
                <c:pt idx="3">
                  <c:v>174</c:v>
                </c:pt>
                <c:pt idx="4">
                  <c:v>112</c:v>
                </c:pt>
                <c:pt idx="5">
                  <c:v>13</c:v>
                </c:pt>
                <c:pt idx="6">
                  <c:v>6</c:v>
                </c:pt>
                <c:pt idx="7">
                  <c:v>297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1.5888013998250222E-2"/>
          <c:y val="0.69268841394825664"/>
          <c:w val="0.97287723523008862"/>
          <c:h val="0.30731158605174375"/>
        </c:manualLayout>
      </c:layout>
      <c:spPr>
        <a:effectLst/>
      </c:spPr>
      <c:txPr>
        <a:bodyPr/>
        <a:lstStyle/>
        <a:p>
          <a:pPr rtl="0">
            <a:defRPr sz="1700" baseline="0">
              <a:latin typeface="Arial" pitchFamily="34" charset="0"/>
            </a:defRPr>
          </a:pPr>
          <a:endParaRPr lang="ru-RU"/>
        </a:p>
      </c:txPr>
    </c:legend>
    <c:plotVisOnly val="1"/>
  </c:chart>
  <c:txPr>
    <a:bodyPr/>
    <a:lstStyle/>
    <a:p>
      <a:pPr>
        <a:defRPr sz="1500" b="0" i="1" baseline="0">
          <a:latin typeface="Arial Black" pitchFamily="34" charset="0"/>
        </a:defRPr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7"/>
  <c:chart>
    <c:plotArea>
      <c:layout>
        <c:manualLayout>
          <c:layoutTarget val="inner"/>
          <c:xMode val="edge"/>
          <c:yMode val="edge"/>
          <c:x val="8.6071741032370933E-2"/>
          <c:y val="3.7511665208515642E-2"/>
          <c:w val="0.90327193119124949"/>
          <c:h val="0.79893873730900089"/>
        </c:manualLayout>
      </c:layout>
      <c:barChart>
        <c:barDir val="col"/>
        <c:grouping val="clustered"/>
        <c:ser>
          <c:idx val="0"/>
          <c:order val="0"/>
          <c:tx>
            <c:strRef>
              <c:f>'Общая по институтам'!$H$24</c:f>
              <c:strCache>
                <c:ptCount val="1"/>
                <c:pt idx="0">
                  <c:v>кол-во студентов, работающих по специальности, чел.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rgbClr val="4F81BD"/>
              </a:solidFill>
            </a:ln>
            <a:effectLst/>
            <a:scene3d>
              <a:camera prst="orthographicFront"/>
              <a:lightRig rig="threePt" dir="t"/>
            </a:scene3d>
            <a:sp3d prstMaterial="plastic">
              <a:contourClr>
                <a:srgbClr val="000000"/>
              </a:contourClr>
            </a:sp3d>
          </c:spPr>
          <c:dLbls>
            <c:numFmt formatCode="General" sourceLinked="0"/>
            <c:spPr>
              <a:ln>
                <a:noFill/>
              </a:ln>
            </c:spPr>
            <c:showVal val="1"/>
          </c:dLbls>
          <c:cat>
            <c:strRef>
              <c:f>'Общая по институтам'!$I$23:$M$23</c:f>
              <c:strCache>
                <c:ptCount val="5"/>
                <c:pt idx="0">
                  <c:v>ИТС</c:v>
                </c:pt>
                <c:pt idx="1">
                  <c:v>ИЭиУС</c:v>
                </c:pt>
                <c:pt idx="2">
                  <c:v>ИСТИЭС</c:v>
                </c:pt>
                <c:pt idx="3">
                  <c:v>АиД</c:v>
                </c:pt>
                <c:pt idx="4">
                  <c:v>ИС</c:v>
                </c:pt>
              </c:strCache>
            </c:strRef>
          </c:cat>
          <c:val>
            <c:numRef>
              <c:f>'Общая по институтам'!$I$24:$M$24</c:f>
              <c:numCache>
                <c:formatCode>General</c:formatCode>
                <c:ptCount val="5"/>
                <c:pt idx="0">
                  <c:v>54</c:v>
                </c:pt>
                <c:pt idx="1">
                  <c:v>159</c:v>
                </c:pt>
                <c:pt idx="2">
                  <c:v>53</c:v>
                </c:pt>
                <c:pt idx="3">
                  <c:v>84</c:v>
                </c:pt>
                <c:pt idx="4">
                  <c:v>107</c:v>
                </c:pt>
              </c:numCache>
            </c:numRef>
          </c:val>
        </c:ser>
        <c:ser>
          <c:idx val="1"/>
          <c:order val="1"/>
          <c:tx>
            <c:strRef>
              <c:f>'Общая по институтам'!$H$25</c:f>
              <c:strCache>
                <c:ptCount val="1"/>
                <c:pt idx="0">
                  <c:v>кол-во трудоустроенных студентов, чел. </c:v>
                </c:pt>
              </c:strCache>
            </c:strRef>
          </c:tx>
          <c:spPr>
            <a:solidFill>
              <a:srgbClr val="002060"/>
            </a:solidFill>
          </c:spPr>
          <c:dLbls>
            <c:showVal val="1"/>
          </c:dLbls>
          <c:cat>
            <c:strRef>
              <c:f>'Общая по институтам'!$I$23:$M$23</c:f>
              <c:strCache>
                <c:ptCount val="5"/>
                <c:pt idx="0">
                  <c:v>ИТС</c:v>
                </c:pt>
                <c:pt idx="1">
                  <c:v>ИЭиУС</c:v>
                </c:pt>
                <c:pt idx="2">
                  <c:v>ИСТИЭС</c:v>
                </c:pt>
                <c:pt idx="3">
                  <c:v>АиД</c:v>
                </c:pt>
                <c:pt idx="4">
                  <c:v>ИС</c:v>
                </c:pt>
              </c:strCache>
            </c:strRef>
          </c:cat>
          <c:val>
            <c:numRef>
              <c:f>'Общая по институтам'!$I$25:$M$25</c:f>
              <c:numCache>
                <c:formatCode>General</c:formatCode>
                <c:ptCount val="5"/>
                <c:pt idx="0">
                  <c:v>66</c:v>
                </c:pt>
                <c:pt idx="1">
                  <c:v>176</c:v>
                </c:pt>
                <c:pt idx="2">
                  <c:v>79</c:v>
                </c:pt>
                <c:pt idx="3">
                  <c:v>103</c:v>
                </c:pt>
                <c:pt idx="4">
                  <c:v>134</c:v>
                </c:pt>
              </c:numCache>
            </c:numRef>
          </c:val>
        </c:ser>
        <c:gapWidth val="31"/>
        <c:axId val="51398528"/>
        <c:axId val="51400064"/>
      </c:barChart>
      <c:catAx>
        <c:axId val="51398528"/>
        <c:scaling>
          <c:orientation val="minMax"/>
        </c:scaling>
        <c:axPos val="b"/>
        <c:tickLblPos val="nextTo"/>
        <c:crossAx val="51400064"/>
        <c:crosses val="autoZero"/>
        <c:auto val="1"/>
        <c:lblAlgn val="ctr"/>
        <c:lblOffset val="100"/>
      </c:catAx>
      <c:valAx>
        <c:axId val="51400064"/>
        <c:scaling>
          <c:orientation val="minMax"/>
          <c:max val="180"/>
          <c:min val="0"/>
        </c:scaling>
        <c:axPos val="l"/>
        <c:majorGridlines/>
        <c:numFmt formatCode="General" sourceLinked="0"/>
        <c:tickLblPos val="nextTo"/>
        <c:spPr>
          <a:effectLst/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51398528"/>
        <c:crosses val="autoZero"/>
        <c:crossBetween val="between"/>
        <c:majorUnit val="10"/>
        <c:minorUnit val="10"/>
      </c:valAx>
      <c:spPr>
        <a:noFill/>
        <a:ln>
          <a:solidFill>
            <a:srgbClr val="4F81BD"/>
          </a:solidFill>
        </a:ln>
      </c:spPr>
    </c:plotArea>
    <c:legend>
      <c:legendPos val="r"/>
      <c:layout>
        <c:manualLayout>
          <c:xMode val="edge"/>
          <c:yMode val="edge"/>
          <c:x val="3.3090041826963415E-2"/>
          <c:y val="0.90622148626271504"/>
          <c:w val="0.96690995817303693"/>
          <c:h val="9.3778513737285046E-2"/>
        </c:manualLayout>
      </c:layout>
    </c:legend>
    <c:plotVisOnly val="1"/>
  </c:chart>
  <c:txPr>
    <a:bodyPr/>
    <a:lstStyle/>
    <a:p>
      <a:pPr>
        <a:defRPr sz="1400" b="1" i="0" baseline="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A07C213-ED69-482E-9F01-A6ECB68D221D}" type="datetimeFigureOut">
              <a:rPr lang="ru-RU"/>
              <a:pPr>
                <a:defRPr/>
              </a:pPr>
              <a:t>30.12.2019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61" tIns="45930" rIns="91861" bIns="4593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5163"/>
          </a:xfrm>
          <a:prstGeom prst="rect">
            <a:avLst/>
          </a:prstGeom>
        </p:spPr>
        <p:txBody>
          <a:bodyPr vert="horz" lIns="91861" tIns="45930" rIns="91861" bIns="4593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38D6FD3-0D72-440D-A866-45086FBFD5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*Значение показателя рассчитывается на основе данных ФИС «Федеральный реестр сведений о документах об образовании и (или) о квалификации, документах об обучении» (ФРДО), ФИС ГИА и Приема и Пенсионного фонда Российской Федерации.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8D6FD3-0D72-440D-A866-45086FBFD5C4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*Значение показателя рассчитывается на основе данных ФИС «Федеральный реестр сведений о документах об образовании и (или) о квалификации, документах об обучении» (ФРДО), ФИС ГИА и Приема и Пенсионного фонда Российской Федерации.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8D6FD3-0D72-440D-A866-45086FBFD5C4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z="800" b="1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998763-1B82-4F95-A274-D2290DEF602F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708EE-EB9A-4C5C-9461-E2847E37C39B}" type="datetime1">
              <a:rPr lang="ru-RU"/>
              <a:pPr>
                <a:defRPr/>
              </a:pPr>
              <a:t>30.12.2019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05CE9-7482-4D00-81A4-5EABA8D4E9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ED297-37DC-42A5-875E-F7F61B915C5F}" type="datetime1">
              <a:rPr lang="ru-RU"/>
              <a:pPr>
                <a:defRPr/>
              </a:pPr>
              <a:t>30.12.2019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30BEF-7489-48B1-9834-E2F1330169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D5AE1-BC57-4885-B3D1-52A320F20821}" type="datetime1">
              <a:rPr lang="ru-RU"/>
              <a:pPr>
                <a:defRPr/>
              </a:pPr>
              <a:t>30.12.2019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46A56-1C05-4F24-8934-0DDAA7255D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F0358-C718-4F4E-8B96-9D742A911D4E}" type="datetime1">
              <a:rPr lang="ru-RU"/>
              <a:pPr>
                <a:defRPr/>
              </a:pPr>
              <a:t>30.12.2019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25B7D-2A4C-4A70-A515-B0DF140D26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6DD2B-F912-4F13-92E3-04E7093EB105}" type="datetime1">
              <a:rPr lang="ru-RU"/>
              <a:pPr>
                <a:defRPr/>
              </a:pPr>
              <a:t>30.12.2019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84A6B-5D91-4E1D-BD44-E1DF94D95A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4D9B2-D4A5-471D-9E9F-A7DADE85540A}" type="datetime1">
              <a:rPr lang="ru-RU"/>
              <a:pPr>
                <a:defRPr/>
              </a:pPr>
              <a:t>30.12.2019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A973F-BF32-4DEF-BF0A-1295903CFD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EF7E2-3B4F-44F5-A591-328DB92A1A52}" type="datetime1">
              <a:rPr lang="ru-RU"/>
              <a:pPr>
                <a:defRPr/>
              </a:pPr>
              <a:t>30.12.2019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027BC-3A0C-46A7-ACDB-83CDC6813F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17FC5-7BC2-4FFE-8C7A-DC0F1320B239}" type="datetime1">
              <a:rPr lang="ru-RU"/>
              <a:pPr>
                <a:defRPr/>
              </a:pPr>
              <a:t>30.12.2019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8CE92-32D2-46EA-B1A0-E325A8F939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40F12-1421-43E6-82FC-99518ECD4A46}" type="datetime1">
              <a:rPr lang="ru-RU"/>
              <a:pPr>
                <a:defRPr/>
              </a:pPr>
              <a:t>30.12.2019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9AA38-9925-4388-8349-41F725944E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3E074-DD41-4BF0-86D5-FC0D6115E448}" type="datetime1">
              <a:rPr lang="ru-RU"/>
              <a:pPr>
                <a:defRPr/>
              </a:pPr>
              <a:t>30.12.2019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9E7C2-D82B-4959-A900-E2B4BBE34C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6A555-B8CB-4BD7-B0B8-AFE6261BE06A}" type="datetime1">
              <a:rPr lang="ru-RU"/>
              <a:pPr>
                <a:defRPr/>
              </a:pPr>
              <a:t>30.12.2019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2EA4B-AC88-4424-A217-7CE7D2F81B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FDA1C16-1872-462A-B76E-EEBAA9BDE2B0}" type="datetime1">
              <a:rPr lang="ru-RU"/>
              <a:pPr>
                <a:defRPr/>
              </a:pPr>
              <a:t>30.12.2019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F76A185-3BC6-4518-9920-9CD1402F7D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AutoShape 2" descr="http://94.img.avito.st/1280x960/1062301194.jpg"/>
          <p:cNvSpPr>
            <a:spLocks noChangeAspect="1" noChangeArrowheads="1"/>
          </p:cNvSpPr>
          <p:nvPr/>
        </p:nvSpPr>
        <p:spPr bwMode="auto">
          <a:xfrm>
            <a:off x="155575" y="-73025"/>
            <a:ext cx="30480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0"/>
            <a:ext cx="9144000" cy="1142984"/>
          </a:xfrm>
          <a:prstGeom prst="rect">
            <a:avLst/>
          </a:prstGeom>
          <a:gradFill>
            <a:gsLst>
              <a:gs pos="0">
                <a:srgbClr val="002060"/>
              </a:gs>
              <a:gs pos="50000">
                <a:srgbClr val="002060"/>
              </a:gs>
              <a:gs pos="100000">
                <a:srgbClr val="0070C0"/>
              </a:gs>
            </a:gsLst>
            <a:lin ang="5400000" scaled="0"/>
          </a:gra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T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3077" name="Прямоугольник 11"/>
          <p:cNvSpPr>
            <a:spLocks noChangeArrowheads="1"/>
          </p:cNvSpPr>
          <p:nvPr/>
        </p:nvSpPr>
        <p:spPr bwMode="auto">
          <a:xfrm>
            <a:off x="0" y="0"/>
            <a:ext cx="9144000" cy="1034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3600" dirty="0" smtClean="0">
                <a:solidFill>
                  <a:schemeClr val="bg1"/>
                </a:solidFill>
              </a:rPr>
              <a:t>О состоянии трудоустройства </a:t>
            </a:r>
          </a:p>
          <a:p>
            <a:pPr algn="ctr">
              <a:lnSpc>
                <a:spcPct val="85000"/>
              </a:lnSpc>
            </a:pPr>
            <a:r>
              <a:rPr lang="ru-RU" sz="3600" dirty="0" smtClean="0">
                <a:solidFill>
                  <a:schemeClr val="bg1"/>
                </a:solidFill>
              </a:rPr>
              <a:t>выпускников КГАСУ 2019 </a:t>
            </a:r>
          </a:p>
        </p:txBody>
      </p:sp>
      <p:sp>
        <p:nvSpPr>
          <p:cNvPr id="3079" name="TextBox 2"/>
          <p:cNvSpPr>
            <a:spLocks noChangeArrowheads="1"/>
          </p:cNvSpPr>
          <p:nvPr/>
        </p:nvSpPr>
        <p:spPr bwMode="auto">
          <a:xfrm>
            <a:off x="323850" y="6413500"/>
            <a:ext cx="1800225" cy="400050"/>
          </a:xfrm>
          <a:custGeom>
            <a:avLst/>
            <a:gdLst>
              <a:gd name="T0" fmla="*/ 0 w 6048375"/>
              <a:gd name="T1" fmla="*/ 0 h 460375"/>
              <a:gd name="T2" fmla="*/ 1800200 w 6048375"/>
              <a:gd name="T3" fmla="*/ 0 h 460375"/>
              <a:gd name="T4" fmla="*/ 1800200 w 6048375"/>
              <a:gd name="T5" fmla="*/ 400110 h 460375"/>
              <a:gd name="T6" fmla="*/ 0 w 6048375"/>
              <a:gd name="T7" fmla="*/ 400110 h 460375"/>
              <a:gd name="T8" fmla="*/ 0 w 6048375"/>
              <a:gd name="T9" fmla="*/ 0 h 4603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48375"/>
              <a:gd name="T16" fmla="*/ 0 h 460375"/>
              <a:gd name="T17" fmla="*/ 6048375 w 6048375"/>
              <a:gd name="T18" fmla="*/ 460375 h 46037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48375" h="460375">
                <a:moveTo>
                  <a:pt x="0" y="0"/>
                </a:moveTo>
                <a:lnTo>
                  <a:pt x="6048375" y="0"/>
                </a:lnTo>
                <a:lnTo>
                  <a:pt x="6048375" y="460375"/>
                </a:lnTo>
                <a:lnTo>
                  <a:pt x="0" y="460375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/>
              <a:t>Казань </a:t>
            </a:r>
            <a:r>
              <a:rPr lang="ru-RU" sz="2000" b="1" dirty="0" smtClean="0"/>
              <a:t>2019</a:t>
            </a:r>
            <a:endParaRPr lang="ru-RU" sz="2000" b="1" dirty="0"/>
          </a:p>
        </p:txBody>
      </p:sp>
      <p:sp>
        <p:nvSpPr>
          <p:cNvPr id="3080" name="TextBox 2"/>
          <p:cNvSpPr>
            <a:spLocks noChangeArrowheads="1"/>
          </p:cNvSpPr>
          <p:nvPr/>
        </p:nvSpPr>
        <p:spPr bwMode="auto">
          <a:xfrm>
            <a:off x="5580112" y="1772816"/>
            <a:ext cx="3097039" cy="2554545"/>
          </a:xfrm>
          <a:custGeom>
            <a:avLst/>
            <a:gdLst>
              <a:gd name="T0" fmla="*/ 0 w 6048375"/>
              <a:gd name="T1" fmla="*/ 0 h 460375"/>
              <a:gd name="T2" fmla="*/ 8892480 w 6048375"/>
              <a:gd name="T3" fmla="*/ 0 h 460375"/>
              <a:gd name="T4" fmla="*/ 8892480 w 6048375"/>
              <a:gd name="T5" fmla="*/ 1015663 h 460375"/>
              <a:gd name="T6" fmla="*/ 0 w 6048375"/>
              <a:gd name="T7" fmla="*/ 1015663 h 460375"/>
              <a:gd name="T8" fmla="*/ 0 w 6048375"/>
              <a:gd name="T9" fmla="*/ 0 h 4603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48375"/>
              <a:gd name="T16" fmla="*/ 0 h 460375"/>
              <a:gd name="T17" fmla="*/ 6048375 w 6048375"/>
              <a:gd name="T18" fmla="*/ 460375 h 46037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48375" h="460375">
                <a:moveTo>
                  <a:pt x="0" y="0"/>
                </a:moveTo>
                <a:lnTo>
                  <a:pt x="6048375" y="0"/>
                </a:lnTo>
                <a:lnTo>
                  <a:pt x="6048375" y="460375"/>
                </a:lnTo>
                <a:lnTo>
                  <a:pt x="0" y="460375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/>
              <a:t>Докладчик: </a:t>
            </a:r>
          </a:p>
          <a:p>
            <a:r>
              <a:rPr lang="ru-RU" sz="2000" b="1" dirty="0" smtClean="0"/>
              <a:t>Проректор по Образовательной деятельности </a:t>
            </a:r>
          </a:p>
          <a:p>
            <a:r>
              <a:rPr lang="ru-RU" sz="2000" b="1" dirty="0" smtClean="0"/>
              <a:t>И.Э. </a:t>
            </a:r>
            <a:r>
              <a:rPr lang="ru-RU" sz="2000" b="1" dirty="0" err="1" smtClean="0"/>
              <a:t>Вильданов</a:t>
            </a:r>
            <a:r>
              <a:rPr lang="ru-RU" sz="2000" b="1" dirty="0" smtClean="0"/>
              <a:t>, </a:t>
            </a:r>
          </a:p>
          <a:p>
            <a:r>
              <a:rPr lang="ru-RU" sz="2000" b="1" dirty="0" err="1" smtClean="0"/>
              <a:t>Нач.УМУ</a:t>
            </a:r>
            <a:r>
              <a:rPr lang="ru-RU" sz="2000" b="1" dirty="0" smtClean="0"/>
              <a:t> И.В.Колесникова,</a:t>
            </a:r>
          </a:p>
          <a:p>
            <a:r>
              <a:rPr lang="ru-RU" sz="2000" b="1" dirty="0" smtClean="0"/>
              <a:t>Д.Б. Макаров</a:t>
            </a:r>
          </a:p>
        </p:txBody>
      </p:sp>
      <p:sp>
        <p:nvSpPr>
          <p:cNvPr id="3081" name="AutoShape 2" descr="http://himaan.ru/uploads/posts/2014-08/thumbs/14088337122020.jpeg"/>
          <p:cNvSpPr>
            <a:spLocks noChangeAspect="1" noChangeArrowheads="1"/>
          </p:cNvSpPr>
          <p:nvPr/>
        </p:nvSpPr>
        <p:spPr bwMode="auto">
          <a:xfrm>
            <a:off x="857224" y="0"/>
            <a:ext cx="30480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750C8C-E5F2-4CCC-8279-002004C37121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1"/>
            <a:ext cx="9144000" cy="1052736"/>
          </a:xfrm>
          <a:prstGeom prst="rect">
            <a:avLst/>
          </a:prstGeom>
          <a:gradFill>
            <a:gsLst>
              <a:gs pos="0">
                <a:srgbClr val="00206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3200" dirty="0" smtClean="0">
                <a:solidFill>
                  <a:schemeClr val="tx1"/>
                </a:solidFill>
              </a:rPr>
              <a:t>Анализ трудоустройства выпускников 2019 года по состоянию на конец декабря.</a:t>
            </a:r>
            <a:endParaRPr lang="ru-RU" sz="3200" dirty="0">
              <a:solidFill>
                <a:schemeClr val="tx1"/>
              </a:solidFill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428596" y="928670"/>
          <a:ext cx="8501090" cy="57912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750C8C-E5F2-4CCC-8279-002004C37121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1"/>
            <a:ext cx="9144000" cy="1052736"/>
          </a:xfrm>
          <a:prstGeom prst="rect">
            <a:avLst/>
          </a:prstGeom>
          <a:gradFill>
            <a:gsLst>
              <a:gs pos="0">
                <a:srgbClr val="00206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3200" dirty="0" smtClean="0">
                <a:solidFill>
                  <a:schemeClr val="tx1"/>
                </a:solidFill>
              </a:rPr>
              <a:t>Анализ трудоустройства выпускников 2019 года по состоянию на конец декабря.</a:t>
            </a:r>
            <a:endParaRPr lang="ru-RU" sz="3200" dirty="0">
              <a:solidFill>
                <a:schemeClr val="tx1"/>
              </a:solidFill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142844" y="923925"/>
          <a:ext cx="8658225" cy="593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750C8C-E5F2-4CCC-8279-002004C37121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1"/>
            <a:ext cx="9144000" cy="1052736"/>
          </a:xfrm>
          <a:prstGeom prst="rect">
            <a:avLst/>
          </a:prstGeom>
          <a:gradFill>
            <a:gsLst>
              <a:gs pos="0">
                <a:srgbClr val="00206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3200" dirty="0" smtClean="0">
                <a:solidFill>
                  <a:schemeClr val="tx1"/>
                </a:solidFill>
              </a:rPr>
              <a:t>Анализ трудоустройства выпускников 2019 года по состоянию на конец декабря.</a:t>
            </a:r>
            <a:endParaRPr lang="ru-RU" sz="3200" dirty="0">
              <a:solidFill>
                <a:schemeClr val="tx1"/>
              </a:solidFill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214282" y="923925"/>
          <a:ext cx="8658225" cy="593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750C8C-E5F2-4CCC-8279-002004C37121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1214422"/>
          </a:xfrm>
          <a:prstGeom prst="rect">
            <a:avLst/>
          </a:prstGeom>
          <a:gradFill>
            <a:gsLst>
              <a:gs pos="0">
                <a:srgbClr val="00206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3200" dirty="0" smtClean="0">
                <a:solidFill>
                  <a:schemeClr val="tx1"/>
                </a:solidFill>
              </a:rPr>
              <a:t>Анализ трудоустройства выпускников 2019 года по всем направлениям по состоянию на конец декабря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428596" y="1214422"/>
          <a:ext cx="8401078" cy="5500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750C8C-E5F2-4CCC-8279-002004C37121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0" y="0"/>
            <a:ext cx="9144000" cy="1214422"/>
          </a:xfrm>
          <a:prstGeom prst="rect">
            <a:avLst/>
          </a:prstGeom>
          <a:gradFill>
            <a:gsLst>
              <a:gs pos="0">
                <a:srgbClr val="00206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3200" dirty="0" smtClean="0">
                <a:solidFill>
                  <a:schemeClr val="tx1"/>
                </a:solidFill>
              </a:rPr>
              <a:t>Количество выпускников 2019г устроенных по специальности по институтам по состоянию на конец декабря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1000100" y="1214422"/>
          <a:ext cx="6858048" cy="5500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6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3D6CD4-E2E3-457F-8FCF-C63D93E9BA2E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23528" y="1493058"/>
            <a:ext cx="8391876" cy="4601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tabLst>
                <a:tab pos="457200" algn="l"/>
                <a:tab pos="571500" algn="l"/>
                <a:tab pos="679450" algn="l"/>
              </a:tabLst>
            </a:pPr>
            <a:r>
              <a:rPr lang="ru-RU" sz="2000" b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Calibri" pitchFamily="34" charset="0"/>
                <a:cs typeface="Arial" pitchFamily="34" charset="0"/>
              </a:rPr>
              <a:t>- Министерство транспорта и дорожного хозяйства РТ</a:t>
            </a:r>
          </a:p>
          <a:p>
            <a:pPr>
              <a:tabLst>
                <a:tab pos="457200" algn="l"/>
                <a:tab pos="571500" algn="l"/>
                <a:tab pos="679450" algn="l"/>
              </a:tabLst>
            </a:pPr>
            <a:r>
              <a:rPr lang="ru-RU" sz="1900" b="1" dirty="0" smtClean="0">
                <a:latin typeface="Calibri" pitchFamily="34" charset="0"/>
                <a:cs typeface="Arial" pitchFamily="34" charset="0"/>
              </a:rPr>
              <a:t> - </a:t>
            </a:r>
            <a:r>
              <a:rPr lang="ru-RU" sz="2000" b="1" dirty="0" smtClean="0">
                <a:latin typeface="Calibri" pitchFamily="34" charset="0"/>
                <a:cs typeface="Arial" pitchFamily="34" charset="0"/>
              </a:rPr>
              <a:t>Министерство строительства, архитектуры и ЖКХ РТ</a:t>
            </a:r>
            <a:endParaRPr lang="ru-RU" sz="1900" b="1" dirty="0" smtClean="0">
              <a:latin typeface="Calibri" pitchFamily="34" charset="0"/>
              <a:cs typeface="Arial" pitchFamily="34" charset="0"/>
            </a:endParaRPr>
          </a:p>
          <a:p>
            <a:pPr lvl="0"/>
            <a:r>
              <a:rPr lang="ru-RU" sz="2000" b="1" dirty="0" smtClean="0">
                <a:latin typeface="Calibri" pitchFamily="34" charset="0"/>
                <a:cs typeface="Arial" pitchFamily="34" charset="0"/>
              </a:rPr>
              <a:t> - Министерство культуры РТ</a:t>
            </a:r>
          </a:p>
          <a:p>
            <a:pPr lvl="0" eaLnBrk="0" hangingPunct="0">
              <a:tabLst>
                <a:tab pos="457200" algn="l"/>
                <a:tab pos="571500" algn="l"/>
                <a:tab pos="679450" algn="l"/>
              </a:tabLst>
            </a:pPr>
            <a:r>
              <a:rPr lang="ru-RU" sz="1900" b="1" dirty="0" smtClean="0">
                <a:latin typeface="Calibri" pitchFamily="34" charset="0"/>
                <a:cs typeface="Arial" pitchFamily="34" charset="0"/>
              </a:rPr>
              <a:t> - </a:t>
            </a:r>
            <a:r>
              <a:rPr lang="ru-RU" sz="2000" b="1" dirty="0" smtClean="0">
                <a:latin typeface="Calibri" pitchFamily="34" charset="0"/>
                <a:cs typeface="Arial" pitchFamily="34" charset="0"/>
              </a:rPr>
              <a:t>ОАО « Институт «</a:t>
            </a:r>
            <a:r>
              <a:rPr lang="ru-RU" sz="2000" b="1" dirty="0" err="1" smtClean="0">
                <a:latin typeface="Calibri" pitchFamily="34" charset="0"/>
                <a:cs typeface="Arial" pitchFamily="34" charset="0"/>
              </a:rPr>
              <a:t>Казгражданпроект</a:t>
            </a:r>
            <a:r>
              <a:rPr lang="ru-RU" sz="2000" b="1" dirty="0" smtClean="0">
                <a:latin typeface="Calibri" pitchFamily="34" charset="0"/>
                <a:cs typeface="Arial" pitchFamily="34" charset="0"/>
              </a:rPr>
              <a:t>»</a:t>
            </a:r>
          </a:p>
          <a:p>
            <a:pPr eaLnBrk="0" hangingPunct="0">
              <a:tabLst>
                <a:tab pos="457200" algn="l"/>
                <a:tab pos="571500" algn="l"/>
                <a:tab pos="679450" algn="l"/>
              </a:tabLst>
            </a:pPr>
            <a:r>
              <a:rPr lang="ru-RU" sz="1900" b="1" dirty="0" smtClean="0">
                <a:latin typeface="Calibri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latin typeface="Calibri" pitchFamily="34" charset="0"/>
                <a:cs typeface="Arial" pitchFamily="34" charset="0"/>
              </a:rPr>
              <a:t>- ГУП «</a:t>
            </a:r>
            <a:r>
              <a:rPr lang="ru-RU" sz="2000" b="1" dirty="0" err="1" smtClean="0">
                <a:latin typeface="Calibri" pitchFamily="34" charset="0"/>
                <a:cs typeface="Arial" pitchFamily="34" charset="0"/>
              </a:rPr>
              <a:t>Татинвестгражданпроект</a:t>
            </a:r>
            <a:r>
              <a:rPr lang="ru-RU" sz="2000" b="1" dirty="0" smtClean="0">
                <a:latin typeface="Calibri" pitchFamily="34" charset="0"/>
                <a:cs typeface="Arial" pitchFamily="34" charset="0"/>
              </a:rPr>
              <a:t>»</a:t>
            </a:r>
          </a:p>
          <a:p>
            <a:pPr eaLnBrk="0" hangingPunct="0">
              <a:tabLst>
                <a:tab pos="457200" algn="l"/>
                <a:tab pos="571500" algn="l"/>
                <a:tab pos="679450" algn="l"/>
              </a:tabLst>
            </a:pPr>
            <a:r>
              <a:rPr lang="ru-RU" sz="1900" b="1" dirty="0" smtClean="0">
                <a:latin typeface="Calibri" pitchFamily="34" charset="0"/>
                <a:cs typeface="Arial" pitchFamily="34" charset="0"/>
              </a:rPr>
              <a:t> - </a:t>
            </a:r>
            <a:r>
              <a:rPr lang="ru-RU" sz="2000" b="1" dirty="0" smtClean="0">
                <a:latin typeface="+mn-lt"/>
              </a:rPr>
              <a:t>АО«Институт «</a:t>
            </a:r>
            <a:r>
              <a:rPr lang="ru-RU" sz="2000" b="1" dirty="0" err="1" smtClean="0">
                <a:latin typeface="+mn-lt"/>
              </a:rPr>
              <a:t>Татдорпроект</a:t>
            </a:r>
            <a:r>
              <a:rPr lang="ru-RU" sz="2000" b="1" dirty="0" smtClean="0">
                <a:latin typeface="+mn-lt"/>
              </a:rPr>
              <a:t>»</a:t>
            </a:r>
            <a:endParaRPr lang="ru-RU" sz="1900" b="1" dirty="0">
              <a:latin typeface="+mn-lt"/>
              <a:cs typeface="Arial" pitchFamily="34" charset="0"/>
            </a:endParaRPr>
          </a:p>
          <a:p>
            <a:pPr eaLnBrk="0" hangingPunct="0">
              <a:tabLst>
                <a:tab pos="457200" algn="l"/>
                <a:tab pos="571500" algn="l"/>
                <a:tab pos="679450" algn="l"/>
              </a:tabLst>
            </a:pPr>
            <a:r>
              <a:rPr lang="ru-RU" sz="1900" b="1" dirty="0" smtClean="0">
                <a:latin typeface="Calibri" pitchFamily="34" charset="0"/>
                <a:cs typeface="Arial" pitchFamily="34" charset="0"/>
              </a:rPr>
              <a:t> - ОАО </a:t>
            </a:r>
            <a:r>
              <a:rPr lang="ru-RU" sz="1900" b="1" dirty="0" err="1">
                <a:latin typeface="Calibri" pitchFamily="34" charset="0"/>
                <a:cs typeface="Arial" pitchFamily="34" charset="0"/>
              </a:rPr>
              <a:t>Каздорстрой</a:t>
            </a:r>
            <a:endParaRPr lang="ru-RU" sz="1900" b="1" dirty="0">
              <a:latin typeface="Calibri" pitchFamily="34" charset="0"/>
              <a:cs typeface="Arial" pitchFamily="34" charset="0"/>
            </a:endParaRPr>
          </a:p>
          <a:p>
            <a:pPr eaLnBrk="0" hangingPunct="0">
              <a:tabLst>
                <a:tab pos="457200" algn="l"/>
                <a:tab pos="571500" algn="l"/>
                <a:tab pos="679450" algn="l"/>
              </a:tabLst>
            </a:pPr>
            <a:r>
              <a:rPr lang="ru-RU" sz="1900" b="1" dirty="0" smtClean="0">
                <a:latin typeface="Calibri" pitchFamily="34" charset="0"/>
                <a:cs typeface="Arial" pitchFamily="34" charset="0"/>
              </a:rPr>
              <a:t> - АО «Казанский </a:t>
            </a:r>
            <a:r>
              <a:rPr lang="ru-RU" sz="1900" b="1" dirty="0" err="1" smtClean="0">
                <a:latin typeface="Calibri" pitchFamily="34" charset="0"/>
                <a:cs typeface="Arial" pitchFamily="34" charset="0"/>
              </a:rPr>
              <a:t>ГипроНИИАвиапром</a:t>
            </a:r>
            <a:r>
              <a:rPr lang="ru-RU" sz="1900" b="1" dirty="0" smtClean="0">
                <a:latin typeface="Calibri" pitchFamily="34" charset="0"/>
                <a:cs typeface="Arial" pitchFamily="34" charset="0"/>
              </a:rPr>
              <a:t>»</a:t>
            </a:r>
            <a:endParaRPr lang="ru-RU" sz="1900" b="1" dirty="0">
              <a:latin typeface="Calibri" pitchFamily="34" charset="0"/>
              <a:cs typeface="Arial" pitchFamily="34" charset="0"/>
            </a:endParaRPr>
          </a:p>
          <a:p>
            <a:pPr eaLnBrk="0" hangingPunct="0">
              <a:tabLst>
                <a:tab pos="457200" algn="l"/>
                <a:tab pos="571500" algn="l"/>
                <a:tab pos="679450" algn="l"/>
              </a:tabLst>
            </a:pPr>
            <a:r>
              <a:rPr lang="ru-RU" sz="1900" b="1" dirty="0" smtClean="0">
                <a:latin typeface="Calibri" pitchFamily="34" charset="0"/>
                <a:cs typeface="Arial" pitchFamily="34" charset="0"/>
              </a:rPr>
              <a:t> - Казанский </a:t>
            </a:r>
            <a:r>
              <a:rPr lang="ru-RU" sz="1900" b="1" dirty="0">
                <a:latin typeface="Calibri" pitchFamily="34" charset="0"/>
                <a:cs typeface="Arial" pitchFamily="34" charset="0"/>
              </a:rPr>
              <a:t>ДСК</a:t>
            </a:r>
          </a:p>
          <a:p>
            <a:pPr lvl="0" eaLnBrk="0" hangingPunct="0">
              <a:tabLst>
                <a:tab pos="457200" algn="l"/>
                <a:tab pos="571500" algn="l"/>
                <a:tab pos="679450" algn="l"/>
              </a:tabLst>
            </a:pPr>
            <a:r>
              <a:rPr lang="ru-RU" sz="1900" b="1" dirty="0" smtClean="0">
                <a:latin typeface="Calibri" pitchFamily="34" charset="0"/>
                <a:cs typeface="Arial" pitchFamily="34" charset="0"/>
              </a:rPr>
              <a:t> - </a:t>
            </a:r>
            <a:r>
              <a:rPr lang="ru-RU" sz="2000" b="1" dirty="0" smtClean="0">
                <a:latin typeface="Calibri" pitchFamily="34" charset="0"/>
                <a:cs typeface="Arial" pitchFamily="34" charset="0"/>
              </a:rPr>
              <a:t>Муниципальное казенное учреждение «Управление архитектуры и градостроительства Исполкома муниципального образования  г.Казани» (ГЛАВАПУ)</a:t>
            </a:r>
          </a:p>
          <a:p>
            <a:pPr eaLnBrk="0" hangingPunct="0">
              <a:tabLst>
                <a:tab pos="457200" algn="l"/>
                <a:tab pos="571500" algn="l"/>
                <a:tab pos="679450" algn="l"/>
              </a:tabLst>
            </a:pPr>
            <a:r>
              <a:rPr lang="ru-RU" sz="1900" b="1" dirty="0" smtClean="0">
                <a:latin typeface="Calibri" pitchFamily="34" charset="0"/>
                <a:cs typeface="Arial" pitchFamily="34" charset="0"/>
              </a:rPr>
              <a:t> - МУП </a:t>
            </a:r>
            <a:r>
              <a:rPr lang="ru-RU" sz="1900" b="1" dirty="0">
                <a:latin typeface="Calibri" pitchFamily="34" charset="0"/>
                <a:cs typeface="Arial" pitchFamily="34" charset="0"/>
              </a:rPr>
              <a:t>Водоканал</a:t>
            </a:r>
          </a:p>
          <a:p>
            <a:pPr eaLnBrk="0" hangingPunct="0">
              <a:tabLst>
                <a:tab pos="457200" algn="l"/>
                <a:tab pos="571500" algn="l"/>
                <a:tab pos="679450" algn="l"/>
              </a:tabLst>
            </a:pPr>
            <a:r>
              <a:rPr lang="ru-RU" sz="1900" b="1" dirty="0" smtClean="0">
                <a:latin typeface="Calibri" pitchFamily="34" charset="0"/>
                <a:cs typeface="Arial" pitchFamily="34" charset="0"/>
              </a:rPr>
              <a:t> - СРО </a:t>
            </a:r>
            <a:r>
              <a:rPr lang="ru-RU" sz="1900" b="1" dirty="0">
                <a:latin typeface="Calibri" pitchFamily="34" charset="0"/>
                <a:cs typeface="Arial" pitchFamily="34" charset="0"/>
              </a:rPr>
              <a:t>РНП Содружество строителей РТ</a:t>
            </a:r>
          </a:p>
          <a:p>
            <a:pPr eaLnBrk="0" hangingPunct="0">
              <a:tabLst>
                <a:tab pos="457200" algn="l"/>
                <a:tab pos="571500" algn="l"/>
                <a:tab pos="679450" algn="l"/>
              </a:tabLst>
            </a:pPr>
            <a:r>
              <a:rPr lang="ru-RU" sz="1900" b="1" dirty="0" smtClean="0">
                <a:latin typeface="Calibri" pitchFamily="34" charset="0"/>
                <a:cs typeface="Arial" pitchFamily="34" charset="0"/>
              </a:rPr>
              <a:t>  - ООО «АК ТАШ»</a:t>
            </a:r>
            <a:endParaRPr lang="ru-RU" sz="1900" b="1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0"/>
            <a:ext cx="9144000" cy="1125538"/>
          </a:xfrm>
          <a:prstGeom prst="rect">
            <a:avLst/>
          </a:prstGeom>
          <a:solidFill>
            <a:schemeClr val="accent5">
              <a:alpha val="78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0"/>
            <a:ext cx="9144000" cy="1286793"/>
          </a:xfrm>
          <a:prstGeom prst="rect">
            <a:avLst/>
          </a:prstGeom>
          <a:gradFill>
            <a:gsLst>
              <a:gs pos="0">
                <a:srgbClr val="00206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90000"/>
              </a:lnSpc>
              <a:tabLst>
                <a:tab pos="457200" algn="l"/>
              </a:tabLst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Основные предприятия сотрудничающие с КГАСУ по трудоустройству и прохождению практики студентов</a:t>
            </a:r>
            <a:endParaRPr lang="ru-RU" sz="2800" dirty="0">
              <a:solidFill>
                <a:schemeClr val="tx1"/>
              </a:solidFill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3D6CD4-E2E3-457F-8FCF-C63D93E9BA2E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0"/>
            <a:ext cx="9144000" cy="1125538"/>
          </a:xfrm>
          <a:prstGeom prst="rect">
            <a:avLst/>
          </a:prstGeom>
          <a:solidFill>
            <a:schemeClr val="accent5">
              <a:alpha val="78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0"/>
            <a:ext cx="9144000" cy="1286793"/>
          </a:xfrm>
          <a:prstGeom prst="rect">
            <a:avLst/>
          </a:prstGeom>
          <a:gradFill>
            <a:gsLst>
              <a:gs pos="0">
                <a:srgbClr val="00206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90000"/>
              </a:lnSpc>
              <a:tabLst>
                <a:tab pos="457200" algn="l"/>
              </a:tabLst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Проект </a:t>
            </a:r>
            <a:r>
              <a:rPr lang="ru-RU" sz="2800" dirty="0" smtClean="0">
                <a:solidFill>
                  <a:schemeClr val="tx1"/>
                </a:solidFill>
              </a:rPr>
              <a:t>решения:</a:t>
            </a:r>
            <a:endParaRPr lang="ru-RU" sz="2800" dirty="0">
              <a:solidFill>
                <a:schemeClr val="tx1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556792"/>
            <a:ext cx="871296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/>
              <a:t>       1</a:t>
            </a:r>
            <a:r>
              <a:rPr lang="ru-RU" sz="2200" dirty="0" smtClean="0"/>
              <a:t>. Информацию проректора по ОД принять к сведению.</a:t>
            </a:r>
          </a:p>
          <a:p>
            <a:r>
              <a:rPr lang="ru-RU" sz="2200" dirty="0" smtClean="0"/>
              <a:t>       2</a:t>
            </a:r>
            <a:r>
              <a:rPr lang="ru-RU" sz="2200" dirty="0" smtClean="0"/>
              <a:t>. Дирекциям институтов совместно с выпускающими кафедрами продолжить мониторинг выпускников 2019 года и подготовить информацию по состоянию на 15 июня 2020 года.</a:t>
            </a:r>
          </a:p>
          <a:p>
            <a:r>
              <a:rPr lang="ru-RU" sz="2200" dirty="0" smtClean="0"/>
              <a:t>       3</a:t>
            </a:r>
            <a:r>
              <a:rPr lang="ru-RU" sz="2200" dirty="0" smtClean="0"/>
              <a:t>. Заведующим выпускающих кафедр совместно с директорами институтов подготовить перечень организаций с которыми взаимодействуют в настоящее время для организации практик у студентов и трудоустройства выпускников, а также перечень новых предприятий с которыми планируется в текущем учебном году начать взаимодействие. Составить план мероприятии по взаимодействию с предприятиями на период с 01 февраля по 31 августа 2020 года. Информацию представить в отдел трудоустройства и производственной практики в срок до 01.02.2020г. </a:t>
            </a:r>
            <a:endParaRPr lang="ru-RU" sz="2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EE5C03-7EDF-43D7-9CE5-398022A0C044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3068960"/>
            <a:ext cx="9144000" cy="8540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6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Спасибо за внимание!</a:t>
            </a:r>
            <a:endParaRPr lang="ru-RU" sz="60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24242C-AB6F-431F-9128-57C64DB81C5A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 l="7874" t="4199" r="5249" b="4199"/>
          <a:stretch>
            <a:fillRect/>
          </a:stretch>
        </p:blipFill>
        <p:spPr bwMode="auto">
          <a:xfrm>
            <a:off x="1" y="974597"/>
            <a:ext cx="8927982" cy="588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0" y="-17464"/>
            <a:ext cx="9144000" cy="998191"/>
          </a:xfrm>
          <a:prstGeom prst="rect">
            <a:avLst/>
          </a:prstGeom>
          <a:gradFill>
            <a:gsLst>
              <a:gs pos="0">
                <a:srgbClr val="00206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3200" dirty="0" smtClean="0">
                <a:solidFill>
                  <a:schemeClr val="tx1"/>
                </a:solidFill>
              </a:rPr>
              <a:t>Используемые</a:t>
            </a:r>
            <a:r>
              <a:rPr lang="en-US" sz="3200" dirty="0" smtClean="0">
                <a:solidFill>
                  <a:schemeClr val="tx1"/>
                </a:solidFill>
              </a:rPr>
              <a:t> Web-</a:t>
            </a:r>
            <a:r>
              <a:rPr lang="ru-RU" sz="3200" dirty="0" smtClean="0">
                <a:solidFill>
                  <a:schemeClr val="tx1"/>
                </a:solidFill>
              </a:rPr>
              <a:t>ресурсы  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929454" y="2928934"/>
            <a:ext cx="1963027" cy="251629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Раздел сайта КГАСУ. </a:t>
            </a:r>
          </a:p>
          <a:p>
            <a:pPr>
              <a:lnSpc>
                <a:spcPct val="80000"/>
              </a:lnSpc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Постоянная актуализация информации, </a:t>
            </a:r>
          </a:p>
          <a:p>
            <a:pPr>
              <a:lnSpc>
                <a:spcPct val="80000"/>
              </a:lnSpc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полный объем данных, </a:t>
            </a:r>
          </a:p>
          <a:p>
            <a:pPr>
              <a:lnSpc>
                <a:spcPct val="80000"/>
              </a:lnSpc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необходимых студенту, </a:t>
            </a:r>
          </a:p>
          <a:p>
            <a:pPr>
              <a:lnSpc>
                <a:spcPct val="80000"/>
              </a:lnSpc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абитуриенту, </a:t>
            </a:r>
          </a:p>
          <a:p>
            <a:pPr>
              <a:lnSpc>
                <a:spcPct val="80000"/>
              </a:lnSpc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работодателю, </a:t>
            </a:r>
          </a:p>
          <a:p>
            <a:pPr>
              <a:lnSpc>
                <a:spcPct val="80000"/>
              </a:lnSpc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выпускнику.</a:t>
            </a:r>
          </a:p>
        </p:txBody>
      </p:sp>
      <p:sp useBgFill="1">
        <p:nvSpPr>
          <p:cNvPr id="10" name="Прямоугольник 9"/>
          <p:cNvSpPr/>
          <p:nvPr/>
        </p:nvSpPr>
        <p:spPr>
          <a:xfrm>
            <a:off x="2411760" y="5877272"/>
            <a:ext cx="5616624" cy="792088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b="1" i="1" dirty="0" smtClean="0">
                <a:solidFill>
                  <a:srgbClr val="FF0000"/>
                </a:solidFill>
              </a:rPr>
              <a:t>https://www.kgasu.ru/universitet/structure/uos/opp/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-17464"/>
            <a:ext cx="9144000" cy="998191"/>
          </a:xfrm>
          <a:prstGeom prst="rect">
            <a:avLst/>
          </a:prstGeom>
          <a:gradFill>
            <a:gsLst>
              <a:gs pos="0">
                <a:srgbClr val="00206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3200" dirty="0" smtClean="0">
                <a:solidFill>
                  <a:schemeClr val="tx1"/>
                </a:solidFill>
              </a:rPr>
              <a:t>Используемые</a:t>
            </a:r>
            <a:r>
              <a:rPr lang="en-US" sz="3200" dirty="0" smtClean="0">
                <a:solidFill>
                  <a:schemeClr val="tx1"/>
                </a:solidFill>
              </a:rPr>
              <a:t> Web-</a:t>
            </a:r>
            <a:r>
              <a:rPr lang="ru-RU" sz="3200" dirty="0" smtClean="0">
                <a:solidFill>
                  <a:schemeClr val="tx1"/>
                </a:solidFill>
              </a:rPr>
              <a:t>ресурсы  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 l="26247" t="12598" r="15748" b="23097"/>
          <a:stretch>
            <a:fillRect/>
          </a:stretch>
        </p:blipFill>
        <p:spPr bwMode="auto">
          <a:xfrm>
            <a:off x="0" y="980728"/>
            <a:ext cx="8021585" cy="518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3" name="Прямоугольник 2"/>
          <p:cNvSpPr/>
          <p:nvPr/>
        </p:nvSpPr>
        <p:spPr>
          <a:xfrm>
            <a:off x="5364088" y="3140968"/>
            <a:ext cx="3456384" cy="2520280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sz="2000" b="1" i="1" dirty="0" smtClean="0">
                <a:solidFill>
                  <a:srgbClr val="FF0000"/>
                </a:solidFill>
              </a:rPr>
              <a:t>https://vk.com/club183927319</a:t>
            </a:r>
            <a:endParaRPr lang="ru-RU" sz="2000" b="1" i="1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defRPr/>
            </a:pPr>
            <a:endParaRPr lang="ru-RU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Новости, документы, прямое общение (вопрос – ответ), актуальные вакансии</a:t>
            </a:r>
          </a:p>
        </p:txBody>
      </p:sp>
      <p:pic>
        <p:nvPicPr>
          <p:cNvPr id="22534" name="Picture 5" descr="http://asiareport.ru/images/stories/news/2012-12-08/1374626957_v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-1"/>
            <a:ext cx="1619672" cy="1011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5357818" y="5715016"/>
            <a:ext cx="2143140" cy="480686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785786" y="3071810"/>
            <a:ext cx="2143140" cy="480686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accent5">
              <a:alpha val="78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92D5C9-62D2-4C81-BEA0-8039FA40C3D6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 cstate="print"/>
          <a:srcRect l="7874" t="8399" r="8661" b="8399"/>
          <a:stretch>
            <a:fillRect/>
          </a:stretch>
        </p:blipFill>
        <p:spPr bwMode="auto">
          <a:xfrm>
            <a:off x="9471" y="1124745"/>
            <a:ext cx="9134529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TextBox 6"/>
          <p:cNvSpPr txBox="1">
            <a:spLocks noChangeArrowheads="1"/>
          </p:cNvSpPr>
          <p:nvPr/>
        </p:nvSpPr>
        <p:spPr bwMode="auto">
          <a:xfrm>
            <a:off x="6084168" y="1916832"/>
            <a:ext cx="2576513" cy="846386"/>
          </a:xfrm>
          <a:prstGeom prst="rect">
            <a:avLst/>
          </a:prstGeom>
          <a:gradFill>
            <a:gsLst>
              <a:gs pos="0">
                <a:srgbClr val="00206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700" b="1" dirty="0"/>
              <a:t>Web </a:t>
            </a:r>
            <a:r>
              <a:rPr lang="ru-RU" sz="1700" b="1" dirty="0"/>
              <a:t>ресурс</a:t>
            </a:r>
          </a:p>
          <a:p>
            <a:r>
              <a:rPr lang="en-US" sz="1600" dirty="0" smtClean="0"/>
              <a:t>http://indicators.miccedu.ru/monitoring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1412776"/>
          </a:xfrm>
          <a:prstGeom prst="rect">
            <a:avLst/>
          </a:prstGeom>
          <a:gradFill>
            <a:gsLst>
              <a:gs pos="0">
                <a:srgbClr val="00206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2400" dirty="0" smtClean="0"/>
              <a:t>Информационно-аналитические материалы по результатам проведения мониторинга эффективности деятельности образовательных организаций высшего образования 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2400" dirty="0" smtClean="0"/>
              <a:t>2018 года (за 2017 год)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067944" y="5877272"/>
            <a:ext cx="4752528" cy="288032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4CA6FC-2EF0-429D-A746-4AC38066190B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>
            <a:gsLst>
              <a:gs pos="0">
                <a:srgbClr val="00206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000" dirty="0" smtClean="0"/>
              <a:t>Позиции организации по трудоустройству ВУЗов РТ в сравнении с пороговыми </a:t>
            </a:r>
          </a:p>
          <a:p>
            <a:pPr algn="ctr"/>
            <a:r>
              <a:rPr lang="ru-RU" sz="2000" dirty="0" smtClean="0"/>
              <a:t>значениями по показателям мониторинга эффективности деятельности</a:t>
            </a:r>
            <a:endParaRPr lang="ru-RU" sz="2000" dirty="0">
              <a:solidFill>
                <a:schemeClr val="tx1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282" y="1143000"/>
          <a:ext cx="8605494" cy="5431551"/>
        </p:xfrm>
        <a:graphic>
          <a:graphicData uri="http://schemas.openxmlformats.org/drawingml/2006/table">
            <a:tbl>
              <a:tblPr/>
              <a:tblGrid>
                <a:gridCol w="500066"/>
                <a:gridCol w="5929354"/>
                <a:gridCol w="1214446"/>
                <a:gridCol w="961628"/>
              </a:tblGrid>
              <a:tr h="5604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№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п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j-lt"/>
                          <a:ea typeface="Times New Roman"/>
                          <a:cs typeface="Times New Roman"/>
                        </a:rPr>
                        <a:t>ВУЗ</a:t>
                      </a:r>
                      <a:endParaRPr lang="ru-RU" sz="1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j-lt"/>
                          <a:ea typeface="Times New Roman"/>
                          <a:cs typeface="Times New Roman"/>
                        </a:rPr>
                        <a:t>Значение</a:t>
                      </a:r>
                      <a:br>
                        <a:rPr lang="ru-RU" sz="1200" dirty="0">
                          <a:latin typeface="+mj-lt"/>
                          <a:ea typeface="Times New Roman"/>
                          <a:cs typeface="Times New Roman"/>
                        </a:rPr>
                      </a:br>
                      <a:r>
                        <a:rPr lang="ru-RU" sz="1200" dirty="0">
                          <a:latin typeface="+mj-lt"/>
                          <a:ea typeface="Times New Roman"/>
                          <a:cs typeface="Times New Roman"/>
                        </a:rPr>
                        <a:t>показателя*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j-lt"/>
                          <a:ea typeface="Times New Roman"/>
                          <a:cs typeface="Times New Roman"/>
                        </a:rPr>
                        <a:t>Пороговое значение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</a:tr>
              <a:tr h="8406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j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+mj-lt"/>
                          <a:ea typeface="Times New Roman"/>
                          <a:cs typeface="Times New Roman"/>
                        </a:rPr>
                        <a:t>федеральное государственное бюджетное образовательное учреждение высшего образования «Казанский государственный медицинский университет» Министерства здравоохранения Российской Федерации</a:t>
                      </a:r>
                      <a:endParaRPr lang="ru-RU" sz="1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j-lt"/>
                          <a:ea typeface="Times New Roman"/>
                          <a:cs typeface="Times New Roman"/>
                        </a:rPr>
                        <a:t>90</a:t>
                      </a:r>
                      <a:endParaRPr lang="ru-RU" sz="1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j-lt"/>
                          <a:ea typeface="Times New Roman"/>
                          <a:cs typeface="Times New Roman"/>
                        </a:rPr>
                        <a:t>75</a:t>
                      </a:r>
                      <a:endParaRPr lang="ru-RU" sz="1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06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mbria"/>
                          <a:ea typeface="Times New Roman"/>
                          <a:cs typeface="Times New Roman"/>
                        </a:rPr>
                        <a:t>федеральное государственное бюджетное образовательное учреждение высшего образования "Казанский национальный исследовательский технический университет им. А.Н. </a:t>
                      </a:r>
                      <a:r>
                        <a:rPr lang="ru-RU" sz="1400" b="1" dirty="0" err="1">
                          <a:latin typeface="Cambria"/>
                          <a:ea typeface="Times New Roman"/>
                          <a:cs typeface="Times New Roman"/>
                        </a:rPr>
                        <a:t>Туполева-КАИ</a:t>
                      </a:r>
                      <a:r>
                        <a:rPr lang="ru-RU" sz="1400" b="1" dirty="0">
                          <a:latin typeface="Cambria"/>
                          <a:ea typeface="Times New Roman"/>
                          <a:cs typeface="Times New Roman"/>
                        </a:rPr>
                        <a:t>"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85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75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70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+mj-lt"/>
                          <a:ea typeface="Times New Roman"/>
                          <a:cs typeface="Times New Roman"/>
                        </a:rPr>
                        <a:t>Федеральное государственное автономное образовательное учреждение высшего образования "Казанский (Приволжский) федеральный университет"</a:t>
                      </a:r>
                      <a:endParaRPr lang="ru-RU" sz="1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80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75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70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+mj-lt"/>
                          <a:ea typeface="Times New Roman"/>
                          <a:cs typeface="Times New Roman"/>
                        </a:rPr>
                        <a:t>федеральное государственное бюджетное образовательное учреждение высшего образования "Казанский государственный архитектурно-строительный университет"</a:t>
                      </a:r>
                      <a:endParaRPr lang="ru-RU" sz="1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75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75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06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+mj-lt"/>
                          <a:ea typeface="Times New Roman"/>
                          <a:cs typeface="Times New Roman"/>
                        </a:rPr>
                        <a:t>Федеральное государственное бюджетное образовательное учреждение высшего образования "Казанский национальный исследовательский технологический университет"</a:t>
                      </a:r>
                      <a:endParaRPr lang="ru-RU" sz="1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75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75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70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+mj-lt"/>
                          <a:ea typeface="Times New Roman"/>
                          <a:cs typeface="Times New Roman"/>
                        </a:rPr>
                        <a:t>Федеральное государственное бюджетное образовательное учреждение высшего образования "Казанский государственный энергетический университет"</a:t>
                      </a:r>
                      <a:endParaRPr lang="ru-RU" sz="1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65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75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4CA6FC-2EF0-429D-A746-4AC38066190B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>
            <a:gsLst>
              <a:gs pos="0">
                <a:srgbClr val="00206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000" dirty="0" smtClean="0"/>
              <a:t>Позиции организации по трудоустройству ВУЗов РФ в сравнении с пороговыми </a:t>
            </a:r>
          </a:p>
          <a:p>
            <a:pPr algn="ctr"/>
            <a:r>
              <a:rPr lang="ru-RU" sz="2000" dirty="0" smtClean="0"/>
              <a:t>значениями по показателям мониторинга эффективности деятельности</a:t>
            </a:r>
            <a:endParaRPr lang="ru-RU" sz="2000" dirty="0">
              <a:solidFill>
                <a:schemeClr val="tx1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282" y="1143001"/>
          <a:ext cx="8605494" cy="5656844"/>
        </p:xfrm>
        <a:graphic>
          <a:graphicData uri="http://schemas.openxmlformats.org/drawingml/2006/table">
            <a:tbl>
              <a:tblPr/>
              <a:tblGrid>
                <a:gridCol w="500066"/>
                <a:gridCol w="5929354"/>
                <a:gridCol w="1214446"/>
                <a:gridCol w="961628"/>
              </a:tblGrid>
              <a:tr h="3975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№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п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j-lt"/>
                          <a:ea typeface="Times New Roman"/>
                          <a:cs typeface="Times New Roman"/>
                        </a:rPr>
                        <a:t>ВУЗ</a:t>
                      </a:r>
                      <a:endParaRPr lang="ru-RU" sz="1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j-lt"/>
                          <a:ea typeface="Times New Roman"/>
                          <a:cs typeface="Times New Roman"/>
                        </a:rPr>
                        <a:t>Значение</a:t>
                      </a:r>
                      <a:br>
                        <a:rPr lang="ru-RU" sz="1200" dirty="0">
                          <a:latin typeface="+mj-lt"/>
                          <a:ea typeface="Times New Roman"/>
                          <a:cs typeface="Times New Roman"/>
                        </a:rPr>
                      </a:br>
                      <a:r>
                        <a:rPr lang="ru-RU" sz="1200" dirty="0">
                          <a:latin typeface="+mj-lt"/>
                          <a:ea typeface="Times New Roman"/>
                          <a:cs typeface="Times New Roman"/>
                        </a:rPr>
                        <a:t>показателя*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j-lt"/>
                          <a:ea typeface="Times New Roman"/>
                          <a:cs typeface="Times New Roman"/>
                        </a:rPr>
                        <a:t>Пороговое значение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</a:tr>
              <a:tr h="4859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j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ambria"/>
                          <a:ea typeface="Times New Roman"/>
                          <a:cs typeface="Times New Roman"/>
                        </a:rPr>
                        <a:t>федеральное государственное бюджетное образовательное учреждение высшего образования "Самарский государственный технический университет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/>
                          <a:ea typeface="Times New Roman"/>
                          <a:cs typeface="Times New Roman"/>
                        </a:rPr>
                        <a:t>85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/>
                          <a:ea typeface="Times New Roman"/>
                          <a:cs typeface="Times New Roman"/>
                        </a:rPr>
                        <a:t>75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9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ambria"/>
                          <a:ea typeface="Times New Roman"/>
                          <a:cs typeface="Times New Roman"/>
                        </a:rPr>
                        <a:t>федеральное государственное бюджетное образовательное учреждение высшего образования "Казанский государственный архитектурно-строительный университет"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/>
                          <a:ea typeface="Times New Roman"/>
                          <a:cs typeface="Times New Roman"/>
                        </a:rPr>
                        <a:t>75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/>
                          <a:ea typeface="Times New Roman"/>
                          <a:cs typeface="Times New Roman"/>
                        </a:rPr>
                        <a:t>75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71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ambria"/>
                          <a:ea typeface="Times New Roman"/>
                          <a:cs typeface="Times New Roman"/>
                        </a:rPr>
                        <a:t>Федеральное государственное бюджетное образовательное учреждение высшего образования "Нижегородский государственный архитектурно-строительный университет"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/>
                          <a:ea typeface="Times New Roman"/>
                          <a:cs typeface="Times New Roman"/>
                        </a:rPr>
                        <a:t>75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/>
                          <a:ea typeface="Times New Roman"/>
                          <a:cs typeface="Times New Roman"/>
                        </a:rPr>
                        <a:t>75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71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ambria"/>
                          <a:ea typeface="Times New Roman"/>
                          <a:cs typeface="Times New Roman"/>
                        </a:rPr>
                        <a:t>Федеральное государственное бюджетное образовательное учреждение высшего образования "Тюменский индустриальный университет"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/>
                          <a:ea typeface="Times New Roman"/>
                          <a:cs typeface="Times New Roman"/>
                        </a:rPr>
                        <a:t>75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/>
                          <a:ea typeface="Times New Roman"/>
                          <a:cs typeface="Times New Roman"/>
                        </a:rPr>
                        <a:t>75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9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ambria"/>
                          <a:ea typeface="Times New Roman"/>
                          <a:cs typeface="Times New Roman"/>
                        </a:rPr>
                        <a:t>федеральное государственное бюджетное образовательное учреждение высшего образования «Воронежский государственный технический университет»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/>
                          <a:ea typeface="Times New Roman"/>
                          <a:cs typeface="Times New Roman"/>
                        </a:rPr>
                        <a:t>75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/>
                          <a:ea typeface="Times New Roman"/>
                          <a:cs typeface="Times New Roman"/>
                        </a:rPr>
                        <a:t>70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71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ambria"/>
                          <a:ea typeface="Times New Roman"/>
                          <a:cs typeface="Times New Roman"/>
                        </a:rPr>
                        <a:t>федеральное государственное бюджетное образовательное учреждение высшего образования "Санкт-Петербургский государственный архитектурно-строительный университет"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/>
                          <a:ea typeface="Times New Roman"/>
                          <a:cs typeface="Times New Roman"/>
                        </a:rPr>
                        <a:t>75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/>
                          <a:ea typeface="Times New Roman"/>
                          <a:cs typeface="Times New Roman"/>
                        </a:rPr>
                        <a:t>70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71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ambria"/>
                          <a:ea typeface="Times New Roman"/>
                          <a:cs typeface="Times New Roman"/>
                        </a:rPr>
                        <a:t>Федеральное государственное бюджетное образовательное учреждение высшего образования "Новосибирский государственный архитектурно-строительный университет (</a:t>
                      </a:r>
                      <a:r>
                        <a:rPr lang="ru-RU" sz="1100" b="1" dirty="0" err="1">
                          <a:latin typeface="Cambria"/>
                          <a:ea typeface="Times New Roman"/>
                          <a:cs typeface="Times New Roman"/>
                        </a:rPr>
                        <a:t>Сибстрин</a:t>
                      </a:r>
                      <a:r>
                        <a:rPr lang="ru-RU" sz="1100" b="1" dirty="0">
                          <a:latin typeface="Cambria"/>
                          <a:ea typeface="Times New Roman"/>
                          <a:cs typeface="Times New Roman"/>
                        </a:rPr>
                        <a:t>)"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/>
                          <a:ea typeface="Times New Roman"/>
                          <a:cs typeface="Times New Roman"/>
                        </a:rPr>
                        <a:t>75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/>
                          <a:ea typeface="Times New Roman"/>
                          <a:cs typeface="Times New Roman"/>
                        </a:rPr>
                        <a:t>70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71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ambria"/>
                          <a:ea typeface="Times New Roman"/>
                          <a:cs typeface="Times New Roman"/>
                        </a:rPr>
                        <a:t>Федеральное государственное бюджетное образовательное учреждение высшего образования "Национальный исследовательский Московский государственный строительный университет"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/>
                          <a:ea typeface="Times New Roman"/>
                          <a:cs typeface="Times New Roman"/>
                        </a:rPr>
                        <a:t>75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/>
                          <a:ea typeface="Times New Roman"/>
                          <a:cs typeface="Times New Roman"/>
                        </a:rPr>
                        <a:t>65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71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ambria"/>
                          <a:ea typeface="Times New Roman"/>
                          <a:cs typeface="Times New Roman"/>
                        </a:rPr>
                        <a:t>федеральное государственное бюджетное образовательное учреждение высшего образования «Томский государственный архитектурно-строительный университет»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/>
                          <a:ea typeface="Times New Roman"/>
                          <a:cs typeface="Times New Roman"/>
                        </a:rPr>
                        <a:t>65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/>
                          <a:ea typeface="Times New Roman"/>
                          <a:cs typeface="Times New Roman"/>
                        </a:rPr>
                        <a:t>70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71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ambria"/>
                          <a:ea typeface="Times New Roman"/>
                          <a:cs typeface="Times New Roman"/>
                        </a:rPr>
                        <a:t>федеральное государственное бюджетное образовательное учреждение высшего образования «Пензенский государственный университет архитектуры и строительства»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/>
                          <a:ea typeface="Times New Roman"/>
                          <a:cs typeface="Times New Roman"/>
                        </a:rPr>
                        <a:t>50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/>
                          <a:ea typeface="Times New Roman"/>
                          <a:cs typeface="Times New Roman"/>
                        </a:rPr>
                        <a:t>75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85720" y="1285860"/>
            <a:ext cx="2143139" cy="1285884"/>
          </a:xfrm>
          <a:prstGeom prst="roundRec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27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Письмо Министерства образования и науки Российской Федерации о проведении мониторинга </a:t>
            </a:r>
            <a:endParaRPr lang="ru-RU" sz="14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928926" y="1142984"/>
            <a:ext cx="2786081" cy="1500198"/>
          </a:xfrm>
          <a:prstGeom prst="roundRec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27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Запрос отделом трудоустройства и практики данных по мониторингу  у ответственных по институтам  за проведение производственной практики и мониторинг</a:t>
            </a:r>
            <a:endParaRPr lang="ru-RU" sz="1400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429388" y="1071546"/>
            <a:ext cx="2428892" cy="1714512"/>
          </a:xfrm>
          <a:prstGeom prst="roundRec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27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Запрос от дирекций данных по мониторингу  у ответственных по кафедрам  за проведение производственной практики и мониторинг</a:t>
            </a:r>
            <a:endParaRPr lang="ru-RU" sz="1400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357950" y="3286124"/>
            <a:ext cx="2571767" cy="1643074"/>
          </a:xfrm>
          <a:prstGeom prst="roundRec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27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 smtClean="0"/>
              <a:t>Обзвон</a:t>
            </a:r>
            <a:r>
              <a:rPr lang="ru-RU" sz="1400" dirty="0" smtClean="0"/>
              <a:t>  выпускников и заполнение форм кафедрами и предоставление данных дирекциям</a:t>
            </a:r>
            <a:endParaRPr lang="ru-RU" sz="1400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357554" y="4786322"/>
            <a:ext cx="2857519" cy="1500198"/>
          </a:xfrm>
          <a:prstGeom prst="roundRec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27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Объединение данных, предоставленных кафедрами , дирекциями ВУЗа и предоставление их в отдел трудоустройства и практики </a:t>
            </a:r>
            <a:endParaRPr lang="ru-RU" sz="1400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85720" y="4857760"/>
            <a:ext cx="2428891" cy="1285884"/>
          </a:xfrm>
          <a:prstGeom prst="roundRec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27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Обработка данных  отделом трудоустройства и практики</a:t>
            </a:r>
            <a:endParaRPr lang="ru-RU" sz="1400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357290" y="3143248"/>
            <a:ext cx="4714908" cy="1214446"/>
          </a:xfrm>
          <a:prstGeom prst="roundRec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27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ru-RU" sz="1400" dirty="0" smtClean="0"/>
              <a:t>ИСТИЭС -  </a:t>
            </a:r>
            <a:r>
              <a:rPr lang="ru-RU" sz="1400" dirty="0" err="1" smtClean="0"/>
              <a:t>Зам.дир</a:t>
            </a:r>
            <a:r>
              <a:rPr lang="ru-RU" sz="1400" dirty="0" smtClean="0"/>
              <a:t>., </a:t>
            </a:r>
            <a:r>
              <a:rPr lang="ru-RU" sz="1400" dirty="0" err="1" smtClean="0"/>
              <a:t>ст.преп.каф.ПОС</a:t>
            </a:r>
            <a:r>
              <a:rPr lang="ru-RU" sz="1400" dirty="0" smtClean="0"/>
              <a:t>, к.с.н. </a:t>
            </a:r>
            <a:r>
              <a:rPr lang="ru-RU" sz="1400" dirty="0" err="1" smtClean="0"/>
              <a:t>Бариева</a:t>
            </a:r>
            <a:r>
              <a:rPr lang="ru-RU" sz="1400" dirty="0" smtClean="0"/>
              <a:t> А.А. </a:t>
            </a:r>
          </a:p>
          <a:p>
            <a:pPr fontAlgn="ctr"/>
            <a:r>
              <a:rPr lang="ru-RU" sz="1400" dirty="0" smtClean="0"/>
              <a:t> ИТС  -  </a:t>
            </a:r>
            <a:r>
              <a:rPr lang="ru-RU" sz="1400" dirty="0" err="1" smtClean="0"/>
              <a:t>Зам.дир</a:t>
            </a:r>
            <a:r>
              <a:rPr lang="ru-RU" sz="1400" dirty="0" smtClean="0"/>
              <a:t>., </a:t>
            </a:r>
            <a:r>
              <a:rPr lang="ru-RU" sz="1400" dirty="0" err="1" smtClean="0"/>
              <a:t>доц.каф.СМ</a:t>
            </a:r>
            <a:r>
              <a:rPr lang="ru-RU" sz="1400" dirty="0" smtClean="0"/>
              <a:t>, к.т.н., Смирнов Д.С.. </a:t>
            </a:r>
          </a:p>
          <a:p>
            <a:pPr fontAlgn="ctr"/>
            <a:r>
              <a:rPr lang="ru-RU" sz="1400" dirty="0" smtClean="0"/>
              <a:t> </a:t>
            </a:r>
            <a:r>
              <a:rPr lang="ru-RU" sz="1400" dirty="0" err="1" smtClean="0"/>
              <a:t>ИЭиУС</a:t>
            </a:r>
            <a:r>
              <a:rPr lang="ru-RU" sz="1400" dirty="0" smtClean="0"/>
              <a:t> -  </a:t>
            </a:r>
            <a:r>
              <a:rPr lang="ru-RU" sz="1400" dirty="0" err="1" smtClean="0"/>
              <a:t>Зам.дир</a:t>
            </a:r>
            <a:r>
              <a:rPr lang="ru-RU" sz="1400" dirty="0" smtClean="0"/>
              <a:t>., </a:t>
            </a:r>
            <a:r>
              <a:rPr lang="ru-RU" sz="1400" dirty="0" err="1" smtClean="0"/>
              <a:t>ст.преп.каф.ЭУН</a:t>
            </a:r>
            <a:r>
              <a:rPr lang="ru-RU" sz="1400" dirty="0" smtClean="0"/>
              <a:t> </a:t>
            </a:r>
            <a:r>
              <a:rPr lang="ru-RU" sz="1400" dirty="0" err="1" smtClean="0"/>
              <a:t>Белай</a:t>
            </a:r>
            <a:r>
              <a:rPr lang="ru-RU" sz="1400" dirty="0" smtClean="0"/>
              <a:t> О.С. </a:t>
            </a:r>
          </a:p>
          <a:p>
            <a:pPr fontAlgn="ctr"/>
            <a:r>
              <a:rPr lang="ru-RU" sz="1400" dirty="0" smtClean="0"/>
              <a:t> ИС - </a:t>
            </a:r>
            <a:r>
              <a:rPr lang="ru-RU" sz="1400" dirty="0" err="1" smtClean="0"/>
              <a:t>Зам.дир</a:t>
            </a:r>
            <a:r>
              <a:rPr lang="ru-RU" sz="1400" dirty="0" smtClean="0"/>
              <a:t>, </a:t>
            </a:r>
            <a:r>
              <a:rPr lang="ru-RU" sz="1400" dirty="0" err="1" smtClean="0"/>
              <a:t>ст.преп.каф.МКиИС</a:t>
            </a:r>
            <a:r>
              <a:rPr lang="ru-RU" sz="1400" dirty="0" smtClean="0"/>
              <a:t>, к.т.н. Пименов С.И. </a:t>
            </a:r>
          </a:p>
          <a:p>
            <a:pPr fontAlgn="ctr"/>
            <a:r>
              <a:rPr lang="ru-RU" sz="1400" dirty="0" smtClean="0"/>
              <a:t> </a:t>
            </a:r>
            <a:r>
              <a:rPr lang="ru-RU" sz="1400" dirty="0" err="1" smtClean="0"/>
              <a:t>ИАиД</a:t>
            </a:r>
            <a:r>
              <a:rPr lang="ru-RU" sz="1400" dirty="0" smtClean="0"/>
              <a:t> - Спец. по УМР Гришина Т.В. </a:t>
            </a:r>
            <a:endParaRPr lang="ru-RU" sz="14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>
            <a:gsLst>
              <a:gs pos="0">
                <a:srgbClr val="00206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 smtClean="0">
                <a:solidFill>
                  <a:schemeClr val="tx1"/>
                </a:solidFill>
              </a:rPr>
              <a:t>Алгоритм мониторинга трудоустройства в КГАСУ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24" name="Стрелка вправо 23"/>
          <p:cNvSpPr/>
          <p:nvPr/>
        </p:nvSpPr>
        <p:spPr>
          <a:xfrm>
            <a:off x="2500298" y="1857364"/>
            <a:ext cx="357190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>
            <a:off x="5929322" y="1928802"/>
            <a:ext cx="357190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 rot="5400000">
            <a:off x="4143372" y="2786058"/>
            <a:ext cx="357190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 rot="5400000">
            <a:off x="7358082" y="2928934"/>
            <a:ext cx="357190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углом 27"/>
          <p:cNvSpPr/>
          <p:nvPr/>
        </p:nvSpPr>
        <p:spPr>
          <a:xfrm rot="10800000">
            <a:off x="6429388" y="5143512"/>
            <a:ext cx="1143008" cy="42862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Стрелка вправо 28"/>
          <p:cNvSpPr/>
          <p:nvPr/>
        </p:nvSpPr>
        <p:spPr>
          <a:xfrm rot="10800000">
            <a:off x="2857488" y="5357826"/>
            <a:ext cx="357190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750C8C-E5F2-4CCC-8279-002004C37121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908050"/>
          </a:xfrm>
          <a:prstGeom prst="rect">
            <a:avLst/>
          </a:prstGeom>
          <a:solidFill>
            <a:schemeClr val="accent5">
              <a:alpha val="78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0" y="1"/>
            <a:ext cx="9144000" cy="1052736"/>
          </a:xfrm>
          <a:prstGeom prst="rect">
            <a:avLst/>
          </a:prstGeom>
          <a:gradFill>
            <a:gsLst>
              <a:gs pos="0">
                <a:srgbClr val="00206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3200" dirty="0" smtClean="0">
                <a:solidFill>
                  <a:schemeClr val="tx1"/>
                </a:solidFill>
              </a:rPr>
              <a:t>Анализ трудоустройства выпускников 2019 года по состоянию на конец декабря.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357158" y="1000108"/>
          <a:ext cx="8515349" cy="5719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750C8C-E5F2-4CCC-8279-002004C37121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908050"/>
          </a:xfrm>
          <a:prstGeom prst="rect">
            <a:avLst/>
          </a:prstGeom>
          <a:solidFill>
            <a:schemeClr val="accent5">
              <a:alpha val="78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0" y="1"/>
            <a:ext cx="9144000" cy="1052736"/>
          </a:xfrm>
          <a:prstGeom prst="rect">
            <a:avLst/>
          </a:prstGeom>
          <a:gradFill>
            <a:gsLst>
              <a:gs pos="0">
                <a:srgbClr val="00206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3200" dirty="0" smtClean="0">
                <a:solidFill>
                  <a:schemeClr val="tx1"/>
                </a:solidFill>
              </a:rPr>
              <a:t>Анализ трудоустройства выпускников 2019 года по состоянию на конец декабря.</a:t>
            </a:r>
            <a:endParaRPr lang="ru-RU" sz="3200" dirty="0">
              <a:solidFill>
                <a:schemeClr val="tx1"/>
              </a:solidFill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214282" y="923925"/>
          <a:ext cx="8658225" cy="593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11043</TotalTime>
  <Words>956</Words>
  <Application>Microsoft Office PowerPoint</Application>
  <PresentationFormat>Экран (4:3)</PresentationFormat>
  <Paragraphs>171</Paragraphs>
  <Slides>17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Хайдар</dc:creator>
  <cp:lastModifiedBy>zaripova-anna</cp:lastModifiedBy>
  <cp:revision>657</cp:revision>
  <cp:lastPrinted>2016-12-23T16:33:30Z</cp:lastPrinted>
  <dcterms:created xsi:type="dcterms:W3CDTF">2011-12-24T10:37:32Z</dcterms:created>
  <dcterms:modified xsi:type="dcterms:W3CDTF">2019-12-30T09:38:22Z</dcterms:modified>
</cp:coreProperties>
</file>