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75" r:id="rId3"/>
    <p:sldId id="276" r:id="rId4"/>
    <p:sldId id="269" r:id="rId5"/>
    <p:sldId id="277" r:id="rId6"/>
    <p:sldId id="265" r:id="rId7"/>
  </p:sldIdLst>
  <p:sldSz cx="12192000" cy="6858000"/>
  <p:notesSz cx="6858000" cy="9144000"/>
  <p:embeddedFontLst>
    <p:embeddedFont>
      <p:font typeface="Montserrat" panose="020B0604020202020204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F"/>
    <a:srgbClr val="E46C2A"/>
    <a:srgbClr val="FF7300"/>
    <a:srgbClr val="0055BB"/>
    <a:srgbClr val="0061AF"/>
    <a:srgbClr val="8F9092"/>
    <a:srgbClr val="DDDEDE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3" d="100"/>
          <a:sy n="103" d="100"/>
        </p:scale>
        <p:origin x="18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vikrf.r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22.09.2020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815171" y="2591497"/>
            <a:ext cx="9371246" cy="1754326"/>
          </a:xfrm>
        </p:spPr>
        <p:txBody>
          <a:bodyPr/>
          <a:lstStyle/>
          <a:p>
            <a:pPr algn="ctr"/>
            <a:r>
              <a:rPr lang="ru-RU" dirty="0" smtClean="0"/>
              <a:t>Конкурс индивидуальных проектов в рамках </a:t>
            </a:r>
            <a:r>
              <a:rPr lang="ru-RU" dirty="0" smtClean="0"/>
              <a:t>Всероссийского </a:t>
            </a:r>
            <a:r>
              <a:rPr lang="ru-RU" smtClean="0"/>
              <a:t>инженерного 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КИП?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59572" y="1536809"/>
            <a:ext cx="9032836" cy="4878259"/>
          </a:xfrm>
        </p:spPr>
        <p:txBody>
          <a:bodyPr/>
          <a:lstStyle/>
          <a:p>
            <a:r>
              <a:rPr lang="ru-RU" sz="1600" b="1" dirty="0"/>
              <a:t>Конкурс индивидуальных </a:t>
            </a:r>
            <a:r>
              <a:rPr lang="ru-RU" sz="1600" b="1" dirty="0" smtClean="0"/>
              <a:t>проектов</a:t>
            </a:r>
            <a:r>
              <a:rPr lang="ru-RU" sz="1600" dirty="0" smtClean="0"/>
              <a:t> – это первый этап Всероссийского инженерного конкурса, в котором студенты </a:t>
            </a:r>
            <a:r>
              <a:rPr lang="ru-RU" sz="1600" dirty="0"/>
              <a:t>и </a:t>
            </a:r>
            <a:r>
              <a:rPr lang="ru-RU" sz="1600" dirty="0" smtClean="0"/>
              <a:t>аспиранты, обучающиеся </a:t>
            </a:r>
            <a:r>
              <a:rPr lang="ru-RU" sz="1600" dirty="0"/>
              <a:t>по инженерным направлениям </a:t>
            </a:r>
            <a:r>
              <a:rPr lang="ru-RU" sz="1600" dirty="0" smtClean="0"/>
              <a:t>подготовки, </a:t>
            </a:r>
            <a:r>
              <a:rPr lang="ru-RU" sz="1600" dirty="0"/>
              <a:t>предоставляют свои </a:t>
            </a:r>
            <a:r>
              <a:rPr lang="ru-RU" sz="1600" dirty="0" smtClean="0"/>
              <a:t>темы </a:t>
            </a:r>
            <a:r>
              <a:rPr lang="ru-RU" sz="1600" dirty="0"/>
              <a:t>будущих выпускных </a:t>
            </a:r>
            <a:r>
              <a:rPr lang="ru-RU" sz="1600" dirty="0" smtClean="0"/>
              <a:t>квалификационных работ.</a:t>
            </a:r>
          </a:p>
          <a:p>
            <a:endParaRPr lang="ru-RU" sz="1600" dirty="0" smtClean="0"/>
          </a:p>
          <a:p>
            <a:r>
              <a:rPr lang="ru-RU" sz="1600" dirty="0" smtClean="0"/>
              <a:t>Сроки проведения:</a:t>
            </a:r>
            <a:r>
              <a:rPr lang="ru-RU" sz="1600" dirty="0"/>
              <a:t> сентябрь – декабрь 2020 </a:t>
            </a:r>
            <a:r>
              <a:rPr lang="ru-RU" sz="1600" dirty="0" smtClean="0"/>
              <a:t>года.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По </a:t>
            </a:r>
            <a:r>
              <a:rPr lang="ru-RU" sz="1600" b="1" dirty="0"/>
              <a:t>итогам </a:t>
            </a:r>
            <a:r>
              <a:rPr lang="ru-RU" sz="1600" dirty="0"/>
              <a:t>конкурса </a:t>
            </a:r>
            <a:r>
              <a:rPr lang="ru-RU" sz="1600" b="1" dirty="0" smtClean="0"/>
              <a:t>лучшие заявки </a:t>
            </a:r>
            <a:r>
              <a:rPr lang="ru-RU" sz="1600" dirty="0"/>
              <a:t>получат возможность принять участие в очной проектной сессии- акселераторе с привлечением специалистов ведущих российских предприятий и </a:t>
            </a:r>
            <a:r>
              <a:rPr lang="ru-RU" sz="1600" dirty="0" err="1"/>
              <a:t>Госкорпораций</a:t>
            </a:r>
            <a:r>
              <a:rPr lang="ru-RU" sz="1600" dirty="0"/>
              <a:t> – </a:t>
            </a:r>
            <a:r>
              <a:rPr lang="ru-RU" sz="1600" dirty="0" smtClean="0"/>
              <a:t>получить </a:t>
            </a:r>
            <a:r>
              <a:rPr lang="ru-RU" sz="1600" dirty="0"/>
              <a:t>возможность доработать проект и найти прямого заказчика, а возможно и спонсора твоей работы.</a:t>
            </a:r>
          </a:p>
          <a:p>
            <a:endParaRPr lang="ru-RU" sz="1600" dirty="0"/>
          </a:p>
          <a:p>
            <a:r>
              <a:rPr lang="ru-RU" sz="1600" dirty="0"/>
              <a:t>Все участники получат дополнительные призовые баллы для участия в весеннем (заключительном) этапе.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участия необходимо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729295"/>
            <a:ext cx="3710676" cy="33855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98581" y="1509246"/>
            <a:ext cx="5688594" cy="441861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Придумать </a:t>
            </a:r>
            <a:r>
              <a:rPr lang="ru-RU" sz="1600" dirty="0"/>
              <a:t>со своим научным руководителем или </a:t>
            </a:r>
            <a:r>
              <a:rPr lang="ru-RU" sz="1600" dirty="0" smtClean="0"/>
              <a:t>консультантом </a:t>
            </a:r>
            <a:r>
              <a:rPr lang="ru-RU" sz="1600" dirty="0"/>
              <a:t>тему </a:t>
            </a:r>
            <a:r>
              <a:rPr lang="ru-RU" sz="1600" dirty="0" smtClean="0"/>
              <a:t>исследовательской работы </a:t>
            </a:r>
            <a:r>
              <a:rPr lang="ru-RU" sz="1600" dirty="0"/>
              <a:t>на 3-4 месяца - как </a:t>
            </a:r>
            <a:r>
              <a:rPr lang="ru-RU" sz="1600" dirty="0" smtClean="0"/>
              <a:t>ВКР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Выбрать из рубрикатора </a:t>
            </a:r>
            <a:r>
              <a:rPr lang="ru-RU" sz="1600" dirty="0"/>
              <a:t>технологий </a:t>
            </a:r>
            <a:r>
              <a:rPr lang="ru-RU" sz="1600" dirty="0" smtClean="0"/>
              <a:t>те пункты, </a:t>
            </a:r>
            <a:r>
              <a:rPr lang="ru-RU" sz="1600" dirty="0"/>
              <a:t>которым твоя тема </a:t>
            </a:r>
            <a:r>
              <a:rPr lang="ru-RU" sz="1600" dirty="0" smtClean="0"/>
              <a:t>соответствует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Продумать, какое </a:t>
            </a:r>
            <a:r>
              <a:rPr lang="ru-RU" sz="1600" dirty="0"/>
              <a:t>предприятие было бы заинтересовано в твоем результате </a:t>
            </a:r>
            <a:r>
              <a:rPr lang="ru-RU" sz="1600" dirty="0" smtClean="0"/>
              <a:t>, </a:t>
            </a:r>
            <a:r>
              <a:rPr lang="ru-RU" sz="1600" dirty="0"/>
              <a:t>кому ты </a:t>
            </a:r>
            <a:r>
              <a:rPr lang="ru-RU" sz="1600" dirty="0" smtClean="0"/>
              <a:t>хочешь предложить эту </a:t>
            </a:r>
            <a:r>
              <a:rPr lang="ru-RU" sz="1600" dirty="0"/>
              <a:t>идею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Подумать, </a:t>
            </a:r>
            <a:r>
              <a:rPr lang="ru-RU" sz="1600" dirty="0"/>
              <a:t>с кем </a:t>
            </a:r>
            <a:r>
              <a:rPr lang="ru-RU" sz="1600" dirty="0" smtClean="0"/>
              <a:t>и на </a:t>
            </a:r>
            <a:r>
              <a:rPr lang="ru-RU" sz="1600" dirty="0"/>
              <a:t>каком предприятии ты хотел бы поработать над этой темой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Описать </a:t>
            </a:r>
            <a:r>
              <a:rPr lang="ru-RU" sz="1600" dirty="0"/>
              <a:t>кратко свою </a:t>
            </a:r>
            <a:r>
              <a:rPr lang="ru-RU" sz="1600" dirty="0" smtClean="0"/>
              <a:t>тему: 2 листа А4, 5 слайдов презентации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Зарегистрироваться </a:t>
            </a:r>
            <a:r>
              <a:rPr lang="ru-RU" sz="1600" dirty="0"/>
              <a:t>на сайте </a:t>
            </a:r>
            <a:r>
              <a:rPr lang="en-US" sz="1600" dirty="0">
                <a:hlinkClick r:id="rId2"/>
              </a:rPr>
              <a:t>www</a:t>
            </a:r>
            <a:r>
              <a:rPr lang="ru-RU" sz="1600" dirty="0">
                <a:hlinkClick r:id="rId2"/>
              </a:rPr>
              <a:t>.</a:t>
            </a:r>
            <a:r>
              <a:rPr lang="en-US" sz="1600" dirty="0" err="1">
                <a:hlinkClick r:id="rId2"/>
              </a:rPr>
              <a:t>vikrf</a:t>
            </a:r>
            <a:r>
              <a:rPr lang="ru-RU" sz="1600" dirty="0">
                <a:hlinkClick r:id="rId2"/>
              </a:rPr>
              <a:t>.</a:t>
            </a:r>
            <a:r>
              <a:rPr lang="en-US" sz="1600" dirty="0" err="1">
                <a:hlinkClick r:id="rId2"/>
              </a:rPr>
              <a:t>ru</a:t>
            </a:r>
            <a:r>
              <a:rPr lang="ru-RU" sz="1600" dirty="0"/>
              <a:t> </a:t>
            </a:r>
            <a:r>
              <a:rPr lang="ru-RU" sz="1600" dirty="0" smtClean="0"/>
              <a:t>и приложить информацию, указанную выше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Готовиться </a:t>
            </a:r>
            <a:r>
              <a:rPr lang="ru-RU" sz="1600" dirty="0"/>
              <a:t>к общению с экспертом и проектной сессии в Москве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166" y="1509246"/>
            <a:ext cx="5704655" cy="36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2D6C9-FECD-40B5-AFDE-1BE0C5AF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Рубрикатор технологий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7C6498-601A-446B-A247-0A59F0B295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04" y="1286063"/>
            <a:ext cx="6074493" cy="5651061"/>
          </a:xfrm>
        </p:spPr>
        <p:txBody>
          <a:bodyPr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ru-RU" sz="1600" b="1" dirty="0" smtClean="0"/>
              <a:t>Включи в свою тему приоритетные технологии для </a:t>
            </a:r>
            <a:r>
              <a:rPr lang="ru-RU" sz="1600" b="1" dirty="0"/>
              <a:t>научно-технологического развития страны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передовые производственные технологии;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автоматика </a:t>
            </a:r>
            <a:r>
              <a:rPr lang="ru-RU" dirty="0"/>
              <a:t>и роботизированные системы;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материалы;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способы конструирования;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обработка больших объемов данных;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машинного обучения и искусственного интеллекта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экологически чистая энергетика;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ресурсосберегающая энергетика;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добычи углеводородного сырья;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глубокой переработки углеводородного сырья;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источники энергии;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транспортировки энергии;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хранения энергии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персонализированной медицины;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высокотехнологичное здравоохранение;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</a:t>
            </a:r>
            <a:r>
              <a:rPr lang="ru-RU" dirty="0" err="1"/>
              <a:t>фармпрепараты</a:t>
            </a:r>
            <a:endParaRPr lang="ru-RU" dirty="0"/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D6EB57AA-EB02-4D14-A238-0EA66E08C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5215" y="1286063"/>
            <a:ext cx="6248082" cy="575542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высокопродуктивного агро- и аквахозяйства;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экологически чистого агро- и аквахозяйства;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химической и биологической защиты сельскохозяйственных растений и животных;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хранения и переработки сельскохозяйственной продукции;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продукты питания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техногенным и биогенным угрозам;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социокультурным угрозам;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</a:t>
            </a:r>
            <a:r>
              <a:rPr lang="ru-RU" dirty="0" err="1"/>
              <a:t>киберугрозам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интеллектуальных транспортных и транспортно-логистических систем;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интеллектуальных телекоммуникационных систем;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космического и воздушного пространства;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Арктики и Антарктики;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Мирового океана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социо-гуманитарные технологии;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социотехнические системы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33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первого этапа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1096" y="1747579"/>
            <a:ext cx="5771753" cy="4056061"/>
          </a:xfrm>
        </p:spPr>
        <p:txBody>
          <a:bodyPr/>
          <a:lstStyle/>
          <a:p>
            <a:r>
              <a:rPr lang="ru-RU" sz="1600" dirty="0" smtClean="0"/>
              <a:t>КИП – это: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Драйв и удовольствие от </a:t>
            </a:r>
            <a:r>
              <a:rPr lang="ru-RU" sz="1600" dirty="0" smtClean="0"/>
              <a:t>творчества в науке.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профессионалами будущего </a:t>
            </a:r>
            <a:r>
              <a:rPr lang="ru-RU" sz="1600" dirty="0"/>
              <a:t>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Возможность </a:t>
            </a:r>
            <a:r>
              <a:rPr lang="ru-RU" sz="1600" dirty="0"/>
              <a:t>доработать проект с профессионалами и найти партнера, заказчика, спонсора.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</a:t>
            </a:r>
            <a:r>
              <a:rPr lang="ru-RU" sz="1600" dirty="0" smtClean="0"/>
              <a:t>о </a:t>
            </a:r>
            <a:r>
              <a:rPr lang="ru-RU" sz="1600" dirty="0"/>
              <a:t>10 премиальных баллов к оценке на заключительном этапе (это очень много!).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Слава для ВУЗа, </a:t>
            </a:r>
            <a:r>
              <a:rPr lang="ru-RU" sz="1600" dirty="0"/>
              <a:t>как активно работающего с внешними партнерами </a:t>
            </a:r>
            <a:r>
              <a:rPr lang="ru-RU" sz="1600" dirty="0" smtClean="0"/>
              <a:t>образовательного учреждения.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Масса положительных </a:t>
            </a:r>
            <a:r>
              <a:rPr lang="ru-RU" sz="1600" dirty="0"/>
              <a:t>эмоций, адреналина, новых знакомых и друзей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291" y="1747579"/>
            <a:ext cx="5464549" cy="36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22.09.2020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0377" y="3086595"/>
            <a:ext cx="4493623" cy="1446550"/>
          </a:xfrm>
        </p:spPr>
        <p:txBody>
          <a:bodyPr/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446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Montserrat</vt:lpstr>
      <vt:lpstr>Courier New</vt:lpstr>
      <vt:lpstr>Calibri</vt:lpstr>
      <vt:lpstr>Шаблон МИФИ</vt:lpstr>
      <vt:lpstr>Презентация PowerPoint</vt:lpstr>
      <vt:lpstr>Что такое КИП?</vt:lpstr>
      <vt:lpstr>Для участия необходимо</vt:lpstr>
      <vt:lpstr>Рубрикатор технологий</vt:lpstr>
      <vt:lpstr>Возможности первого этапа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51</cp:revision>
  <dcterms:created xsi:type="dcterms:W3CDTF">2020-05-28T16:18:16Z</dcterms:created>
  <dcterms:modified xsi:type="dcterms:W3CDTF">2020-09-24T13:26:51Z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