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Lst>
  <p:sldSz cx="9906000" cy="6858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b="def" i="def"/>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b="def" i="def"/>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b="def" i="def"/>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b="def" i="def"/>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b="def" i="def"/>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b="def" i="def"/>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Shape 109"/>
          <p:cNvSpPr/>
          <p:nvPr>
            <p:ph type="sldImg"/>
          </p:nvPr>
        </p:nvSpPr>
        <p:spPr>
          <a:xfrm>
            <a:off x="1143000" y="685800"/>
            <a:ext cx="4572000" cy="3429000"/>
          </a:xfrm>
          <a:prstGeom prst="rect">
            <a:avLst/>
          </a:prstGeom>
        </p:spPr>
        <p:txBody>
          <a:bodyPr/>
          <a:lstStyle/>
          <a:p>
            <a:pPr/>
          </a:p>
        </p:txBody>
      </p:sp>
      <p:sp>
        <p:nvSpPr>
          <p:cNvPr id="110" name="Shape 110"/>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latinLnBrk="0">
      <a:defRPr sz="1200">
        <a:latin typeface="+mn-lt"/>
        <a:ea typeface="+mn-ea"/>
        <a:cs typeface="+mn-cs"/>
        <a:sym typeface="Calibri"/>
      </a:defRPr>
    </a:lvl1pPr>
    <a:lvl2pPr indent="228600" latinLnBrk="0">
      <a:defRPr sz="1200">
        <a:latin typeface="+mn-lt"/>
        <a:ea typeface="+mn-ea"/>
        <a:cs typeface="+mn-cs"/>
        <a:sym typeface="Calibri"/>
      </a:defRPr>
    </a:lvl2pPr>
    <a:lvl3pPr indent="457200" latinLnBrk="0">
      <a:defRPr sz="1200">
        <a:latin typeface="+mn-lt"/>
        <a:ea typeface="+mn-ea"/>
        <a:cs typeface="+mn-cs"/>
        <a:sym typeface="Calibri"/>
      </a:defRPr>
    </a:lvl3pPr>
    <a:lvl4pPr indent="685800" latinLnBrk="0">
      <a:defRPr sz="1200">
        <a:latin typeface="+mn-lt"/>
        <a:ea typeface="+mn-ea"/>
        <a:cs typeface="+mn-cs"/>
        <a:sym typeface="Calibri"/>
      </a:defRPr>
    </a:lvl4pPr>
    <a:lvl5pPr indent="914400" latinLnBrk="0">
      <a:defRPr sz="1200">
        <a:latin typeface="+mn-lt"/>
        <a:ea typeface="+mn-ea"/>
        <a:cs typeface="+mn-cs"/>
        <a:sym typeface="Calibri"/>
      </a:defRPr>
    </a:lvl5pPr>
    <a:lvl6pPr indent="1143000" latinLnBrk="0">
      <a:defRPr sz="1200">
        <a:latin typeface="+mn-lt"/>
        <a:ea typeface="+mn-ea"/>
        <a:cs typeface="+mn-cs"/>
        <a:sym typeface="Calibri"/>
      </a:defRPr>
    </a:lvl6pPr>
    <a:lvl7pPr indent="1371600" latinLnBrk="0">
      <a:defRPr sz="1200">
        <a:latin typeface="+mn-lt"/>
        <a:ea typeface="+mn-ea"/>
        <a:cs typeface="+mn-cs"/>
        <a:sym typeface="Calibri"/>
      </a:defRPr>
    </a:lvl7pPr>
    <a:lvl8pPr indent="1600200" latinLnBrk="0">
      <a:defRPr sz="1200">
        <a:latin typeface="+mn-lt"/>
        <a:ea typeface="+mn-ea"/>
        <a:cs typeface="+mn-cs"/>
        <a:sym typeface="Calibri"/>
      </a:defRPr>
    </a:lvl8pPr>
    <a:lvl9pPr indent="1828800" latinLnBrk="0">
      <a:defRPr sz="1200">
        <a:latin typeface="+mn-lt"/>
        <a:ea typeface="+mn-ea"/>
        <a:cs typeface="+mn-cs"/>
        <a:sym typeface="Calibri"/>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Титульный слайд">
    <p:spTree>
      <p:nvGrpSpPr>
        <p:cNvPr id="1" name=""/>
        <p:cNvGrpSpPr/>
        <p:nvPr/>
      </p:nvGrpSpPr>
      <p:grpSpPr>
        <a:xfrm>
          <a:off x="0" y="0"/>
          <a:ext cx="0" cy="0"/>
          <a:chOff x="0" y="0"/>
          <a:chExt cx="0" cy="0"/>
        </a:xfrm>
      </p:grpSpPr>
      <p:sp>
        <p:nvSpPr>
          <p:cNvPr id="11" name="Shape 11"/>
          <p:cNvSpPr/>
          <p:nvPr>
            <p:ph type="title"/>
          </p:nvPr>
        </p:nvSpPr>
        <p:spPr>
          <a:xfrm>
            <a:off x="742950" y="1122362"/>
            <a:ext cx="8420100" cy="2387601"/>
          </a:xfrm>
          <a:prstGeom prst="rect">
            <a:avLst/>
          </a:prstGeom>
        </p:spPr>
        <p:txBody>
          <a:bodyPr anchor="b"/>
          <a:lstStyle>
            <a:lvl1pPr algn="ctr">
              <a:defRPr sz="6000"/>
            </a:lvl1pPr>
          </a:lstStyle>
          <a:p>
            <a:pPr/>
            <a:r>
              <a:t>Текст заголовка</a:t>
            </a:r>
          </a:p>
        </p:txBody>
      </p:sp>
      <p:sp>
        <p:nvSpPr>
          <p:cNvPr id="12" name="Shape 12"/>
          <p:cNvSpPr/>
          <p:nvPr>
            <p:ph type="body" sz="quarter" idx="1"/>
          </p:nvPr>
        </p:nvSpPr>
        <p:spPr>
          <a:xfrm>
            <a:off x="1238250" y="3602037"/>
            <a:ext cx="7429500" cy="1655764"/>
          </a:xfrm>
          <a:prstGeom prst="rect">
            <a:avLst/>
          </a:prstGeom>
        </p:spPr>
        <p:txBody>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3" name="Shape 1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и вертикальный текст">
    <p:spTree>
      <p:nvGrpSpPr>
        <p:cNvPr id="1" name=""/>
        <p:cNvGrpSpPr/>
        <p:nvPr/>
      </p:nvGrpSpPr>
      <p:grpSpPr>
        <a:xfrm>
          <a:off x="0" y="0"/>
          <a:ext cx="0" cy="0"/>
          <a:chOff x="0" y="0"/>
          <a:chExt cx="0" cy="0"/>
        </a:xfrm>
      </p:grpSpPr>
      <p:sp>
        <p:nvSpPr>
          <p:cNvPr id="92" name="Shape 92"/>
          <p:cNvSpPr/>
          <p:nvPr>
            <p:ph type="title"/>
          </p:nvPr>
        </p:nvSpPr>
        <p:spPr>
          <a:prstGeom prst="rect">
            <a:avLst/>
          </a:prstGeom>
        </p:spPr>
        <p:txBody>
          <a:bodyPr/>
          <a:lstStyle/>
          <a:p>
            <a:pPr/>
            <a:r>
              <a:t>Текст заголовка</a:t>
            </a:r>
          </a:p>
        </p:txBody>
      </p:sp>
      <p:sp>
        <p:nvSpPr>
          <p:cNvPr id="93" name="Shape 93"/>
          <p:cNvSpPr/>
          <p:nvPr>
            <p:ph type="body" idx="1"/>
          </p:nvPr>
        </p:nvSpPr>
        <p:spPr>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94" name="Shape 94"/>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Вертикальный заголовок и текст">
    <p:spTree>
      <p:nvGrpSpPr>
        <p:cNvPr id="1" name=""/>
        <p:cNvGrpSpPr/>
        <p:nvPr/>
      </p:nvGrpSpPr>
      <p:grpSpPr>
        <a:xfrm>
          <a:off x="0" y="0"/>
          <a:ext cx="0" cy="0"/>
          <a:chOff x="0" y="0"/>
          <a:chExt cx="0" cy="0"/>
        </a:xfrm>
      </p:grpSpPr>
      <p:sp>
        <p:nvSpPr>
          <p:cNvPr id="101" name="Shape 101"/>
          <p:cNvSpPr/>
          <p:nvPr>
            <p:ph type="title"/>
          </p:nvPr>
        </p:nvSpPr>
        <p:spPr>
          <a:xfrm>
            <a:off x="7088982" y="365125"/>
            <a:ext cx="2135983" cy="5811838"/>
          </a:xfrm>
          <a:prstGeom prst="rect">
            <a:avLst/>
          </a:prstGeom>
        </p:spPr>
        <p:txBody>
          <a:bodyPr/>
          <a:lstStyle/>
          <a:p>
            <a:pPr/>
            <a:r>
              <a:t>Текст заголовка</a:t>
            </a:r>
          </a:p>
        </p:txBody>
      </p:sp>
      <p:sp>
        <p:nvSpPr>
          <p:cNvPr id="102" name="Shape 102"/>
          <p:cNvSpPr/>
          <p:nvPr>
            <p:ph type="body" idx="1"/>
          </p:nvPr>
        </p:nvSpPr>
        <p:spPr>
          <a:xfrm>
            <a:off x="681037" y="365125"/>
            <a:ext cx="6284122" cy="5811838"/>
          </a:xfrm>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103" name="Shape 103"/>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и объект">
    <p:spTree>
      <p:nvGrpSpPr>
        <p:cNvPr id="1" name=""/>
        <p:cNvGrpSpPr/>
        <p:nvPr/>
      </p:nvGrpSpPr>
      <p:grpSpPr>
        <a:xfrm>
          <a:off x="0" y="0"/>
          <a:ext cx="0" cy="0"/>
          <a:chOff x="0" y="0"/>
          <a:chExt cx="0" cy="0"/>
        </a:xfrm>
      </p:grpSpPr>
      <p:sp>
        <p:nvSpPr>
          <p:cNvPr id="20" name="Shape 20"/>
          <p:cNvSpPr/>
          <p:nvPr>
            <p:ph type="title"/>
          </p:nvPr>
        </p:nvSpPr>
        <p:spPr>
          <a:prstGeom prst="rect">
            <a:avLst/>
          </a:prstGeom>
        </p:spPr>
        <p:txBody>
          <a:bodyPr/>
          <a:lstStyle/>
          <a:p>
            <a:pPr/>
            <a:r>
              <a:t>Текст заголовка</a:t>
            </a:r>
          </a:p>
        </p:txBody>
      </p:sp>
      <p:sp>
        <p:nvSpPr>
          <p:cNvPr id="21" name="Shape 21"/>
          <p:cNvSpPr/>
          <p:nvPr>
            <p:ph type="body" idx="1"/>
          </p:nvPr>
        </p:nvSpPr>
        <p:spPr>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22" name="Shape 22"/>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Заголовок раздела">
    <p:spTree>
      <p:nvGrpSpPr>
        <p:cNvPr id="1" name=""/>
        <p:cNvGrpSpPr/>
        <p:nvPr/>
      </p:nvGrpSpPr>
      <p:grpSpPr>
        <a:xfrm>
          <a:off x="0" y="0"/>
          <a:ext cx="0" cy="0"/>
          <a:chOff x="0" y="0"/>
          <a:chExt cx="0" cy="0"/>
        </a:xfrm>
      </p:grpSpPr>
      <p:sp>
        <p:nvSpPr>
          <p:cNvPr id="29" name="Shape 29"/>
          <p:cNvSpPr/>
          <p:nvPr>
            <p:ph type="title"/>
          </p:nvPr>
        </p:nvSpPr>
        <p:spPr>
          <a:xfrm>
            <a:off x="675877" y="1709740"/>
            <a:ext cx="8543927" cy="2852737"/>
          </a:xfrm>
          <a:prstGeom prst="rect">
            <a:avLst/>
          </a:prstGeom>
        </p:spPr>
        <p:txBody>
          <a:bodyPr anchor="b"/>
          <a:lstStyle>
            <a:lvl1pPr>
              <a:defRPr sz="6000"/>
            </a:lvl1pPr>
          </a:lstStyle>
          <a:p>
            <a:pPr/>
            <a:r>
              <a:t>Текст заголовка</a:t>
            </a:r>
          </a:p>
        </p:txBody>
      </p:sp>
      <p:sp>
        <p:nvSpPr>
          <p:cNvPr id="30" name="Shape 30"/>
          <p:cNvSpPr/>
          <p:nvPr>
            <p:ph type="body" sz="quarter" idx="1"/>
          </p:nvPr>
        </p:nvSpPr>
        <p:spPr>
          <a:xfrm>
            <a:off x="675877" y="4589464"/>
            <a:ext cx="8543927" cy="1500189"/>
          </a:xfrm>
          <a:prstGeom prst="rect">
            <a:avLst/>
          </a:prstGeom>
        </p:spPr>
        <p:txBody>
          <a:bodyPr/>
          <a:lstStyle>
            <a:lvl1pPr marL="0" indent="0">
              <a:buSzTx/>
              <a:buFontTx/>
              <a:buNone/>
              <a:defRPr sz="2400"/>
            </a:lvl1pPr>
            <a:lvl2pPr marL="0" indent="0">
              <a:buSzTx/>
              <a:buFontTx/>
              <a:buNone/>
              <a:defRPr sz="2400"/>
            </a:lvl2pPr>
            <a:lvl3pPr marL="0" indent="0">
              <a:buSzTx/>
              <a:buFontTx/>
              <a:buNone/>
              <a:defRPr sz="2400"/>
            </a:lvl3pPr>
            <a:lvl4pPr marL="0" indent="0">
              <a:buSzTx/>
              <a:buFontTx/>
              <a:buNone/>
              <a:defRPr sz="2400"/>
            </a:lvl4pPr>
            <a:lvl5pPr marL="0" indent="0">
              <a:buSzTx/>
              <a:buFontTx/>
              <a:buNone/>
              <a:defRPr sz="2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31" name="Shape 31"/>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Два объекта">
    <p:spTree>
      <p:nvGrpSpPr>
        <p:cNvPr id="1" name=""/>
        <p:cNvGrpSpPr/>
        <p:nvPr/>
      </p:nvGrpSpPr>
      <p:grpSpPr>
        <a:xfrm>
          <a:off x="0" y="0"/>
          <a:ext cx="0" cy="0"/>
          <a:chOff x="0" y="0"/>
          <a:chExt cx="0" cy="0"/>
        </a:xfrm>
      </p:grpSpPr>
      <p:sp>
        <p:nvSpPr>
          <p:cNvPr id="38" name="Shape 38"/>
          <p:cNvSpPr/>
          <p:nvPr>
            <p:ph type="title"/>
          </p:nvPr>
        </p:nvSpPr>
        <p:spPr>
          <a:prstGeom prst="rect">
            <a:avLst/>
          </a:prstGeom>
        </p:spPr>
        <p:txBody>
          <a:bodyPr/>
          <a:lstStyle/>
          <a:p>
            <a:pPr/>
            <a:r>
              <a:t>Текст заголовка</a:t>
            </a:r>
          </a:p>
        </p:txBody>
      </p:sp>
      <p:sp>
        <p:nvSpPr>
          <p:cNvPr id="39" name="Shape 39"/>
          <p:cNvSpPr/>
          <p:nvPr>
            <p:ph type="body" sz="half" idx="1"/>
          </p:nvPr>
        </p:nvSpPr>
        <p:spPr>
          <a:xfrm>
            <a:off x="681037" y="1825625"/>
            <a:ext cx="4210052" cy="4351338"/>
          </a:xfrm>
          <a:prstGeom prst="rect">
            <a:avLst/>
          </a:prstGeom>
        </p:spPr>
        <p:txBody>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0" name="Shape 4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Сравнение">
    <p:spTree>
      <p:nvGrpSpPr>
        <p:cNvPr id="1" name=""/>
        <p:cNvGrpSpPr/>
        <p:nvPr/>
      </p:nvGrpSpPr>
      <p:grpSpPr>
        <a:xfrm>
          <a:off x="0" y="0"/>
          <a:ext cx="0" cy="0"/>
          <a:chOff x="0" y="0"/>
          <a:chExt cx="0" cy="0"/>
        </a:xfrm>
      </p:grpSpPr>
      <p:sp>
        <p:nvSpPr>
          <p:cNvPr id="47" name="Shape 47"/>
          <p:cNvSpPr/>
          <p:nvPr>
            <p:ph type="title"/>
          </p:nvPr>
        </p:nvSpPr>
        <p:spPr>
          <a:xfrm>
            <a:off x="682328" y="365127"/>
            <a:ext cx="8543926" cy="1325563"/>
          </a:xfrm>
          <a:prstGeom prst="rect">
            <a:avLst/>
          </a:prstGeom>
        </p:spPr>
        <p:txBody>
          <a:bodyPr/>
          <a:lstStyle/>
          <a:p>
            <a:pPr/>
            <a:r>
              <a:t>Текст заголовка</a:t>
            </a:r>
          </a:p>
        </p:txBody>
      </p:sp>
      <p:sp>
        <p:nvSpPr>
          <p:cNvPr id="48" name="Shape 48"/>
          <p:cNvSpPr/>
          <p:nvPr>
            <p:ph type="body" sz="quarter" idx="1"/>
          </p:nvPr>
        </p:nvSpPr>
        <p:spPr>
          <a:xfrm>
            <a:off x="682328" y="1681163"/>
            <a:ext cx="4190704" cy="823914"/>
          </a:xfrm>
          <a:prstGeom prst="rect">
            <a:avLst/>
          </a:prstGeom>
        </p:spPr>
        <p:txBody>
          <a:bodyPr anchor="b"/>
          <a:lstStyle>
            <a:lvl1pPr marL="0" indent="0">
              <a:buSzTx/>
              <a:buFontTx/>
              <a:buNone/>
              <a:defRPr b="1" sz="2400"/>
            </a:lvl1pPr>
            <a:lvl2pPr marL="0" indent="0">
              <a:buSzTx/>
              <a:buFontTx/>
              <a:buNone/>
              <a:defRPr b="1" sz="2400"/>
            </a:lvl2pPr>
            <a:lvl3pPr marL="0" indent="0">
              <a:buSzTx/>
              <a:buFontTx/>
              <a:buNone/>
              <a:defRPr b="1" sz="2400"/>
            </a:lvl3pPr>
            <a:lvl4pPr marL="0" indent="0">
              <a:buSzTx/>
              <a:buFontTx/>
              <a:buNone/>
              <a:defRPr b="1" sz="2400"/>
            </a:lvl4pPr>
            <a:lvl5pPr marL="0" indent="0">
              <a:buSzTx/>
              <a:buFontTx/>
              <a:buNone/>
              <a:defRPr b="1" sz="24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9" name="Shape 49"/>
          <p:cNvSpPr/>
          <p:nvPr>
            <p:ph type="body" sz="quarter" idx="13"/>
          </p:nvPr>
        </p:nvSpPr>
        <p:spPr>
          <a:xfrm>
            <a:off x="5014912" y="1681163"/>
            <a:ext cx="4211342" cy="823914"/>
          </a:xfrm>
          <a:prstGeom prst="rect">
            <a:avLst/>
          </a:prstGeom>
        </p:spPr>
        <p:txBody>
          <a:bodyPr anchor="b"/>
          <a:lstStyle/>
          <a:p>
            <a:pPr/>
          </a:p>
        </p:txBody>
      </p:sp>
      <p:sp>
        <p:nvSpPr>
          <p:cNvPr id="50" name="Shape 50"/>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Только заголовок">
    <p:spTree>
      <p:nvGrpSpPr>
        <p:cNvPr id="1" name=""/>
        <p:cNvGrpSpPr/>
        <p:nvPr/>
      </p:nvGrpSpPr>
      <p:grpSpPr>
        <a:xfrm>
          <a:off x="0" y="0"/>
          <a:ext cx="0" cy="0"/>
          <a:chOff x="0" y="0"/>
          <a:chExt cx="0" cy="0"/>
        </a:xfrm>
      </p:grpSpPr>
      <p:sp>
        <p:nvSpPr>
          <p:cNvPr id="57" name="Shape 57"/>
          <p:cNvSpPr/>
          <p:nvPr>
            <p:ph type="title"/>
          </p:nvPr>
        </p:nvSpPr>
        <p:spPr>
          <a:prstGeom prst="rect">
            <a:avLst/>
          </a:prstGeom>
        </p:spPr>
        <p:txBody>
          <a:bodyPr/>
          <a:lstStyle/>
          <a:p>
            <a:pPr/>
            <a:r>
              <a:t>Текст заголовка</a:t>
            </a:r>
          </a:p>
        </p:txBody>
      </p:sp>
      <p:sp>
        <p:nvSpPr>
          <p:cNvPr id="58" name="Shape 58"/>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Пустой слайд">
    <p:spTree>
      <p:nvGrpSpPr>
        <p:cNvPr id="1" name=""/>
        <p:cNvGrpSpPr/>
        <p:nvPr/>
      </p:nvGrpSpPr>
      <p:grpSpPr>
        <a:xfrm>
          <a:off x="0" y="0"/>
          <a:ext cx="0" cy="0"/>
          <a:chOff x="0" y="0"/>
          <a:chExt cx="0" cy="0"/>
        </a:xfrm>
      </p:grpSpPr>
      <p:sp>
        <p:nvSpPr>
          <p:cNvPr id="65" name="Shape 6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Объект с подписью">
    <p:spTree>
      <p:nvGrpSpPr>
        <p:cNvPr id="1" name=""/>
        <p:cNvGrpSpPr/>
        <p:nvPr/>
      </p:nvGrpSpPr>
      <p:grpSpPr>
        <a:xfrm>
          <a:off x="0" y="0"/>
          <a:ext cx="0" cy="0"/>
          <a:chOff x="0" y="0"/>
          <a:chExt cx="0" cy="0"/>
        </a:xfrm>
      </p:grpSpPr>
      <p:sp>
        <p:nvSpPr>
          <p:cNvPr id="72" name="Shape 72"/>
          <p:cNvSpPr/>
          <p:nvPr>
            <p:ph type="title"/>
          </p:nvPr>
        </p:nvSpPr>
        <p:spPr>
          <a:xfrm>
            <a:off x="682328" y="457200"/>
            <a:ext cx="3194943" cy="1600200"/>
          </a:xfrm>
          <a:prstGeom prst="rect">
            <a:avLst/>
          </a:prstGeom>
        </p:spPr>
        <p:txBody>
          <a:bodyPr anchor="b"/>
          <a:lstStyle>
            <a:lvl1pPr>
              <a:defRPr sz="3200"/>
            </a:lvl1pPr>
          </a:lstStyle>
          <a:p>
            <a:pPr/>
            <a:r>
              <a:t>Текст заголовка</a:t>
            </a:r>
          </a:p>
        </p:txBody>
      </p:sp>
      <p:sp>
        <p:nvSpPr>
          <p:cNvPr id="73" name="Shape 73"/>
          <p:cNvSpPr/>
          <p:nvPr>
            <p:ph type="body" sz="half" idx="1"/>
          </p:nvPr>
        </p:nvSpPr>
        <p:spPr>
          <a:xfrm>
            <a:off x="4211339" y="987427"/>
            <a:ext cx="5014915" cy="4873627"/>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74" name="Shape 74"/>
          <p:cNvSpPr/>
          <p:nvPr>
            <p:ph type="body" sz="quarter" idx="13"/>
          </p:nvPr>
        </p:nvSpPr>
        <p:spPr>
          <a:xfrm>
            <a:off x="682328" y="2057400"/>
            <a:ext cx="3194943" cy="3811588"/>
          </a:xfrm>
          <a:prstGeom prst="rect">
            <a:avLst/>
          </a:prstGeom>
        </p:spPr>
        <p:txBody>
          <a:bodyPr/>
          <a:lstStyle/>
          <a:p>
            <a:pPr/>
          </a:p>
        </p:txBody>
      </p:sp>
      <p:sp>
        <p:nvSpPr>
          <p:cNvPr id="75" name="Shape 7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Рисунок с подписью">
    <p:spTree>
      <p:nvGrpSpPr>
        <p:cNvPr id="1" name=""/>
        <p:cNvGrpSpPr/>
        <p:nvPr/>
      </p:nvGrpSpPr>
      <p:grpSpPr>
        <a:xfrm>
          <a:off x="0" y="0"/>
          <a:ext cx="0" cy="0"/>
          <a:chOff x="0" y="0"/>
          <a:chExt cx="0" cy="0"/>
        </a:xfrm>
      </p:grpSpPr>
      <p:sp>
        <p:nvSpPr>
          <p:cNvPr id="82" name="Shape 82"/>
          <p:cNvSpPr/>
          <p:nvPr>
            <p:ph type="title"/>
          </p:nvPr>
        </p:nvSpPr>
        <p:spPr>
          <a:xfrm>
            <a:off x="682328" y="457200"/>
            <a:ext cx="3194943" cy="1600200"/>
          </a:xfrm>
          <a:prstGeom prst="rect">
            <a:avLst/>
          </a:prstGeom>
        </p:spPr>
        <p:txBody>
          <a:bodyPr anchor="b"/>
          <a:lstStyle>
            <a:lvl1pPr>
              <a:defRPr sz="3200"/>
            </a:lvl1pPr>
          </a:lstStyle>
          <a:p>
            <a:pPr/>
            <a:r>
              <a:t>Текст заголовка</a:t>
            </a:r>
          </a:p>
        </p:txBody>
      </p:sp>
      <p:sp>
        <p:nvSpPr>
          <p:cNvPr id="83" name="Shape 83"/>
          <p:cNvSpPr/>
          <p:nvPr>
            <p:ph type="pic" sz="half" idx="13"/>
          </p:nvPr>
        </p:nvSpPr>
        <p:spPr>
          <a:xfrm>
            <a:off x="4211339" y="987427"/>
            <a:ext cx="5014915" cy="4873627"/>
          </a:xfrm>
          <a:prstGeom prst="rect">
            <a:avLst/>
          </a:prstGeom>
        </p:spPr>
        <p:txBody>
          <a:bodyPr lIns="91439" tIns="45719" rIns="91439" bIns="45719">
            <a:noAutofit/>
          </a:bodyPr>
          <a:lstStyle/>
          <a:p>
            <a:pPr/>
          </a:p>
        </p:txBody>
      </p:sp>
      <p:sp>
        <p:nvSpPr>
          <p:cNvPr id="84" name="Shape 84"/>
          <p:cNvSpPr/>
          <p:nvPr>
            <p:ph type="body" sz="quarter" idx="1"/>
          </p:nvPr>
        </p:nvSpPr>
        <p:spPr>
          <a:xfrm>
            <a:off x="682328" y="2057400"/>
            <a:ext cx="3194943" cy="3811588"/>
          </a:xfrm>
          <a:prstGeom prst="rect">
            <a:avLst/>
          </a:prstGeom>
        </p:spPr>
        <p:txBody>
          <a:bodyPr/>
          <a:lstStyle>
            <a:lvl1pPr marL="0" indent="0">
              <a:buSzTx/>
              <a:buFontTx/>
              <a:buNone/>
              <a:defRPr sz="1600"/>
            </a:lvl1pPr>
            <a:lvl2pPr marL="0" indent="0">
              <a:buSzTx/>
              <a:buFontTx/>
              <a:buNone/>
              <a:defRPr sz="1600"/>
            </a:lvl2pPr>
            <a:lvl3pPr marL="0" indent="0">
              <a:buSzTx/>
              <a:buFontTx/>
              <a:buNone/>
              <a:defRPr sz="1600"/>
            </a:lvl3pPr>
            <a:lvl4pPr marL="0" indent="0">
              <a:buSzTx/>
              <a:buFontTx/>
              <a:buNone/>
              <a:defRPr sz="1600"/>
            </a:lvl4pPr>
            <a:lvl5pPr marL="0" indent="0">
              <a:buSzTx/>
              <a:buFontTx/>
              <a:buNone/>
              <a:defRPr sz="1600"/>
            </a:lvl5p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85" name="Shape 85"/>
          <p:cNvSpPr/>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Shape 2"/>
          <p:cNvSpPr/>
          <p:nvPr>
            <p:ph type="title"/>
          </p:nvPr>
        </p:nvSpPr>
        <p:spPr>
          <a:xfrm>
            <a:off x="681037" y="365127"/>
            <a:ext cx="8543926" cy="13255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fontScale="100000" lnSpcReduction="0"/>
          </a:bodyPr>
          <a:lstStyle/>
          <a:p>
            <a:pPr/>
            <a:r>
              <a:t>Текст заголовка</a:t>
            </a:r>
          </a:p>
        </p:txBody>
      </p:sp>
      <p:sp>
        <p:nvSpPr>
          <p:cNvPr id="3" name="Shape 3"/>
          <p:cNvSpPr/>
          <p:nvPr>
            <p:ph type="body" idx="1"/>
          </p:nvPr>
        </p:nvSpPr>
        <p:spPr>
          <a:xfrm>
            <a:off x="681037" y="1825625"/>
            <a:ext cx="8543926" cy="435133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fontScale="100000" lnSpcReduction="0"/>
          </a:bodyPr>
          <a:lstStyle/>
          <a:p>
            <a:pPr/>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Shape 4"/>
          <p:cNvSpPr/>
          <p:nvPr>
            <p:ph type="sldNum" sz="quarter" idx="2"/>
          </p:nvPr>
        </p:nvSpPr>
        <p:spPr>
          <a:xfrm>
            <a:off x="8960984" y="6404295"/>
            <a:ext cx="263981" cy="269239"/>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ransition xmlns:p14="http://schemas.microsoft.com/office/powerpoint/2010/main" spd="med" advClick="1"/>
  <p:txStyles>
    <p:titleStyle>
      <a:lvl1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b="0" baseline="0" cap="none" i="0" spc="0" strike="noStrike" sz="4400" u="none">
          <a:ln>
            <a:noFill/>
          </a:ln>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2pPr>
      <a:lvl3pPr marL="1234438" marR="0" indent="-320038"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b="0" baseline="0" cap="none" i="0" spc="0" strike="noStrike" sz="2800" u="none">
          <a:ln>
            <a:noFill/>
          </a:ln>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b="0" baseline="0" cap="none" i="0" spc="0" strike="noStrike" sz="1200" u="none">
          <a:ln>
            <a:noFill/>
          </a:ln>
          <a:solidFill>
            <a:schemeClr val="tx1"/>
          </a:solidFill>
          <a:uFillTx/>
          <a:latin typeface="+mn-lt"/>
          <a:ea typeface="+mn-ea"/>
          <a:cs typeface="+mn-cs"/>
          <a:sym typeface="Calibri"/>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 Id="rId3" Type="http://schemas.openxmlformats.org/officeDocument/2006/relationships/image" Target="../media/image1.gif"/><Relationship Id="rId4" Type="http://schemas.openxmlformats.org/officeDocument/2006/relationships/image" Target="../media/image2.jpeg"/><Relationship Id="rId5" Type="http://schemas.openxmlformats.org/officeDocument/2006/relationships/image" Target="../media/image1.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6" Type="http://schemas.openxmlformats.org/officeDocument/2006/relationships/image" Target="../media/image31.png"/><Relationship Id="rId7" Type="http://schemas.openxmlformats.org/officeDocument/2006/relationships/image" Target="../media/image32.png"/><Relationship Id="rId8" Type="http://schemas.openxmlformats.org/officeDocument/2006/relationships/image" Target="../media/image33.png"/><Relationship Id="rId9" Type="http://schemas.openxmlformats.org/officeDocument/2006/relationships/image" Target="../media/image34.png"/><Relationship Id="rId10" Type="http://schemas.openxmlformats.org/officeDocument/2006/relationships/image" Target="../media/image35.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36.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37.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38.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eg"/><Relationship Id="rId3" Type="http://schemas.openxmlformats.org/officeDocument/2006/relationships/image" Target="../media/image3.jpe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39.pn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0.pn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1.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2.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3.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5.jpeg"/></Relationships>

</file>

<file path=ppt/slides/_rels/slide22.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6.jpeg"/></Relationships>

</file>

<file path=ppt/slides/_rels/slide2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7.jpeg"/></Relationships>

</file>

<file path=ppt/slides/_rels/slide2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44.png"/></Relationships>

</file>

<file path=ppt/slides/_rels/slide2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8.jpe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5.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png"/><Relationship Id="rId3" Type="http://schemas.openxmlformats.org/officeDocument/2006/relationships/image" Target="../media/image7.png"/><Relationship Id="rId4" Type="http://schemas.openxmlformats.org/officeDocument/2006/relationships/image" Target="../media/image3.jpeg"/><Relationship Id="rId5" Type="http://schemas.openxmlformats.org/officeDocument/2006/relationships/image" Target="../media/image8.png"/><Relationship Id="rId6" Type="http://schemas.openxmlformats.org/officeDocument/2006/relationships/image" Target="../media/image9.png"/><Relationship Id="rId7" Type="http://schemas.openxmlformats.org/officeDocument/2006/relationships/image" Target="../media/image10.png"/><Relationship Id="rId8" Type="http://schemas.openxmlformats.org/officeDocument/2006/relationships/image" Target="../media/image11.png"/><Relationship Id="rId9" Type="http://schemas.openxmlformats.org/officeDocument/2006/relationships/image" Target="../media/image12.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7" Type="http://schemas.openxmlformats.org/officeDocument/2006/relationships/image" Target="../media/image17.png"/><Relationship Id="rId8" Type="http://schemas.openxmlformats.org/officeDocument/2006/relationships/image" Target="../media/image11.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 Id="rId9" Type="http://schemas.openxmlformats.org/officeDocument/2006/relationships/image" Target="../media/image24.png"/><Relationship Id="rId10" Type="http://schemas.openxmlformats.org/officeDocument/2006/relationships/image" Target="../media/image25.pn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12" name="Shape 112"/>
          <p:cNvSpPr/>
          <p:nvPr/>
        </p:nvSpPr>
        <p:spPr>
          <a:xfrm>
            <a:off x="0" y="6165729"/>
            <a:ext cx="9906000" cy="704231"/>
          </a:xfrm>
          <a:prstGeom prst="rect">
            <a:avLst/>
          </a:prstGeom>
          <a:solidFill>
            <a:srgbClr val="92D050"/>
          </a:solidFill>
          <a:ln w="12700">
            <a:miter lim="400000"/>
          </a:ln>
        </p:spPr>
        <p:txBody>
          <a:bodyPr lIns="45718" tIns="45718" rIns="45718" bIns="45718" anchor="ctr"/>
          <a:lstStyle/>
          <a:p>
            <a:pPr algn="ctr">
              <a:defRPr>
                <a:solidFill>
                  <a:srgbClr val="FFFFFF"/>
                </a:solidFill>
              </a:defRPr>
            </a:pPr>
          </a:p>
        </p:txBody>
      </p:sp>
      <p:sp>
        <p:nvSpPr>
          <p:cNvPr id="113" name="Shape 113"/>
          <p:cNvSpPr/>
          <p:nvPr/>
        </p:nvSpPr>
        <p:spPr>
          <a:xfrm>
            <a:off x="3944887" y="1397082"/>
            <a:ext cx="5289560" cy="47084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b="1" sz="2800">
                <a:latin typeface="Arial"/>
                <a:ea typeface="Arial"/>
                <a:cs typeface="Arial"/>
                <a:sym typeface="Arial"/>
              </a:defRPr>
            </a:pPr>
            <a:r>
              <a:t>Концепция развития и благоустройства набережной г. Елабуга</a:t>
            </a:r>
            <a:endParaRPr sz="4000"/>
          </a:p>
          <a:p>
            <a:pPr algn="ctr">
              <a:spcBef>
                <a:spcPts val="1200"/>
              </a:spcBef>
              <a:defRPr i="1" sz="1400">
                <a:latin typeface="Arial"/>
                <a:ea typeface="Arial"/>
                <a:cs typeface="Arial"/>
                <a:sym typeface="Arial"/>
              </a:defRPr>
            </a:pPr>
            <a:r>
              <a:t>Авторы </a:t>
            </a:r>
            <a:endParaRPr sz="2000"/>
          </a:p>
          <a:p>
            <a:pPr>
              <a:spcBef>
                <a:spcPts val="1200"/>
              </a:spcBef>
              <a:defRPr i="1" sz="1400">
                <a:latin typeface="Arial"/>
                <a:ea typeface="Arial"/>
                <a:cs typeface="Arial"/>
                <a:sym typeface="Arial"/>
              </a:defRPr>
            </a:pPr>
            <a:r>
              <a:t>Руководитель проекта: Латыпова Мария Сергеевна</a:t>
            </a:r>
            <a:endParaRPr sz="2000"/>
          </a:p>
          <a:p>
            <a:pPr>
              <a:spcBef>
                <a:spcPts val="1200"/>
              </a:spcBef>
              <a:defRPr i="1" sz="1400">
                <a:latin typeface="Arial"/>
                <a:ea typeface="Arial"/>
                <a:cs typeface="Arial"/>
                <a:sym typeface="Arial"/>
              </a:defRPr>
            </a:pPr>
            <a:r>
              <a:t>Раузеев Данис, студент 3 курса,</a:t>
            </a:r>
            <a:endParaRPr sz="2000"/>
          </a:p>
          <a:p>
            <a:pPr>
              <a:spcBef>
                <a:spcPts val="1200"/>
              </a:spcBef>
              <a:defRPr i="1" sz="1400">
                <a:latin typeface="Arial"/>
                <a:ea typeface="Arial"/>
                <a:cs typeface="Arial"/>
                <a:sym typeface="Arial"/>
              </a:defRPr>
            </a:pPr>
            <a:r>
              <a:t>Политов Данила, студент 4 курса,</a:t>
            </a:r>
            <a:endParaRPr sz="2000"/>
          </a:p>
          <a:p>
            <a:pPr>
              <a:spcBef>
                <a:spcPts val="1200"/>
              </a:spcBef>
              <a:defRPr i="1" sz="1400">
                <a:latin typeface="Arial"/>
                <a:ea typeface="Arial"/>
                <a:cs typeface="Arial"/>
                <a:sym typeface="Arial"/>
              </a:defRPr>
            </a:pPr>
            <a:r>
              <a:t>Билалова Ирина, студентка 3 курса,</a:t>
            </a:r>
            <a:endParaRPr sz="2000"/>
          </a:p>
          <a:p>
            <a:pPr>
              <a:spcBef>
                <a:spcPts val="1200"/>
              </a:spcBef>
              <a:defRPr i="1" sz="1400">
                <a:latin typeface="Arial"/>
                <a:ea typeface="Arial"/>
                <a:cs typeface="Arial"/>
                <a:sym typeface="Arial"/>
              </a:defRPr>
            </a:pPr>
            <a:r>
              <a:t>Третьякова Анна, студентка 3 курса,</a:t>
            </a:r>
            <a:endParaRPr sz="2000"/>
          </a:p>
          <a:p>
            <a:pPr>
              <a:spcBef>
                <a:spcPts val="1200"/>
              </a:spcBef>
              <a:defRPr i="1" sz="1400">
                <a:latin typeface="Arial"/>
                <a:ea typeface="Arial"/>
                <a:cs typeface="Arial"/>
                <a:sym typeface="Arial"/>
              </a:defRPr>
            </a:pPr>
            <a:r>
              <a:t>Корягина Алина, студентка 4 курса,</a:t>
            </a:r>
            <a:endParaRPr sz="2000"/>
          </a:p>
          <a:p>
            <a:pPr>
              <a:spcBef>
                <a:spcPts val="1200"/>
              </a:spcBef>
              <a:defRPr i="1" sz="1400">
                <a:latin typeface="Arial"/>
                <a:ea typeface="Arial"/>
                <a:cs typeface="Arial"/>
                <a:sym typeface="Arial"/>
              </a:defRPr>
            </a:pPr>
            <a:r>
              <a:t>Тойминцева Мария, студентка 3 курса.</a:t>
            </a:r>
          </a:p>
          <a:p>
            <a:pPr algn="ctr">
              <a:spcBef>
                <a:spcPts val="1200"/>
              </a:spcBef>
              <a:defRPr i="1" sz="2000">
                <a:latin typeface="Arial"/>
                <a:ea typeface="Arial"/>
                <a:cs typeface="Arial"/>
                <a:sym typeface="Arial"/>
              </a:defRPr>
            </a:pPr>
            <a:br>
              <a:rPr sz="1400"/>
            </a:br>
          </a:p>
        </p:txBody>
      </p:sp>
      <p:grpSp>
        <p:nvGrpSpPr>
          <p:cNvPr id="116" name="Group 116"/>
          <p:cNvGrpSpPr/>
          <p:nvPr/>
        </p:nvGrpSpPr>
        <p:grpSpPr>
          <a:xfrm>
            <a:off x="245759" y="1866763"/>
            <a:ext cx="3171408" cy="4105030"/>
            <a:chOff x="-1" y="0"/>
            <a:chExt cx="3171406" cy="4105028"/>
          </a:xfrm>
        </p:grpSpPr>
        <p:sp>
          <p:nvSpPr>
            <p:cNvPr id="114" name="Shape 114"/>
            <p:cNvSpPr/>
            <p:nvPr/>
          </p:nvSpPr>
          <p:spPr>
            <a:xfrm>
              <a:off x="-1" y="0"/>
              <a:ext cx="3171407" cy="4105028"/>
            </a:xfrm>
            <a:prstGeom prst="rect">
              <a:avLst/>
            </a:prstGeom>
            <a:solidFill>
              <a:srgbClr val="EDEDED"/>
            </a:solidFill>
            <a:ln w="12700" cap="flat">
              <a:noFill/>
              <a:miter lim="400000"/>
            </a:ln>
            <a:effectLst/>
          </p:spPr>
          <p:txBody>
            <a:bodyPr wrap="square" lIns="45718" tIns="45718" rIns="45718" bIns="45718" numCol="1" anchor="ctr">
              <a:noAutofit/>
            </a:bodyPr>
            <a:lstStyle/>
            <a:p>
              <a:pPr/>
            </a:p>
          </p:txBody>
        </p:sp>
        <p:pic>
          <p:nvPicPr>
            <p:cNvPr id="115" name="image1.jpeg"/>
            <p:cNvPicPr>
              <a:picLocks noChangeAspect="1"/>
            </p:cNvPicPr>
            <p:nvPr/>
          </p:nvPicPr>
          <p:blipFill>
            <a:blip r:embed="rId2">
              <a:extLst/>
            </a:blip>
            <a:srcRect l="8626" t="0" r="9413" b="15196"/>
            <a:stretch>
              <a:fillRect/>
            </a:stretch>
          </p:blipFill>
          <p:spPr>
            <a:xfrm>
              <a:off x="-2" y="-1"/>
              <a:ext cx="3171408" cy="4105029"/>
            </a:xfrm>
            <a:prstGeom prst="rect">
              <a:avLst/>
            </a:prstGeom>
            <a:ln w="88900" cap="sq">
              <a:solidFill>
                <a:srgbClr val="FFFFFF"/>
              </a:solidFill>
              <a:prstDash val="solid"/>
              <a:miter lim="800000"/>
            </a:ln>
            <a:effectLst>
              <a:outerShdw sx="100000" sy="100000" kx="0" ky="0" algn="b" rotWithShape="0" blurRad="50800" dist="18000" dir="5400000">
                <a:srgbClr val="000000">
                  <a:alpha val="40000"/>
                </a:srgbClr>
              </a:outerShdw>
            </a:effectLst>
          </p:spPr>
        </p:pic>
      </p:grpSp>
      <p:sp>
        <p:nvSpPr>
          <p:cNvPr id="117" name="Shape 117"/>
          <p:cNvSpPr/>
          <p:nvPr/>
        </p:nvSpPr>
        <p:spPr>
          <a:xfrm>
            <a:off x="251918" y="430220"/>
            <a:ext cx="9402165" cy="117657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spcBef>
                <a:spcPts val="600"/>
              </a:spcBef>
              <a:defRPr b="1" sz="1700">
                <a:latin typeface="Arial"/>
                <a:ea typeface="Arial"/>
                <a:cs typeface="Arial"/>
                <a:sym typeface="Arial"/>
              </a:defRPr>
            </a:pPr>
            <a:r>
              <a:t>Министерство строительства, архитектуры и ЖКХ РТ</a:t>
            </a:r>
          </a:p>
          <a:p>
            <a:pPr algn="ctr">
              <a:spcBef>
                <a:spcPts val="600"/>
              </a:spcBef>
              <a:defRPr b="1" sz="1700">
                <a:latin typeface="Arial"/>
                <a:ea typeface="Arial"/>
                <a:cs typeface="Arial"/>
                <a:sym typeface="Arial"/>
              </a:defRPr>
            </a:pPr>
            <a:r>
              <a:t>Казанский государственный архитектурно-строительный </a:t>
            </a:r>
          </a:p>
          <a:p>
            <a:pPr algn="ctr">
              <a:defRPr b="1" sz="1700">
                <a:latin typeface="Arial"/>
                <a:ea typeface="Arial"/>
                <a:cs typeface="Arial"/>
                <a:sym typeface="Arial"/>
              </a:defRPr>
            </a:pPr>
            <a:r>
              <a:t>университет</a:t>
            </a:r>
            <a:br/>
          </a:p>
        </p:txBody>
      </p:sp>
      <p:sp>
        <p:nvSpPr>
          <p:cNvPr id="118" name="Shape 118"/>
          <p:cNvSpPr/>
          <p:nvPr/>
        </p:nvSpPr>
        <p:spPr>
          <a:xfrm>
            <a:off x="261256" y="6312529"/>
            <a:ext cx="2093468" cy="61736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ctr">
              <a:defRPr b="1">
                <a:solidFill>
                  <a:srgbClr val="FFFFFF"/>
                </a:solidFill>
                <a:latin typeface="Arial"/>
                <a:ea typeface="Arial"/>
                <a:cs typeface="Arial"/>
                <a:sym typeface="Arial"/>
              </a:defRPr>
            </a:pPr>
            <a:r>
              <a:t>Казань 2016</a:t>
            </a:r>
            <a:br/>
          </a:p>
        </p:txBody>
      </p:sp>
      <p:sp>
        <p:nvSpPr>
          <p:cNvPr id="119" name="Shape 119"/>
          <p:cNvSpPr/>
          <p:nvPr/>
        </p:nvSpPr>
        <p:spPr>
          <a:xfrm>
            <a:off x="0" y="0"/>
            <a:ext cx="9906000" cy="170252"/>
          </a:xfrm>
          <a:prstGeom prst="rect">
            <a:avLst/>
          </a:prstGeom>
          <a:solidFill>
            <a:srgbClr val="00B0F0"/>
          </a:solidFill>
          <a:ln w="12700">
            <a:miter lim="400000"/>
          </a:ln>
        </p:spPr>
        <p:txBody>
          <a:bodyPr lIns="45718" tIns="45718" rIns="45718" bIns="45718" anchor="ctr"/>
          <a:lstStyle/>
          <a:p>
            <a:pPr algn="ctr">
              <a:defRPr>
                <a:solidFill>
                  <a:srgbClr val="FFFFFF"/>
                </a:solidFill>
              </a:defRPr>
            </a:pPr>
          </a:p>
        </p:txBody>
      </p:sp>
      <p:pic>
        <p:nvPicPr>
          <p:cNvPr id="120" name="image2.gif" descr="http://qrcoder.ru/code/?http%3A%2F%2Fkgasu.ru%2Fnews%2Fofficial%2Funiversitetskaya-zhizn%2Fproekt-yamle-il%2F&amp;4&amp;0"/>
          <p:cNvPicPr>
            <a:picLocks noChangeAspect="1"/>
          </p:cNvPicPr>
          <p:nvPr/>
        </p:nvPicPr>
        <p:blipFill>
          <a:blip r:embed="rId3">
            <a:extLst/>
          </a:blip>
          <a:stretch>
            <a:fillRect/>
          </a:stretch>
        </p:blipFill>
        <p:spPr>
          <a:xfrm>
            <a:off x="8987480" y="6126267"/>
            <a:ext cx="747070" cy="747070"/>
          </a:xfrm>
          <a:prstGeom prst="rect">
            <a:avLst/>
          </a:prstGeom>
          <a:ln w="12700">
            <a:miter lim="400000"/>
          </a:ln>
        </p:spPr>
      </p:pic>
      <p:pic>
        <p:nvPicPr>
          <p:cNvPr id="121" name="image3.jpeg" descr="http://professorrating.ru/images/university/id803.jpg"/>
          <p:cNvPicPr>
            <a:picLocks noChangeAspect="1"/>
          </p:cNvPicPr>
          <p:nvPr/>
        </p:nvPicPr>
        <p:blipFill>
          <a:blip r:embed="rId4">
            <a:extLst/>
          </a:blip>
          <a:srcRect l="10961" t="9123" r="11550" b="11572"/>
          <a:stretch>
            <a:fillRect/>
          </a:stretch>
        </p:blipFill>
        <p:spPr>
          <a:xfrm>
            <a:off x="8506627" y="430220"/>
            <a:ext cx="943443" cy="965557"/>
          </a:xfrm>
          <a:prstGeom prst="rect">
            <a:avLst/>
          </a:prstGeom>
          <a:ln w="12700">
            <a:miter lim="400000"/>
          </a:ln>
        </p:spPr>
      </p:pic>
      <p:pic>
        <p:nvPicPr>
          <p:cNvPr id="122" name="image4.png"/>
          <p:cNvPicPr>
            <a:picLocks noChangeAspect="1"/>
          </p:cNvPicPr>
          <p:nvPr/>
        </p:nvPicPr>
        <p:blipFill>
          <a:blip r:embed="rId5">
            <a:extLst/>
          </a:blip>
          <a:stretch>
            <a:fillRect/>
          </a:stretch>
        </p:blipFill>
        <p:spPr>
          <a:xfrm>
            <a:off x="414131" y="430220"/>
            <a:ext cx="857675" cy="857675"/>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23" name="Shape 223"/>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24"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25" name="Shape 225"/>
          <p:cNvSpPr/>
          <p:nvPr/>
        </p:nvSpPr>
        <p:spPr>
          <a:xfrm>
            <a:off x="368718" y="171566"/>
            <a:ext cx="2279635"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ФУНКЦИОНАЛЬНЫЙ АНАЛИЗ</a:t>
            </a:r>
          </a:p>
        </p:txBody>
      </p:sp>
      <p:pic>
        <p:nvPicPr>
          <p:cNvPr id="226" name="image32.png"/>
          <p:cNvPicPr>
            <a:picLocks noChangeAspect="1"/>
          </p:cNvPicPr>
          <p:nvPr/>
        </p:nvPicPr>
        <p:blipFill>
          <a:blip r:embed="rId3">
            <a:extLst/>
          </a:blip>
          <a:stretch>
            <a:fillRect/>
          </a:stretch>
        </p:blipFill>
        <p:spPr>
          <a:xfrm>
            <a:off x="203049" y="788675"/>
            <a:ext cx="5823802" cy="5035407"/>
          </a:xfrm>
          <a:prstGeom prst="rect">
            <a:avLst/>
          </a:prstGeom>
          <a:ln w="12700">
            <a:miter lim="400000"/>
          </a:ln>
        </p:spPr>
      </p:pic>
      <p:sp>
        <p:nvSpPr>
          <p:cNvPr id="227" name="Shape 227"/>
          <p:cNvSpPr/>
          <p:nvPr/>
        </p:nvSpPr>
        <p:spPr>
          <a:xfrm>
            <a:off x="6681192" y="1009710"/>
            <a:ext cx="4953001" cy="37871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1600"/>
            </a:pPr>
            <a:r>
              <a:t>Условные обозначения</a:t>
            </a:r>
          </a:p>
          <a:p>
            <a:pPr>
              <a:defRPr sz="1400"/>
            </a:pPr>
          </a:p>
          <a:p>
            <a:pPr>
              <a:defRPr sz="1400"/>
            </a:pPr>
            <a:r>
              <a:t>		</a:t>
            </a:r>
          </a:p>
          <a:p>
            <a:pPr>
              <a:defRPr sz="1400"/>
            </a:pPr>
            <a:r>
              <a:t>Зона индивидуальной жилой застройки</a:t>
            </a:r>
          </a:p>
          <a:p>
            <a:pPr>
              <a:defRPr sz="1400"/>
            </a:pPr>
          </a:p>
          <a:p>
            <a:pPr>
              <a:defRPr sz="1400"/>
            </a:pPr>
            <a:r>
              <a:t>Зона среднеэтажной смешанной</a:t>
            </a:r>
          </a:p>
          <a:p>
            <a:pPr>
              <a:defRPr sz="1400"/>
            </a:pPr>
            <a:r>
              <a:t>жилой застройки</a:t>
            </a:r>
          </a:p>
          <a:p>
            <a:pPr>
              <a:defRPr sz="1400"/>
            </a:pPr>
          </a:p>
          <a:p>
            <a:pPr>
              <a:defRPr sz="1400"/>
            </a:pPr>
            <a:r>
              <a:t>Зона коммерческой и деловой</a:t>
            </a:r>
          </a:p>
          <a:p>
            <a:pPr>
              <a:defRPr sz="1400"/>
            </a:pPr>
            <a:r>
              <a:t>активности</a:t>
            </a:r>
          </a:p>
          <a:p>
            <a:pPr>
              <a:defRPr sz="1400"/>
            </a:pPr>
          </a:p>
          <a:p>
            <a:pPr>
              <a:defRPr sz="1400"/>
            </a:pPr>
            <a:r>
              <a:t>Зона коммунально-складская</a:t>
            </a:r>
          </a:p>
          <a:p>
            <a:pPr>
              <a:defRPr sz="1400"/>
            </a:pPr>
          </a:p>
          <a:p>
            <a:pPr>
              <a:defRPr sz="1400"/>
            </a:pPr>
            <a:r>
              <a:t>Зона парков</a:t>
            </a:r>
          </a:p>
          <a:p>
            <a:pPr>
              <a:defRPr sz="1400"/>
            </a:pPr>
          </a:p>
          <a:p>
            <a:pPr>
              <a:defRPr sz="1400"/>
            </a:pPr>
            <a:r>
              <a:t>Зона рекреационно-ландшафтная</a:t>
            </a:r>
          </a:p>
          <a:p>
            <a:pPr>
              <a:defRPr sz="1400"/>
            </a:pPr>
          </a:p>
          <a:p>
            <a:pPr>
              <a:defRPr sz="1400"/>
            </a:pPr>
            <a:r>
              <a:t>Река Тойма</a:t>
            </a:r>
          </a:p>
        </p:txBody>
      </p:sp>
      <p:pic>
        <p:nvPicPr>
          <p:cNvPr id="228" name="image33.png"/>
          <p:cNvPicPr>
            <a:picLocks noChangeAspect="1"/>
          </p:cNvPicPr>
          <p:nvPr/>
        </p:nvPicPr>
        <p:blipFill>
          <a:blip r:embed="rId4">
            <a:extLst/>
          </a:blip>
          <a:stretch>
            <a:fillRect/>
          </a:stretch>
        </p:blipFill>
        <p:spPr>
          <a:xfrm>
            <a:off x="6144628" y="1772816"/>
            <a:ext cx="488951" cy="158751"/>
          </a:xfrm>
          <a:prstGeom prst="rect">
            <a:avLst/>
          </a:prstGeom>
          <a:ln w="12700">
            <a:miter lim="400000"/>
          </a:ln>
        </p:spPr>
      </p:pic>
      <p:pic>
        <p:nvPicPr>
          <p:cNvPr id="229" name="image34.png"/>
          <p:cNvPicPr>
            <a:picLocks noChangeAspect="1"/>
          </p:cNvPicPr>
          <p:nvPr/>
        </p:nvPicPr>
        <p:blipFill>
          <a:blip r:embed="rId5">
            <a:extLst/>
          </a:blip>
          <a:stretch>
            <a:fillRect/>
          </a:stretch>
        </p:blipFill>
        <p:spPr>
          <a:xfrm>
            <a:off x="6144628" y="2348880"/>
            <a:ext cx="488951" cy="158751"/>
          </a:xfrm>
          <a:prstGeom prst="rect">
            <a:avLst/>
          </a:prstGeom>
          <a:ln w="12700">
            <a:miter lim="400000"/>
          </a:ln>
        </p:spPr>
      </p:pic>
      <p:pic>
        <p:nvPicPr>
          <p:cNvPr id="230" name="image35.png"/>
          <p:cNvPicPr>
            <a:picLocks noChangeAspect="1"/>
          </p:cNvPicPr>
          <p:nvPr/>
        </p:nvPicPr>
        <p:blipFill>
          <a:blip r:embed="rId6">
            <a:extLst/>
          </a:blip>
          <a:stretch>
            <a:fillRect/>
          </a:stretch>
        </p:blipFill>
        <p:spPr>
          <a:xfrm>
            <a:off x="6144628" y="2941040"/>
            <a:ext cx="488951" cy="158751"/>
          </a:xfrm>
          <a:prstGeom prst="rect">
            <a:avLst/>
          </a:prstGeom>
          <a:ln w="12700">
            <a:miter lim="400000"/>
          </a:ln>
        </p:spPr>
      </p:pic>
      <p:pic>
        <p:nvPicPr>
          <p:cNvPr id="231" name="image36.png"/>
          <p:cNvPicPr>
            <a:picLocks noChangeAspect="1"/>
          </p:cNvPicPr>
          <p:nvPr/>
        </p:nvPicPr>
        <p:blipFill>
          <a:blip r:embed="rId7">
            <a:extLst/>
          </a:blip>
          <a:stretch>
            <a:fillRect/>
          </a:stretch>
        </p:blipFill>
        <p:spPr>
          <a:xfrm>
            <a:off x="6144628" y="3485436"/>
            <a:ext cx="488951" cy="158751"/>
          </a:xfrm>
          <a:prstGeom prst="rect">
            <a:avLst/>
          </a:prstGeom>
          <a:ln w="12700">
            <a:miter lim="400000"/>
          </a:ln>
        </p:spPr>
      </p:pic>
      <p:pic>
        <p:nvPicPr>
          <p:cNvPr id="232" name="image37.png"/>
          <p:cNvPicPr>
            <a:picLocks noChangeAspect="1"/>
          </p:cNvPicPr>
          <p:nvPr/>
        </p:nvPicPr>
        <p:blipFill>
          <a:blip r:embed="rId8">
            <a:extLst/>
          </a:blip>
          <a:stretch>
            <a:fillRect/>
          </a:stretch>
        </p:blipFill>
        <p:spPr>
          <a:xfrm>
            <a:off x="6136637" y="3935569"/>
            <a:ext cx="488951" cy="158751"/>
          </a:xfrm>
          <a:prstGeom prst="rect">
            <a:avLst/>
          </a:prstGeom>
          <a:ln w="12700">
            <a:miter lim="400000"/>
          </a:ln>
        </p:spPr>
      </p:pic>
      <p:pic>
        <p:nvPicPr>
          <p:cNvPr id="233" name="image38.png"/>
          <p:cNvPicPr>
            <a:picLocks noChangeAspect="1"/>
          </p:cNvPicPr>
          <p:nvPr/>
        </p:nvPicPr>
        <p:blipFill>
          <a:blip r:embed="rId9">
            <a:extLst/>
          </a:blip>
          <a:stretch>
            <a:fillRect/>
          </a:stretch>
        </p:blipFill>
        <p:spPr>
          <a:xfrm>
            <a:off x="6136637" y="4365104"/>
            <a:ext cx="488951" cy="158751"/>
          </a:xfrm>
          <a:prstGeom prst="rect">
            <a:avLst/>
          </a:prstGeom>
          <a:ln w="12700">
            <a:miter lim="400000"/>
          </a:ln>
        </p:spPr>
      </p:pic>
      <p:pic>
        <p:nvPicPr>
          <p:cNvPr id="234" name="image39.png"/>
          <p:cNvPicPr>
            <a:picLocks noChangeAspect="1"/>
          </p:cNvPicPr>
          <p:nvPr/>
        </p:nvPicPr>
        <p:blipFill>
          <a:blip r:embed="rId10">
            <a:extLst/>
          </a:blip>
          <a:stretch>
            <a:fillRect/>
          </a:stretch>
        </p:blipFill>
        <p:spPr>
          <a:xfrm>
            <a:off x="6136637" y="4752059"/>
            <a:ext cx="488951" cy="158751"/>
          </a:xfrm>
          <a:prstGeom prst="rect">
            <a:avLst/>
          </a:prstGeom>
          <a:ln w="12700">
            <a:miter lim="400000"/>
          </a:ln>
        </p:spPr>
      </p:pic>
    </p:spTree>
  </p:cSld>
  <p:clrMapOvr>
    <a:masterClrMapping/>
  </p:clrMapOvr>
  <p:transition xmlns:p14="http://schemas.microsoft.com/office/powerpoint/2010/main" spd="med" advClick="1" p14:dur="1000"/>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36" name="Shape 236"/>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37"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38" name="Shape 238"/>
          <p:cNvSpPr/>
          <p:nvPr/>
        </p:nvSpPr>
        <p:spPr>
          <a:xfrm>
            <a:off x="368718" y="171566"/>
            <a:ext cx="3432904"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Анализ собственников и кадастровых границ</a:t>
            </a:r>
          </a:p>
        </p:txBody>
      </p:sp>
      <p:pic>
        <p:nvPicPr>
          <p:cNvPr id="239" name="image40.png"/>
          <p:cNvPicPr>
            <a:picLocks noChangeAspect="1"/>
          </p:cNvPicPr>
          <p:nvPr/>
        </p:nvPicPr>
        <p:blipFill>
          <a:blip r:embed="rId3">
            <a:extLst/>
          </a:blip>
          <a:stretch>
            <a:fillRect/>
          </a:stretch>
        </p:blipFill>
        <p:spPr>
          <a:xfrm>
            <a:off x="210090" y="797049"/>
            <a:ext cx="5848325" cy="4720182"/>
          </a:xfrm>
          <a:prstGeom prst="rect">
            <a:avLst/>
          </a:prstGeom>
          <a:ln w="12700">
            <a:miter lim="400000"/>
          </a:ln>
        </p:spPr>
      </p:pic>
      <p:sp>
        <p:nvSpPr>
          <p:cNvPr id="240" name="Shape 240"/>
          <p:cNvSpPr/>
          <p:nvPr/>
        </p:nvSpPr>
        <p:spPr>
          <a:xfrm>
            <a:off x="6897216" y="908720"/>
            <a:ext cx="4953001" cy="10947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a:pPr>
            <a:r>
              <a:t>Условные обозначения</a:t>
            </a:r>
          </a:p>
          <a:p>
            <a:pPr/>
          </a:p>
          <a:p>
            <a:pPr/>
            <a:r>
              <a:t>		</a:t>
            </a:r>
          </a:p>
          <a:p>
            <a:pPr>
              <a:defRPr sz="1400"/>
            </a:pPr>
            <a:r>
              <a:t>Кадастровые границы</a:t>
            </a:r>
          </a:p>
        </p:txBody>
      </p:sp>
      <p:sp>
        <p:nvSpPr>
          <p:cNvPr id="241" name="Shape 241"/>
          <p:cNvSpPr/>
          <p:nvPr/>
        </p:nvSpPr>
        <p:spPr>
          <a:xfrm>
            <a:off x="-1934617" y="-99393"/>
            <a:ext cx="457201" cy="4572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cubicBezTo>
                  <a:pt x="11929" y="0"/>
                  <a:pt x="21600" y="9671"/>
                  <a:pt x="21600" y="21600"/>
                </a:cubicBezTo>
              </a:path>
            </a:pathLst>
          </a:custGeom>
          <a:ln w="12700">
            <a:solidFill>
              <a:schemeClr val="accent1"/>
            </a:solidFill>
            <a:miter/>
          </a:ln>
        </p:spPr>
        <p:txBody>
          <a:bodyPr lIns="45718" tIns="45718" rIns="45718" bIns="45718"/>
          <a:lstStyle/>
          <a:p>
            <a:pPr/>
          </a:p>
        </p:txBody>
      </p:sp>
      <p:sp>
        <p:nvSpPr>
          <p:cNvPr id="242" name="Shape 242"/>
          <p:cNvSpPr/>
          <p:nvPr/>
        </p:nvSpPr>
        <p:spPr>
          <a:xfrm>
            <a:off x="6321152" y="1916832"/>
            <a:ext cx="360041" cy="1"/>
          </a:xfrm>
          <a:prstGeom prst="line">
            <a:avLst/>
          </a:prstGeom>
          <a:ln w="38100">
            <a:solidFill>
              <a:srgbClr val="E1564F"/>
            </a:solidFill>
            <a:miter/>
          </a:ln>
        </p:spPr>
        <p:txBody>
          <a:bodyPr lIns="45718" tIns="45718" rIns="45718" bIns="45718"/>
          <a:lstStyle/>
          <a:p>
            <a:pPr/>
          </a:p>
        </p:txBody>
      </p:sp>
    </p:spTree>
  </p:cSld>
  <p:clrMapOvr>
    <a:masterClrMapping/>
  </p:clrMapOvr>
  <p:transition xmlns:p14="http://schemas.microsoft.com/office/powerpoint/2010/main" spd="med" advClick="1" p14:dur="1000"/>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4" name="Shape 24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4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46" name="Shape 246"/>
          <p:cNvSpPr/>
          <p:nvPr/>
        </p:nvSpPr>
        <p:spPr>
          <a:xfrm>
            <a:off x="368718" y="171566"/>
            <a:ext cx="2394307"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Социологическое исследование</a:t>
            </a:r>
          </a:p>
        </p:txBody>
      </p:sp>
      <p:pic>
        <p:nvPicPr>
          <p:cNvPr id="247" name="image41.png"/>
          <p:cNvPicPr>
            <a:picLocks noChangeAspect="1"/>
          </p:cNvPicPr>
          <p:nvPr/>
        </p:nvPicPr>
        <p:blipFill>
          <a:blip r:embed="rId3">
            <a:extLst/>
          </a:blip>
          <a:stretch>
            <a:fillRect/>
          </a:stretch>
        </p:blipFill>
        <p:spPr>
          <a:xfrm>
            <a:off x="765104" y="755940"/>
            <a:ext cx="8352930" cy="5873154"/>
          </a:xfrm>
          <a:prstGeom prst="rect">
            <a:avLst/>
          </a:prstGeom>
          <a:ln w="12700">
            <a:miter lim="400000"/>
          </a:ln>
        </p:spPr>
      </p:pic>
    </p:spTree>
  </p:cSld>
  <p:clrMapOvr>
    <a:masterClrMapping/>
  </p:clrMapOvr>
  <p:transition xmlns:p14="http://schemas.microsoft.com/office/powerpoint/2010/main" spd="med" advClick="1" p14:dur="1000"/>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49" name="Shape 24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5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51" name="Shape 251"/>
          <p:cNvSpPr/>
          <p:nvPr/>
        </p:nvSpPr>
        <p:spPr>
          <a:xfrm>
            <a:off x="368719" y="171566"/>
            <a:ext cx="1352434"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Интернет-опрос</a:t>
            </a:r>
          </a:p>
        </p:txBody>
      </p:sp>
      <p:pic>
        <p:nvPicPr>
          <p:cNvPr id="252" name="image42.png"/>
          <p:cNvPicPr>
            <a:picLocks noChangeAspect="1"/>
          </p:cNvPicPr>
          <p:nvPr/>
        </p:nvPicPr>
        <p:blipFill>
          <a:blip r:embed="rId3">
            <a:extLst/>
          </a:blip>
          <a:stretch>
            <a:fillRect/>
          </a:stretch>
        </p:blipFill>
        <p:spPr>
          <a:xfrm>
            <a:off x="570420" y="692695"/>
            <a:ext cx="8719307" cy="6093297"/>
          </a:xfrm>
          <a:prstGeom prst="rect">
            <a:avLst/>
          </a:prstGeom>
          <a:ln w="12700">
            <a:miter lim="400000"/>
          </a:ln>
        </p:spPr>
      </p:pic>
    </p:spTree>
  </p:cSld>
  <p:clrMapOvr>
    <a:masterClrMapping/>
  </p:clrMapOvr>
  <p:transition xmlns:p14="http://schemas.microsoft.com/office/powerpoint/2010/main" spd="med" advClick="1" p14:dur="1000"/>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54" name="Shape 25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5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56" name="Shape 256"/>
          <p:cNvSpPr/>
          <p:nvPr/>
        </p:nvSpPr>
        <p:spPr>
          <a:xfrm>
            <a:off x="368718" y="171566"/>
            <a:ext cx="5450641"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Проектное предложение. КОНЦЕПЦИЯ ИСПОЛЬЗОВАНИЯ ТЕРРИТОРИИ</a:t>
            </a:r>
          </a:p>
        </p:txBody>
      </p:sp>
      <p:sp>
        <p:nvSpPr>
          <p:cNvPr id="257" name="Shape 257"/>
          <p:cNvSpPr/>
          <p:nvPr/>
        </p:nvSpPr>
        <p:spPr>
          <a:xfrm>
            <a:off x="368718" y="908720"/>
            <a:ext cx="9048779" cy="57810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sz="1400"/>
            </a:pPr>
            <a:r>
              <a:t>   Данная комплексная архитектурно-градостроительная концепция набережной и береговой полосы р. Тойма учитывает, в первую очередь, существующий природный каркас территории, а также градостроительное окружение и историко-культурное наследие прилегающих участков. </a:t>
            </a:r>
          </a:p>
          <a:p>
            <a:pPr algn="just">
              <a:defRPr sz="1400"/>
            </a:pPr>
            <a:r>
              <a:t>Лейтмотивом эскизного проекта стал непрерывный зеленый дизайн.</a:t>
            </a:r>
          </a:p>
          <a:p>
            <a:pPr algn="just">
              <a:defRPr sz="1400"/>
            </a:pPr>
            <a:r>
              <a:t>   Цель проекта – создание нового единого ландшафта, условий для отдыха, совершенствуя при этом функционирование инфраструктуры всего города. Это не только обеспечение единого зеленого каркаса территории набережной, это концепция непрерывного городского общественного пространства путем создания зеленых коридоров между набережной и городом.</a:t>
            </a:r>
          </a:p>
          <a:p>
            <a:pPr algn="just">
              <a:defRPr sz="1400"/>
            </a:pPr>
            <a:r>
              <a:t>   Базирующим элементом эскизного проекта является берегоукрепление, которое будет проложено вдоль береговой полосы и частного сектора.</a:t>
            </a:r>
          </a:p>
          <a:p>
            <a:pPr algn="just">
              <a:defRPr sz="1400"/>
            </a:pPr>
            <a:r>
              <a:t>   Следующая этап в создании проекта - это разделение набережной на различные функциональные зоны с учетом существующего градостроительного окружения, природного каркаса и транспортно-пешеходных связей. Таким образом, территорию набережной можно разделить на шесть зон: причал, пляж, две парковые зоны с различными функциональными особенностями, ботанический сад и рыбацкая деревня.</a:t>
            </a:r>
          </a:p>
          <a:p>
            <a:pPr algn="just">
              <a:defRPr sz="1400"/>
            </a:pPr>
            <a:r>
              <a:t>    Также концепция предлагает круглогодичное использование территории, как в летнее, так и в зимнее время. </a:t>
            </a:r>
          </a:p>
          <a:p>
            <a:pPr algn="just">
              <a:defRPr sz="1400"/>
            </a:pPr>
            <a:r>
              <a:t>    Проектом предусмотрено берегоукрепление р. Кама, устья р. Тойма, общая протяженность 3994 м. </a:t>
            </a:r>
          </a:p>
          <a:p>
            <a:pPr algn="just">
              <a:defRPr sz="1400"/>
            </a:pPr>
            <a:r>
              <a:t>Берегоукрепление выполнено в виде полуоткосного крепления. Данная конструкция и тип крепления приняты с учетом того, что в период весеннего половодья уровень максимального наполнения составляет около 60 – 70 м, и, следовательно, берма и верховой откос могут находиться под водой в период весеннего паводка. </a:t>
            </a:r>
          </a:p>
          <a:p>
            <a:pPr algn="just">
              <a:defRPr sz="1400"/>
            </a:pPr>
            <a:r>
              <a:t>    Для защиты от затопления территории, с расположенным на ней туристическо-рекреационным комплексом, предусмотрены откосные крепления с противофильтрационным ядром. </a:t>
            </a:r>
          </a:p>
          <a:p>
            <a:pPr algn="just">
              <a:defRPr sz="1400"/>
            </a:pPr>
            <a:r>
              <a:t>     Берегоукрепление делит территорию набережной на две террасы: рекреационный комплекс, защищенный берегоукреплением – это первая терраса, территория у воды – вторая терраса набережной.</a:t>
            </a:r>
          </a:p>
          <a:p>
            <a:pPr algn="just">
              <a:defRPr sz="1400"/>
            </a:pPr>
            <a:r>
              <a:t>     Комплекс пронизан непрерывной сетью пешеходных связей, следовательно, предусмотрен выход на вторую террасу с первой посредством лестничных сходов и видовых площадок, которые находятся на берегоукреплении.</a:t>
            </a:r>
          </a:p>
        </p:txBody>
      </p:sp>
    </p:spTree>
  </p:cSld>
  <p:clrMapOvr>
    <a:masterClrMapping/>
  </p:clrMapOvr>
  <p:transition xmlns:p14="http://schemas.microsoft.com/office/powerpoint/2010/main" spd="med" advClick="1" p14:dur="1000"/>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259" name="image43.jpg" descr="E:\учеба\практика лето 2016\проект\ВСЁ\УППП.jpg"/>
          <p:cNvPicPr>
            <a:picLocks noChangeAspect="1"/>
          </p:cNvPicPr>
          <p:nvPr/>
        </p:nvPicPr>
        <p:blipFill>
          <a:blip r:embed="rId2">
            <a:extLst/>
          </a:blip>
          <a:srcRect l="0" t="10539" r="14357" b="7251"/>
          <a:stretch>
            <a:fillRect/>
          </a:stretch>
        </p:blipFill>
        <p:spPr>
          <a:xfrm rot="505565">
            <a:off x="249563" y="583436"/>
            <a:ext cx="9079708" cy="6536561"/>
          </a:xfrm>
          <a:prstGeom prst="rect">
            <a:avLst/>
          </a:prstGeom>
          <a:ln w="12700">
            <a:miter lim="400000"/>
          </a:ln>
        </p:spPr>
      </p:pic>
      <p:sp>
        <p:nvSpPr>
          <p:cNvPr id="260" name="Shape 260"/>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61" name="image5.jpeg"/>
          <p:cNvPicPr>
            <a:picLocks noChangeAspect="1"/>
          </p:cNvPicPr>
          <p:nvPr/>
        </p:nvPicPr>
        <p:blipFill>
          <a:blip r:embed="rId3">
            <a:extLst/>
          </a:blip>
          <a:srcRect l="906" t="3002" r="2198" b="5519"/>
          <a:stretch>
            <a:fillRect/>
          </a:stretch>
        </p:blipFill>
        <p:spPr>
          <a:xfrm>
            <a:off x="7124699" y="22858"/>
            <a:ext cx="2712722" cy="502922"/>
          </a:xfrm>
          <a:prstGeom prst="rect">
            <a:avLst/>
          </a:prstGeom>
          <a:ln w="12700">
            <a:miter lim="400000"/>
          </a:ln>
        </p:spPr>
      </p:pic>
      <p:sp>
        <p:nvSpPr>
          <p:cNvPr id="262" name="Shape 262"/>
          <p:cNvSpPr/>
          <p:nvPr/>
        </p:nvSpPr>
        <p:spPr>
          <a:xfrm>
            <a:off x="368719" y="171566"/>
            <a:ext cx="1716022"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ОБЩАЯ КОНЦЕПЦИЯ </a:t>
            </a:r>
          </a:p>
        </p:txBody>
      </p:sp>
    </p:spTree>
  </p:cSld>
  <p:clrMapOvr>
    <a:masterClrMapping/>
  </p:clrMapOvr>
  <p:transition xmlns:p14="http://schemas.microsoft.com/office/powerpoint/2010/main" spd="med" advClick="1" p14:dur="1000"/>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4" name="Shape 26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6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66" name="Shape 266"/>
          <p:cNvSpPr/>
          <p:nvPr/>
        </p:nvSpPr>
        <p:spPr>
          <a:xfrm>
            <a:off x="368718" y="171566"/>
            <a:ext cx="2761317"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Видовой кадр. БОТАНИЧЕСКИЙ САД</a:t>
            </a:r>
          </a:p>
        </p:txBody>
      </p:sp>
      <p:pic>
        <p:nvPicPr>
          <p:cNvPr id="267" name="image44.png" descr="E:\учеба\практика лето 2016\проект\ВСЁ\ИРИНА.png"/>
          <p:cNvPicPr>
            <a:picLocks noChangeAspect="1"/>
          </p:cNvPicPr>
          <p:nvPr/>
        </p:nvPicPr>
        <p:blipFill>
          <a:blip r:embed="rId3">
            <a:extLst/>
          </a:blip>
          <a:stretch>
            <a:fillRect/>
          </a:stretch>
        </p:blipFill>
        <p:spPr>
          <a:xfrm>
            <a:off x="368718" y="764704"/>
            <a:ext cx="9215613" cy="5760640"/>
          </a:xfrm>
          <a:prstGeom prst="rect">
            <a:avLst/>
          </a:prstGeom>
          <a:ln w="12700">
            <a:miter lim="400000"/>
          </a:ln>
        </p:spPr>
      </p:pic>
    </p:spTree>
  </p:cSld>
  <p:clrMapOvr>
    <a:masterClrMapping/>
  </p:clrMapOvr>
  <p:transition xmlns:p14="http://schemas.microsoft.com/office/powerpoint/2010/main" spd="med" advClick="1" p14:dur="1000"/>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69" name="Shape 26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7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71" name="Shape 271"/>
          <p:cNvSpPr/>
          <p:nvPr/>
        </p:nvSpPr>
        <p:spPr>
          <a:xfrm>
            <a:off x="368718" y="171566"/>
            <a:ext cx="2849274"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Видовой кадр. ШИШКИНСКИЕ ПРУДЫ</a:t>
            </a:r>
          </a:p>
        </p:txBody>
      </p:sp>
      <p:pic>
        <p:nvPicPr>
          <p:cNvPr id="272" name="image45.png" descr="E:\учеба\практика лето 2016\проект\ВСЁ\АНЯ.png"/>
          <p:cNvPicPr>
            <a:picLocks noChangeAspect="1"/>
          </p:cNvPicPr>
          <p:nvPr/>
        </p:nvPicPr>
        <p:blipFill>
          <a:blip r:embed="rId3">
            <a:extLst/>
          </a:blip>
          <a:stretch>
            <a:fillRect/>
          </a:stretch>
        </p:blipFill>
        <p:spPr>
          <a:xfrm>
            <a:off x="368718" y="836712"/>
            <a:ext cx="9456997" cy="5700184"/>
          </a:xfrm>
          <a:prstGeom prst="rect">
            <a:avLst/>
          </a:prstGeom>
          <a:ln w="12700">
            <a:miter lim="400000"/>
          </a:ln>
        </p:spPr>
      </p:pic>
    </p:spTree>
  </p:cSld>
  <p:clrMapOvr>
    <a:masterClrMapping/>
  </p:clrMapOvr>
  <p:transition xmlns:p14="http://schemas.microsoft.com/office/powerpoint/2010/main" spd="med" advClick="1" p14:dur="1000"/>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4" name="Shape 27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7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76" name="Shape 276"/>
          <p:cNvSpPr/>
          <p:nvPr/>
        </p:nvSpPr>
        <p:spPr>
          <a:xfrm>
            <a:off x="368718" y="171566"/>
            <a:ext cx="2766823"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Видовой кадр. РЫБАЦКАЯ ДЕРЕВНЯ</a:t>
            </a:r>
          </a:p>
        </p:txBody>
      </p:sp>
      <p:pic>
        <p:nvPicPr>
          <p:cNvPr id="277" name="image46.png" descr="E:\учеба\практика лето 2016\проект\ВСЁ\МАША.png"/>
          <p:cNvPicPr>
            <a:picLocks noChangeAspect="1"/>
          </p:cNvPicPr>
          <p:nvPr/>
        </p:nvPicPr>
        <p:blipFill>
          <a:blip r:embed="rId3">
            <a:extLst/>
          </a:blip>
          <a:stretch>
            <a:fillRect/>
          </a:stretch>
        </p:blipFill>
        <p:spPr>
          <a:xfrm>
            <a:off x="368718" y="836712"/>
            <a:ext cx="9283022" cy="5595321"/>
          </a:xfrm>
          <a:prstGeom prst="rect">
            <a:avLst/>
          </a:prstGeom>
          <a:ln w="12700">
            <a:miter lim="400000"/>
          </a:ln>
        </p:spPr>
      </p:pic>
    </p:spTree>
  </p:cSld>
  <p:clrMapOvr>
    <a:masterClrMapping/>
  </p:clrMapOvr>
  <p:transition xmlns:p14="http://schemas.microsoft.com/office/powerpoint/2010/main" spd="med" advClick="1" p14:dur="1000"/>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79" name="Shape 27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8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81" name="Shape 281"/>
          <p:cNvSpPr/>
          <p:nvPr/>
        </p:nvSpPr>
        <p:spPr>
          <a:xfrm>
            <a:off x="368718" y="171566"/>
            <a:ext cx="1616531"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Видовой кадр. ПЛЯЖ</a:t>
            </a:r>
          </a:p>
        </p:txBody>
      </p:sp>
      <p:pic>
        <p:nvPicPr>
          <p:cNvPr id="282" name="image47.png" descr="E:\учеба\практика лето 2016\проект\ВСЁ\ДАНИЛА.png"/>
          <p:cNvPicPr>
            <a:picLocks noChangeAspect="1"/>
          </p:cNvPicPr>
          <p:nvPr/>
        </p:nvPicPr>
        <p:blipFill>
          <a:blip r:embed="rId3">
            <a:extLst/>
          </a:blip>
          <a:stretch>
            <a:fillRect/>
          </a:stretch>
        </p:blipFill>
        <p:spPr>
          <a:xfrm>
            <a:off x="368718" y="838344"/>
            <a:ext cx="9537282" cy="5748575"/>
          </a:xfrm>
          <a:prstGeom prst="rect">
            <a:avLst/>
          </a:prstGeom>
          <a:ln w="12700">
            <a:miter lim="400000"/>
          </a:ln>
        </p:spPr>
      </p:pic>
    </p:spTree>
  </p:cSld>
  <p:clrMapOvr>
    <a:masterClrMapping/>
  </p:clrMapOvr>
  <p:transition xmlns:p14="http://schemas.microsoft.com/office/powerpoint/2010/main" spd="med" advClick="1" p14:dur="1000"/>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24" name="Shape 12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2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126" name="Shape 126"/>
          <p:cNvSpPr/>
          <p:nvPr/>
        </p:nvSpPr>
        <p:spPr>
          <a:xfrm>
            <a:off x="368719" y="171566"/>
            <a:ext cx="2346830"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Авторы. НАЗВАНИЕ ПРОЕКТА</a:t>
            </a:r>
          </a:p>
        </p:txBody>
      </p:sp>
      <p:sp>
        <p:nvSpPr>
          <p:cNvPr id="127" name="Shape 127"/>
          <p:cNvSpPr/>
          <p:nvPr/>
        </p:nvSpPr>
        <p:spPr>
          <a:xfrm>
            <a:off x="624743" y="1484783"/>
            <a:ext cx="9073010" cy="54635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700"/>
            </a:pPr>
            <a:r>
              <a:t> Руководитель проекта: Латыпова Мария Сергеевна, архитектор, преподаватель и аспирант кафедры градостроительства и планировки сельских населенных мест.</a:t>
            </a:r>
          </a:p>
          <a:p>
            <a:pPr>
              <a:defRPr sz="1700"/>
            </a:pPr>
          </a:p>
          <a:p>
            <a:pPr>
              <a:defRPr sz="1700"/>
            </a:pPr>
            <a:r>
              <a:t>      Студенты: </a:t>
            </a:r>
          </a:p>
          <a:p>
            <a:pPr>
              <a:defRPr sz="1700"/>
            </a:pPr>
            <a:r>
              <a:t>      Раузеев Данис, студент 3 курса, кафедра градостроительства и планировки сельских </a:t>
            </a:r>
          </a:p>
          <a:p>
            <a:pPr>
              <a:defRPr sz="1700"/>
            </a:pPr>
            <a:r>
              <a:t>населенных мест.</a:t>
            </a:r>
          </a:p>
          <a:p>
            <a:pPr>
              <a:defRPr sz="1700"/>
            </a:pPr>
            <a:r>
              <a:t>      Политов Данила, студент 4 курса, кафедра градостроительства и планировки сельских </a:t>
            </a:r>
          </a:p>
          <a:p>
            <a:pPr>
              <a:defRPr sz="1700"/>
            </a:pPr>
            <a:r>
              <a:t>населенных мест.</a:t>
            </a:r>
          </a:p>
          <a:p>
            <a:pPr>
              <a:defRPr sz="1700"/>
            </a:pPr>
            <a:r>
              <a:t>      Билалова Ирина, студентка 3 курса, кафедра градостроительства и планировки сельских населенных мест.</a:t>
            </a:r>
          </a:p>
          <a:p>
            <a:pPr>
              <a:defRPr sz="1700"/>
            </a:pPr>
            <a:r>
              <a:t>      Третьякова Анна, студентка 3 курса, кафедра градостроительства и планировки сельских населенных мест.</a:t>
            </a:r>
          </a:p>
          <a:p>
            <a:pPr>
              <a:defRPr sz="1700"/>
            </a:pPr>
            <a:r>
              <a:t>      Корягина Алина, студентка 4 курса, кафедра градостроительства и планировки сельских населенных мест.</a:t>
            </a:r>
          </a:p>
          <a:p>
            <a:pPr>
              <a:defRPr sz="1700"/>
            </a:pPr>
            <a:r>
              <a:t>      Тойминцева Мария, студентка 3 курса, кафедра градостроительства и планировки сельских населенных мест.</a:t>
            </a:r>
          </a:p>
          <a:p>
            <a:pPr/>
          </a:p>
          <a:p>
            <a:pPr/>
          </a:p>
          <a:p>
            <a:pPr/>
            <a:r>
              <a:t> </a:t>
            </a:r>
          </a:p>
        </p:txBody>
      </p:sp>
      <p:sp>
        <p:nvSpPr>
          <p:cNvPr id="128" name="Shape 128"/>
          <p:cNvSpPr/>
          <p:nvPr/>
        </p:nvSpPr>
        <p:spPr>
          <a:xfrm>
            <a:off x="488504" y="829292"/>
            <a:ext cx="9209248" cy="41249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ctr">
              <a:defRPr b="1" sz="2200">
                <a:latin typeface="Arial"/>
                <a:ea typeface="Arial"/>
                <a:cs typeface="Arial"/>
                <a:sym typeface="Arial"/>
              </a:defRPr>
            </a:lvl1pPr>
          </a:lstStyle>
          <a:p>
            <a:pPr/>
            <a:r>
              <a:t>Концепция развития и благоустройства набережной г. Елабуга</a:t>
            </a:r>
          </a:p>
        </p:txBody>
      </p:sp>
    </p:spTree>
  </p:cSld>
  <p:clrMapOvr>
    <a:masterClrMapping/>
  </p:clrMapOvr>
  <p:transition xmlns:p14="http://schemas.microsoft.com/office/powerpoint/2010/main" spd="med" advClick="1" p14:dur="1000"/>
</p:sld>
</file>

<file path=ppt/slides/slide2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4" name="Shape 28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8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86" name="Shape 286"/>
          <p:cNvSpPr/>
          <p:nvPr/>
        </p:nvSpPr>
        <p:spPr>
          <a:xfrm>
            <a:off x="368719" y="171566"/>
            <a:ext cx="1787831"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Видовой кадр. ПРИЧАЛ</a:t>
            </a:r>
          </a:p>
        </p:txBody>
      </p:sp>
      <p:pic>
        <p:nvPicPr>
          <p:cNvPr id="287" name="image48.png" descr="E:\учеба\практика лето 2016\проект\ВСЁ\АЛИНА-1.png"/>
          <p:cNvPicPr>
            <a:picLocks noChangeAspect="1"/>
          </p:cNvPicPr>
          <p:nvPr/>
        </p:nvPicPr>
        <p:blipFill>
          <a:blip r:embed="rId3">
            <a:extLst/>
          </a:blip>
          <a:stretch>
            <a:fillRect/>
          </a:stretch>
        </p:blipFill>
        <p:spPr>
          <a:xfrm>
            <a:off x="368718" y="828853"/>
            <a:ext cx="9264803" cy="5587077"/>
          </a:xfrm>
          <a:prstGeom prst="rect">
            <a:avLst/>
          </a:prstGeom>
          <a:ln w="12700">
            <a:miter lim="400000"/>
          </a:ln>
        </p:spPr>
      </p:pic>
    </p:spTree>
  </p:cSld>
  <p:clrMapOvr>
    <a:masterClrMapping/>
  </p:clrMapOvr>
  <p:transition xmlns:p14="http://schemas.microsoft.com/office/powerpoint/2010/main" spd="med" advClick="1" p14:dur="1000"/>
</p:sld>
</file>

<file path=ppt/slides/slide2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89" name="Shape 28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9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91" name="Shape 291"/>
          <p:cNvSpPr/>
          <p:nvPr/>
        </p:nvSpPr>
        <p:spPr>
          <a:xfrm>
            <a:off x="368719" y="171566"/>
            <a:ext cx="3528897"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Фрагмент территории. БОТАНИЧЕСКИЙ САД</a:t>
            </a:r>
          </a:p>
        </p:txBody>
      </p:sp>
      <p:pic>
        <p:nvPicPr>
          <p:cNvPr id="292" name="image49.jpg" descr="C:\Users\User\Pictures\fragment_botanicheskogo_sada.jpg"/>
          <p:cNvPicPr>
            <a:picLocks noChangeAspect="1"/>
          </p:cNvPicPr>
          <p:nvPr/>
        </p:nvPicPr>
        <p:blipFill>
          <a:blip r:embed="rId3">
            <a:extLst/>
          </a:blip>
          <a:stretch>
            <a:fillRect/>
          </a:stretch>
        </p:blipFill>
        <p:spPr>
          <a:xfrm>
            <a:off x="1087191" y="725077"/>
            <a:ext cx="6037509" cy="5901580"/>
          </a:xfrm>
          <a:prstGeom prst="rect">
            <a:avLst/>
          </a:prstGeom>
          <a:ln w="12700">
            <a:miter lim="400000"/>
          </a:ln>
        </p:spPr>
      </p:pic>
    </p:spTree>
  </p:cSld>
  <p:clrMapOvr>
    <a:masterClrMapping/>
  </p:clrMapOvr>
  <p:transition xmlns:p14="http://schemas.microsoft.com/office/powerpoint/2010/main" spd="med" advClick="1" p14:dur="1000"/>
</p:sld>
</file>

<file path=ppt/slides/slide2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4" name="Shape 29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9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96" name="Shape 296"/>
          <p:cNvSpPr/>
          <p:nvPr/>
        </p:nvSpPr>
        <p:spPr>
          <a:xfrm>
            <a:off x="368719" y="171566"/>
            <a:ext cx="3616854"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Фрагмент территории. ШИШКИНСКИЕ ПРУДЫ</a:t>
            </a:r>
          </a:p>
        </p:txBody>
      </p:sp>
      <p:pic>
        <p:nvPicPr>
          <p:cNvPr id="297" name="image50.jpg" descr="E:\учеба\практика лето 2016\проект\ВСЁ\ФРАГМЕНТ 500.jpg"/>
          <p:cNvPicPr>
            <a:picLocks noChangeAspect="1"/>
          </p:cNvPicPr>
          <p:nvPr/>
        </p:nvPicPr>
        <p:blipFill>
          <a:blip r:embed="rId3">
            <a:extLst/>
          </a:blip>
          <a:stretch>
            <a:fillRect/>
          </a:stretch>
        </p:blipFill>
        <p:spPr>
          <a:xfrm>
            <a:off x="992559" y="1043724"/>
            <a:ext cx="8136906" cy="5085231"/>
          </a:xfrm>
          <a:prstGeom prst="rect">
            <a:avLst/>
          </a:prstGeom>
          <a:ln w="12700">
            <a:miter lim="400000"/>
          </a:ln>
        </p:spPr>
      </p:pic>
    </p:spTree>
  </p:cSld>
  <p:clrMapOvr>
    <a:masterClrMapping/>
  </p:clrMapOvr>
  <p:transition xmlns:p14="http://schemas.microsoft.com/office/powerpoint/2010/main" spd="med" advClick="1" p14:dur="1000"/>
</p:sld>
</file>

<file path=ppt/slides/slide2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99" name="Shape 29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30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301" name="Shape 301"/>
          <p:cNvSpPr/>
          <p:nvPr/>
        </p:nvSpPr>
        <p:spPr>
          <a:xfrm>
            <a:off x="368719" y="171566"/>
            <a:ext cx="3528897"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Фрагмент территории. БОТАНИЧЕСКИЙ САД</a:t>
            </a:r>
          </a:p>
        </p:txBody>
      </p:sp>
      <p:pic>
        <p:nvPicPr>
          <p:cNvPr id="302" name="image51.jpg" descr="C:\Users\User\Pictures\машка.jpg"/>
          <p:cNvPicPr>
            <a:picLocks noChangeAspect="1"/>
          </p:cNvPicPr>
          <p:nvPr/>
        </p:nvPicPr>
        <p:blipFill>
          <a:blip r:embed="rId3">
            <a:extLst/>
          </a:blip>
          <a:stretch>
            <a:fillRect/>
          </a:stretch>
        </p:blipFill>
        <p:spPr>
          <a:xfrm>
            <a:off x="488170" y="871117"/>
            <a:ext cx="7992890" cy="5651665"/>
          </a:xfrm>
          <a:prstGeom prst="rect">
            <a:avLst/>
          </a:prstGeom>
          <a:ln w="12700">
            <a:miter lim="400000"/>
          </a:ln>
        </p:spPr>
      </p:pic>
    </p:spTree>
  </p:cSld>
  <p:clrMapOvr>
    <a:masterClrMapping/>
  </p:clrMapOvr>
  <p:transition xmlns:p14="http://schemas.microsoft.com/office/powerpoint/2010/main" spd="med" advClick="1" p14:dur="1000"/>
</p:sld>
</file>

<file path=ppt/slides/slide2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4" name="Shape 304"/>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305"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306" name="Shape 306"/>
          <p:cNvSpPr/>
          <p:nvPr/>
        </p:nvSpPr>
        <p:spPr>
          <a:xfrm>
            <a:off x="368719" y="171566"/>
            <a:ext cx="2384111"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Фрагмент территории. ПЛЯЖ</a:t>
            </a:r>
          </a:p>
        </p:txBody>
      </p:sp>
      <p:pic>
        <p:nvPicPr>
          <p:cNvPr id="307" name="image52.png" descr="C:\Users\User\Pictures\ааааав.png"/>
          <p:cNvPicPr>
            <a:picLocks noChangeAspect="1"/>
          </p:cNvPicPr>
          <p:nvPr/>
        </p:nvPicPr>
        <p:blipFill>
          <a:blip r:embed="rId3">
            <a:extLst/>
          </a:blip>
          <a:stretch>
            <a:fillRect/>
          </a:stretch>
        </p:blipFill>
        <p:spPr>
          <a:xfrm rot="1728741">
            <a:off x="1202797" y="495167"/>
            <a:ext cx="7034449" cy="6265293"/>
          </a:xfrm>
          <a:prstGeom prst="rect">
            <a:avLst/>
          </a:prstGeom>
          <a:ln w="12700">
            <a:miter lim="400000"/>
          </a:ln>
        </p:spPr>
      </p:pic>
    </p:spTree>
  </p:cSld>
  <p:clrMapOvr>
    <a:masterClrMapping/>
  </p:clrMapOvr>
  <p:transition xmlns:p14="http://schemas.microsoft.com/office/powerpoint/2010/main" spd="med" advClick="1" p14:dur="1000"/>
</p:sld>
</file>

<file path=ppt/slides/slide2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309" name="Shape 309"/>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31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311" name="Shape 311"/>
          <p:cNvSpPr/>
          <p:nvPr/>
        </p:nvSpPr>
        <p:spPr>
          <a:xfrm>
            <a:off x="368718" y="171566"/>
            <a:ext cx="3464306"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Фрагмент генплана. ТЕРРИТОРИЯ ПРИЧАЛА</a:t>
            </a:r>
          </a:p>
        </p:txBody>
      </p:sp>
      <p:pic>
        <p:nvPicPr>
          <p:cNvPr id="312" name="image53.jpg" descr="C:\Users\User\Pictures\fragment.jpg"/>
          <p:cNvPicPr>
            <a:picLocks noChangeAspect="1"/>
          </p:cNvPicPr>
          <p:nvPr/>
        </p:nvPicPr>
        <p:blipFill>
          <a:blip r:embed="rId3">
            <a:extLst/>
          </a:blip>
          <a:srcRect l="0" t="2761" r="0" b="0"/>
          <a:stretch>
            <a:fillRect/>
          </a:stretch>
        </p:blipFill>
        <p:spPr>
          <a:xfrm>
            <a:off x="79714" y="764704"/>
            <a:ext cx="9516728" cy="6545137"/>
          </a:xfrm>
          <a:prstGeom prst="rect">
            <a:avLst/>
          </a:prstGeom>
          <a:ln w="12700">
            <a:miter lim="400000"/>
          </a:ln>
        </p:spPr>
      </p:pic>
    </p:spTree>
  </p:cSld>
  <p:clrMapOvr>
    <a:masterClrMapping/>
  </p:clrMapOvr>
  <p:transition xmlns:p14="http://schemas.microsoft.com/office/powerpoint/2010/main" spd="med" advClick="1" p14:dur="1000"/>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0" name="Shape 130"/>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31"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132" name="Shape 132"/>
          <p:cNvSpPr/>
          <p:nvPr/>
        </p:nvSpPr>
        <p:spPr>
          <a:xfrm>
            <a:off x="368718" y="171566"/>
            <a:ext cx="2231786"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ПОЯСНИТЕЛЬНАЯ ЗАПИСКА</a:t>
            </a:r>
          </a:p>
        </p:txBody>
      </p:sp>
      <p:sp>
        <p:nvSpPr>
          <p:cNvPr id="133" name="Shape 133"/>
          <p:cNvSpPr/>
          <p:nvPr/>
        </p:nvSpPr>
        <p:spPr>
          <a:xfrm>
            <a:off x="373555" y="1070034"/>
            <a:ext cx="9002571" cy="56032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lgn="just">
              <a:defRPr sz="1700"/>
            </a:pPr>
            <a:r>
              <a:t>       Территория набережной располагается вдоль реки Тойма, г. Елабуга, Елабужский муниципальный район, республика Татарстан. С северо-западной стороны территория ограничена улицами Хлебный городок, с северной и северо-восточной  стороны – ул. Шишкина и ул. Большой Покровской.</a:t>
            </a:r>
          </a:p>
          <a:p>
            <a:pPr algn="just">
              <a:defRPr sz="1700"/>
            </a:pPr>
            <a:r>
              <a:t>       Площадь проектируемой территории составляет 1,14 кв. км. </a:t>
            </a:r>
          </a:p>
          <a:p>
            <a:pPr algn="just">
              <a:defRPr sz="1700"/>
            </a:pPr>
            <a:r>
              <a:t>       Существующая набережная включает в себя причал, частную береговую зону, культурно-досуговую зону «Шишкинские пруды» и неблагоустроенные зеленые прибрежные зоны. </a:t>
            </a:r>
          </a:p>
          <a:p>
            <a:pPr algn="just">
              <a:defRPr sz="1700"/>
            </a:pPr>
            <a:r>
              <a:t>       Особенностью данной территории является ее климатические и ландшафтные особенности – периодическая затапливаемость, а также наличие рядом частного сектора,  богатые природные и историко-культурные ресурсы. </a:t>
            </a:r>
          </a:p>
          <a:p>
            <a:pPr algn="just">
              <a:defRPr sz="1700"/>
            </a:pPr>
            <a:r>
              <a:t>        В связи с этим встает задача строительства берегового укрепления. Таким образом, существующая ситуация диктует комплексный подход к проектированию набережной и созданию линии берегового укрепления без ущерба владельцам частного сектора и природно-ресурсному потенциалу территории. </a:t>
            </a:r>
          </a:p>
          <a:p>
            <a:pPr algn="just">
              <a:defRPr sz="1700"/>
            </a:pPr>
            <a:r>
              <a:t>        Организация и ландшафтное упорядочение прибрежной защитной полосы будет способствовать формированию водно-зеленой зоны.      </a:t>
            </a:r>
          </a:p>
          <a:p>
            <a:pPr algn="just">
              <a:defRPr sz="1700"/>
            </a:pPr>
            <a:r>
              <a:t>        В зеленых зонах предусмотрено сохранение имеющегося зеленого массива, а также посадка деревьев, кустарников и цветников.</a:t>
            </a:r>
          </a:p>
          <a:p>
            <a:pPr>
              <a:defRPr sz="1700"/>
            </a:pPr>
            <a:r>
              <a:t>       </a:t>
            </a:r>
          </a:p>
          <a:p>
            <a:pPr>
              <a:defRPr sz="1500"/>
            </a:pPr>
          </a:p>
        </p:txBody>
      </p:sp>
    </p:spTree>
  </p:cSld>
  <p:clrMapOvr>
    <a:masterClrMapping/>
  </p:clrMapOvr>
  <p:transition xmlns:p14="http://schemas.microsoft.com/office/powerpoint/2010/main" spd="med" advClick="1" p14:dur="1000"/>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5" name="Shape 135"/>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36"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137" name="Shape 137"/>
          <p:cNvSpPr/>
          <p:nvPr/>
        </p:nvSpPr>
        <p:spPr>
          <a:xfrm>
            <a:off x="368718" y="171566"/>
            <a:ext cx="1586840"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Анализ территории</a:t>
            </a:r>
          </a:p>
        </p:txBody>
      </p:sp>
      <p:sp>
        <p:nvSpPr>
          <p:cNvPr id="138" name="Shape 138"/>
          <p:cNvSpPr/>
          <p:nvPr/>
        </p:nvSpPr>
        <p:spPr>
          <a:xfrm>
            <a:off x="272479" y="5431040"/>
            <a:ext cx="8098327" cy="14249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r>
              <a:t>                                                                      Генеральный план г. Елабуга M 1:10000</a:t>
            </a:r>
          </a:p>
          <a:p>
            <a:pPr/>
            <a:r>
              <a:t>Условные обозначения</a:t>
            </a:r>
          </a:p>
          <a:p>
            <a:pPr/>
            <a:r>
              <a:t>	Проектируемая территория набережной</a:t>
            </a:r>
          </a:p>
          <a:p>
            <a:pPr/>
            <a:r>
              <a:t>                  Транспортные связи</a:t>
            </a:r>
          </a:p>
        </p:txBody>
      </p:sp>
      <p:pic>
        <p:nvPicPr>
          <p:cNvPr id="139" name="image6.png"/>
          <p:cNvPicPr>
            <a:picLocks noChangeAspect="1"/>
          </p:cNvPicPr>
          <p:nvPr/>
        </p:nvPicPr>
        <p:blipFill>
          <a:blip r:embed="rId3">
            <a:extLst/>
          </a:blip>
          <a:stretch>
            <a:fillRect/>
          </a:stretch>
        </p:blipFill>
        <p:spPr>
          <a:xfrm>
            <a:off x="347767" y="6446127"/>
            <a:ext cx="608801" cy="48705"/>
          </a:xfrm>
          <a:prstGeom prst="rect">
            <a:avLst/>
          </a:prstGeom>
          <a:ln w="12700">
            <a:miter lim="400000"/>
          </a:ln>
        </p:spPr>
      </p:pic>
      <p:pic>
        <p:nvPicPr>
          <p:cNvPr id="140" name="image7.png"/>
          <p:cNvPicPr>
            <a:picLocks noChangeAspect="1"/>
          </p:cNvPicPr>
          <p:nvPr/>
        </p:nvPicPr>
        <p:blipFill>
          <a:blip r:embed="rId4">
            <a:extLst/>
          </a:blip>
          <a:stretch>
            <a:fillRect/>
          </a:stretch>
        </p:blipFill>
        <p:spPr>
          <a:xfrm>
            <a:off x="357415" y="6082086"/>
            <a:ext cx="599154" cy="230444"/>
          </a:xfrm>
          <a:prstGeom prst="rect">
            <a:avLst/>
          </a:prstGeom>
          <a:ln w="12700">
            <a:miter lim="400000"/>
          </a:ln>
        </p:spPr>
      </p:pic>
      <p:pic>
        <p:nvPicPr>
          <p:cNvPr id="141" name="image8.png"/>
          <p:cNvPicPr>
            <a:picLocks noChangeAspect="1"/>
          </p:cNvPicPr>
          <p:nvPr/>
        </p:nvPicPr>
        <p:blipFill>
          <a:blip r:embed="rId5">
            <a:extLst/>
          </a:blip>
          <a:stretch>
            <a:fillRect/>
          </a:stretch>
        </p:blipFill>
        <p:spPr>
          <a:xfrm>
            <a:off x="200470" y="768471"/>
            <a:ext cx="7562261" cy="4662569"/>
          </a:xfrm>
          <a:prstGeom prst="rect">
            <a:avLst/>
          </a:prstGeom>
          <a:ln w="12700">
            <a:miter lim="400000"/>
          </a:ln>
        </p:spPr>
      </p:pic>
    </p:spTree>
  </p:cSld>
  <p:clrMapOvr>
    <a:masterClrMapping/>
  </p:clrMapOvr>
  <p:transition xmlns:p14="http://schemas.microsoft.com/office/powerpoint/2010/main" spd="med" advClick="1" p14:dur="1000"/>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3" name="Shape 143"/>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44"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145" name="Shape 145"/>
          <p:cNvSpPr/>
          <p:nvPr/>
        </p:nvSpPr>
        <p:spPr>
          <a:xfrm>
            <a:off x="368719" y="171566"/>
            <a:ext cx="3590363"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История, экономика, достопримечательности.</a:t>
            </a:r>
          </a:p>
        </p:txBody>
      </p:sp>
      <p:pic>
        <p:nvPicPr>
          <p:cNvPr id="146" name="image9.png"/>
          <p:cNvPicPr>
            <a:picLocks noChangeAspect="1"/>
          </p:cNvPicPr>
          <p:nvPr/>
        </p:nvPicPr>
        <p:blipFill>
          <a:blip r:embed="rId3">
            <a:extLst/>
          </a:blip>
          <a:stretch>
            <a:fillRect/>
          </a:stretch>
        </p:blipFill>
        <p:spPr>
          <a:xfrm>
            <a:off x="200472" y="692695"/>
            <a:ext cx="5328593" cy="6088548"/>
          </a:xfrm>
          <a:prstGeom prst="rect">
            <a:avLst/>
          </a:prstGeom>
          <a:ln w="12700">
            <a:miter lim="400000"/>
          </a:ln>
        </p:spPr>
      </p:pic>
      <p:sp>
        <p:nvSpPr>
          <p:cNvPr id="147" name="Shape 147"/>
          <p:cNvSpPr/>
          <p:nvPr/>
        </p:nvSpPr>
        <p:spPr>
          <a:xfrm>
            <a:off x="4983541" y="692695"/>
            <a:ext cx="4953001" cy="11074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400"/>
            </a:pPr>
            <a:r>
              <a:t>Архитектура города:</a:t>
            </a:r>
          </a:p>
          <a:p>
            <a:pPr>
              <a:defRPr sz="1400"/>
            </a:pPr>
            <a:r>
              <a:t>Символ города — Башня «Чёртового городища»</a:t>
            </a:r>
          </a:p>
          <a:p>
            <a:pPr>
              <a:defRPr sz="1400"/>
            </a:pPr>
            <a:r>
              <a:t>Кафедральный Собор во имя Спаса Нерукотворного образа</a:t>
            </a:r>
          </a:p>
          <a:p>
            <a:pPr>
              <a:defRPr sz="1400"/>
            </a:pPr>
            <a:r>
              <a:t>Елабужский Казанско-Богородицкий монастырь 1856 </a:t>
            </a:r>
          </a:p>
        </p:txBody>
      </p:sp>
      <p:sp>
        <p:nvSpPr>
          <p:cNvPr id="148" name="Shape 148"/>
          <p:cNvSpPr/>
          <p:nvPr/>
        </p:nvSpPr>
        <p:spPr>
          <a:xfrm>
            <a:off x="5457056" y="1772816"/>
            <a:ext cx="4263462" cy="48412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lgn="just">
              <a:defRPr sz="1500"/>
            </a:lvl1pPr>
          </a:lstStyle>
          <a:p>
            <a:pPr/>
            <a:r>
              <a:t>  Издревле здесь находилась летне-зимняя переправа через Каму. В Болгарский период она становится составной частью торгово-караванной дороги из центральных районов Волжской Булгарии в Среднее и Верхнее Прикамье (к вису) и далее до Ледовитого океана. В XII в. была сооружена белокаменная мечеть (Ак-мечеть) с восемью башнями и полубашнями, конструктивно похожая на соборные мечети в Биляре — Болгаре (IX—XX вв.) и Болгаре (XIII—XIV вв.) и имеющая самые близкие аналоги в мечетях-крепостях в Сусе (Тунис) и Багдаде (Ирак). В настоящее время останки этой мечети-замка являются единственным частично сохранившимся болгарским наземным сооружением домонгольской эпохи. Археологическими раскопками последних лет получены интересные результаты, позволяющие рассматривать древнюю Алабугу в числе булгарских городов, существовавших в ещё домонгольский период нашей истории. </a:t>
            </a:r>
          </a:p>
        </p:txBody>
      </p:sp>
    </p:spTree>
  </p:cSld>
  <p:clrMapOvr>
    <a:masterClrMapping/>
  </p:clrMapOvr>
  <p:transition xmlns:p14="http://schemas.microsoft.com/office/powerpoint/2010/main" spd="med" advClick="1" p14:dur="1000"/>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0" name="image10.png"/>
          <p:cNvPicPr>
            <a:picLocks noChangeAspect="1"/>
          </p:cNvPicPr>
          <p:nvPr/>
        </p:nvPicPr>
        <p:blipFill>
          <a:blip r:embed="rId2">
            <a:extLst/>
          </a:blip>
          <a:stretch>
            <a:fillRect/>
          </a:stretch>
        </p:blipFill>
        <p:spPr>
          <a:xfrm>
            <a:off x="7503118" y="4149080"/>
            <a:ext cx="2298202" cy="2008137"/>
          </a:xfrm>
          <a:prstGeom prst="rect">
            <a:avLst/>
          </a:prstGeom>
          <a:ln w="12700">
            <a:miter lim="400000"/>
          </a:ln>
        </p:spPr>
      </p:pic>
      <p:pic>
        <p:nvPicPr>
          <p:cNvPr id="151" name="image11.png"/>
          <p:cNvPicPr>
            <a:picLocks noChangeAspect="1"/>
          </p:cNvPicPr>
          <p:nvPr/>
        </p:nvPicPr>
        <p:blipFill>
          <a:blip r:embed="rId3">
            <a:extLst/>
          </a:blip>
          <a:stretch>
            <a:fillRect/>
          </a:stretch>
        </p:blipFill>
        <p:spPr>
          <a:xfrm>
            <a:off x="4962881" y="4149080"/>
            <a:ext cx="2309494" cy="2016225"/>
          </a:xfrm>
          <a:prstGeom prst="rect">
            <a:avLst/>
          </a:prstGeom>
          <a:ln w="12700">
            <a:miter lim="400000"/>
          </a:ln>
        </p:spPr>
      </p:pic>
      <p:sp>
        <p:nvSpPr>
          <p:cNvPr id="152" name="Shape 152"/>
          <p:cNvSpPr/>
          <p:nvPr/>
        </p:nvSpPr>
        <p:spPr>
          <a:xfrm>
            <a:off x="49398" y="-30344"/>
            <a:ext cx="9837420" cy="556125"/>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53" name="image5.jpeg"/>
          <p:cNvPicPr>
            <a:picLocks noChangeAspect="1"/>
          </p:cNvPicPr>
          <p:nvPr/>
        </p:nvPicPr>
        <p:blipFill>
          <a:blip r:embed="rId4">
            <a:extLst/>
          </a:blip>
          <a:srcRect l="906" t="3002" r="2198" b="5519"/>
          <a:stretch>
            <a:fillRect/>
          </a:stretch>
        </p:blipFill>
        <p:spPr>
          <a:xfrm>
            <a:off x="7124699" y="22858"/>
            <a:ext cx="2712722" cy="502922"/>
          </a:xfrm>
          <a:prstGeom prst="rect">
            <a:avLst/>
          </a:prstGeom>
          <a:ln w="12700">
            <a:miter lim="400000"/>
          </a:ln>
        </p:spPr>
      </p:pic>
      <p:sp>
        <p:nvSpPr>
          <p:cNvPr id="154" name="Shape 154"/>
          <p:cNvSpPr/>
          <p:nvPr/>
        </p:nvSpPr>
        <p:spPr>
          <a:xfrm>
            <a:off x="368719" y="171566"/>
            <a:ext cx="4153454"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Фотофиксация. ЛАНДШАФТНО-ВИЗУАЛЬНЫЙ АНАЛИЗ</a:t>
            </a:r>
          </a:p>
        </p:txBody>
      </p:sp>
      <p:pic>
        <p:nvPicPr>
          <p:cNvPr id="155" name="image12.png"/>
          <p:cNvPicPr>
            <a:picLocks noChangeAspect="1"/>
          </p:cNvPicPr>
          <p:nvPr/>
        </p:nvPicPr>
        <p:blipFill>
          <a:blip r:embed="rId5">
            <a:extLst/>
          </a:blip>
          <a:stretch>
            <a:fillRect/>
          </a:stretch>
        </p:blipFill>
        <p:spPr>
          <a:xfrm>
            <a:off x="4955654" y="1211097"/>
            <a:ext cx="2301357" cy="2016226"/>
          </a:xfrm>
          <a:prstGeom prst="rect">
            <a:avLst/>
          </a:prstGeom>
          <a:ln w="12700">
            <a:miter lim="400000"/>
          </a:ln>
        </p:spPr>
      </p:pic>
      <p:pic>
        <p:nvPicPr>
          <p:cNvPr id="156" name="image13.png"/>
          <p:cNvPicPr>
            <a:picLocks noChangeAspect="1"/>
          </p:cNvPicPr>
          <p:nvPr/>
        </p:nvPicPr>
        <p:blipFill>
          <a:blip r:embed="rId6">
            <a:extLst/>
          </a:blip>
          <a:stretch>
            <a:fillRect/>
          </a:stretch>
        </p:blipFill>
        <p:spPr>
          <a:xfrm>
            <a:off x="7499963" y="1211097"/>
            <a:ext cx="2301357" cy="2031208"/>
          </a:xfrm>
          <a:prstGeom prst="rect">
            <a:avLst/>
          </a:prstGeom>
          <a:ln w="12700">
            <a:miter lim="400000"/>
          </a:ln>
        </p:spPr>
      </p:pic>
      <p:pic>
        <p:nvPicPr>
          <p:cNvPr id="157" name="image14.png"/>
          <p:cNvPicPr>
            <a:picLocks noChangeAspect="1"/>
          </p:cNvPicPr>
          <p:nvPr/>
        </p:nvPicPr>
        <p:blipFill>
          <a:blip r:embed="rId7">
            <a:extLst/>
          </a:blip>
          <a:srcRect l="34146" t="0" r="0" b="0"/>
          <a:stretch>
            <a:fillRect/>
          </a:stretch>
        </p:blipFill>
        <p:spPr>
          <a:xfrm>
            <a:off x="-7216353" y="-99393"/>
            <a:ext cx="4410081" cy="5801857"/>
          </a:xfrm>
          <a:prstGeom prst="rect">
            <a:avLst/>
          </a:prstGeom>
          <a:ln w="12700">
            <a:miter lim="400000"/>
          </a:ln>
        </p:spPr>
      </p:pic>
      <p:pic>
        <p:nvPicPr>
          <p:cNvPr id="158" name="image15.png"/>
          <p:cNvPicPr>
            <a:picLocks noChangeAspect="1"/>
          </p:cNvPicPr>
          <p:nvPr/>
        </p:nvPicPr>
        <p:blipFill>
          <a:blip r:embed="rId8">
            <a:extLst/>
          </a:blip>
          <a:stretch>
            <a:fillRect/>
          </a:stretch>
        </p:blipFill>
        <p:spPr>
          <a:xfrm>
            <a:off x="4941570" y="3573017"/>
            <a:ext cx="303888" cy="288033"/>
          </a:xfrm>
          <a:prstGeom prst="rect">
            <a:avLst/>
          </a:prstGeom>
          <a:ln w="12700">
            <a:miter lim="400000"/>
          </a:ln>
        </p:spPr>
      </p:pic>
      <p:pic>
        <p:nvPicPr>
          <p:cNvPr id="159" name="image15.png"/>
          <p:cNvPicPr>
            <a:picLocks noChangeAspect="1"/>
          </p:cNvPicPr>
          <p:nvPr/>
        </p:nvPicPr>
        <p:blipFill>
          <a:blip r:embed="rId8">
            <a:extLst/>
          </a:blip>
          <a:stretch>
            <a:fillRect/>
          </a:stretch>
        </p:blipFill>
        <p:spPr>
          <a:xfrm>
            <a:off x="7499963" y="813594"/>
            <a:ext cx="303888" cy="288033"/>
          </a:xfrm>
          <a:prstGeom prst="rect">
            <a:avLst/>
          </a:prstGeom>
          <a:ln w="12700">
            <a:miter lim="400000"/>
          </a:ln>
        </p:spPr>
      </p:pic>
      <p:pic>
        <p:nvPicPr>
          <p:cNvPr id="160" name="image15.png"/>
          <p:cNvPicPr>
            <a:picLocks noChangeAspect="1"/>
          </p:cNvPicPr>
          <p:nvPr/>
        </p:nvPicPr>
        <p:blipFill>
          <a:blip r:embed="rId8">
            <a:extLst/>
          </a:blip>
          <a:stretch>
            <a:fillRect/>
          </a:stretch>
        </p:blipFill>
        <p:spPr>
          <a:xfrm>
            <a:off x="7499963" y="3572033"/>
            <a:ext cx="303888" cy="288033"/>
          </a:xfrm>
          <a:prstGeom prst="rect">
            <a:avLst/>
          </a:prstGeom>
          <a:ln w="12700">
            <a:miter lim="400000"/>
          </a:ln>
        </p:spPr>
      </p:pic>
      <p:pic>
        <p:nvPicPr>
          <p:cNvPr id="161" name="image15.png"/>
          <p:cNvPicPr>
            <a:picLocks noChangeAspect="1"/>
          </p:cNvPicPr>
          <p:nvPr/>
        </p:nvPicPr>
        <p:blipFill>
          <a:blip r:embed="rId8">
            <a:extLst/>
          </a:blip>
          <a:stretch>
            <a:fillRect/>
          </a:stretch>
        </p:blipFill>
        <p:spPr>
          <a:xfrm>
            <a:off x="4962881" y="813594"/>
            <a:ext cx="303888" cy="288033"/>
          </a:xfrm>
          <a:prstGeom prst="rect">
            <a:avLst/>
          </a:prstGeom>
          <a:ln w="12700">
            <a:miter lim="400000"/>
          </a:ln>
        </p:spPr>
      </p:pic>
      <p:sp>
        <p:nvSpPr>
          <p:cNvPr id="162" name="Shape 162"/>
          <p:cNvSpPr/>
          <p:nvPr/>
        </p:nvSpPr>
        <p:spPr>
          <a:xfrm>
            <a:off x="5022972" y="801280"/>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1</a:t>
            </a:r>
          </a:p>
        </p:txBody>
      </p:sp>
      <p:sp>
        <p:nvSpPr>
          <p:cNvPr id="163" name="Shape 163"/>
          <p:cNvSpPr/>
          <p:nvPr/>
        </p:nvSpPr>
        <p:spPr>
          <a:xfrm>
            <a:off x="2792759" y="1700808"/>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1</a:t>
            </a:r>
          </a:p>
        </p:txBody>
      </p:sp>
      <p:sp>
        <p:nvSpPr>
          <p:cNvPr id="164" name="Shape 164"/>
          <p:cNvSpPr/>
          <p:nvPr/>
        </p:nvSpPr>
        <p:spPr>
          <a:xfrm>
            <a:off x="7563260" y="801280"/>
            <a:ext cx="190720"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2</a:t>
            </a:r>
          </a:p>
        </p:txBody>
      </p:sp>
      <p:sp>
        <p:nvSpPr>
          <p:cNvPr id="165" name="Shape 165"/>
          <p:cNvSpPr/>
          <p:nvPr/>
        </p:nvSpPr>
        <p:spPr>
          <a:xfrm>
            <a:off x="5004866" y="3573017"/>
            <a:ext cx="190720"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3</a:t>
            </a:r>
          </a:p>
        </p:txBody>
      </p:sp>
      <p:sp>
        <p:nvSpPr>
          <p:cNvPr id="166" name="Shape 166"/>
          <p:cNvSpPr/>
          <p:nvPr/>
        </p:nvSpPr>
        <p:spPr>
          <a:xfrm>
            <a:off x="7563260" y="3567679"/>
            <a:ext cx="190719"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4</a:t>
            </a:r>
          </a:p>
        </p:txBody>
      </p:sp>
      <p:sp>
        <p:nvSpPr>
          <p:cNvPr id="167" name="Shape 167"/>
          <p:cNvSpPr/>
          <p:nvPr/>
        </p:nvSpPr>
        <p:spPr>
          <a:xfrm>
            <a:off x="2299273" y="3701508"/>
            <a:ext cx="190719"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3</a:t>
            </a:r>
          </a:p>
        </p:txBody>
      </p:sp>
      <p:pic>
        <p:nvPicPr>
          <p:cNvPr id="168" name="image16.png"/>
          <p:cNvPicPr>
            <a:picLocks noChangeAspect="1"/>
          </p:cNvPicPr>
          <p:nvPr/>
        </p:nvPicPr>
        <p:blipFill>
          <a:blip r:embed="rId9">
            <a:extLst/>
          </a:blip>
          <a:srcRect l="33786" t="0" r="2296" b="2148"/>
          <a:stretch>
            <a:fillRect/>
          </a:stretch>
        </p:blipFill>
        <p:spPr>
          <a:xfrm>
            <a:off x="221356" y="710329"/>
            <a:ext cx="4510416" cy="5982359"/>
          </a:xfrm>
          <a:prstGeom prst="rect">
            <a:avLst/>
          </a:prstGeom>
          <a:ln w="12700">
            <a:miter lim="400000"/>
          </a:ln>
        </p:spPr>
      </p:pic>
      <p:sp>
        <p:nvSpPr>
          <p:cNvPr id="169" name="Shape 169"/>
          <p:cNvSpPr/>
          <p:nvPr/>
        </p:nvSpPr>
        <p:spPr>
          <a:xfrm>
            <a:off x="1025591" y="3713872"/>
            <a:ext cx="190720"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4</a:t>
            </a:r>
          </a:p>
        </p:txBody>
      </p:sp>
      <p:sp>
        <p:nvSpPr>
          <p:cNvPr id="170" name="Shape 170"/>
          <p:cNvSpPr/>
          <p:nvPr/>
        </p:nvSpPr>
        <p:spPr>
          <a:xfrm>
            <a:off x="2489526" y="3729156"/>
            <a:ext cx="190720"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3</a:t>
            </a:r>
          </a:p>
        </p:txBody>
      </p:sp>
      <p:sp>
        <p:nvSpPr>
          <p:cNvPr id="171" name="Shape 171"/>
          <p:cNvSpPr/>
          <p:nvPr/>
        </p:nvSpPr>
        <p:spPr>
          <a:xfrm>
            <a:off x="3004782" y="1630261"/>
            <a:ext cx="197379"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1</a:t>
            </a:r>
          </a:p>
        </p:txBody>
      </p:sp>
      <p:sp>
        <p:nvSpPr>
          <p:cNvPr id="172" name="Shape 172"/>
          <p:cNvSpPr/>
          <p:nvPr/>
        </p:nvSpPr>
        <p:spPr>
          <a:xfrm>
            <a:off x="1893866" y="3140967"/>
            <a:ext cx="190720" cy="2819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300">
                <a:solidFill>
                  <a:srgbClr val="FFFFFF"/>
                </a:solidFill>
              </a:defRPr>
            </a:lvl1pPr>
          </a:lstStyle>
          <a:p>
            <a:pPr/>
            <a:r>
              <a:t>2</a:t>
            </a:r>
          </a:p>
        </p:txBody>
      </p:sp>
      <p:sp>
        <p:nvSpPr>
          <p:cNvPr id="173" name="Shape 173"/>
          <p:cNvSpPr/>
          <p:nvPr/>
        </p:nvSpPr>
        <p:spPr>
          <a:xfrm>
            <a:off x="5264051" y="693556"/>
            <a:ext cx="4953001" cy="4978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sz="1400"/>
            </a:pPr>
            <a:r>
              <a:t>Шишкинские пруды. </a:t>
            </a:r>
          </a:p>
          <a:p>
            <a:pPr>
              <a:defRPr sz="1400"/>
            </a:pPr>
            <a:r>
              <a:t>Фрагмент</a:t>
            </a:r>
          </a:p>
        </p:txBody>
      </p:sp>
      <p:sp>
        <p:nvSpPr>
          <p:cNvPr id="174" name="Shape 174"/>
          <p:cNvSpPr/>
          <p:nvPr/>
        </p:nvSpPr>
        <p:spPr>
          <a:xfrm>
            <a:off x="7803850" y="3559983"/>
            <a:ext cx="4953001" cy="2946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400"/>
            </a:lvl1pPr>
          </a:lstStyle>
          <a:p>
            <a:pPr/>
            <a:r>
              <a:t>Вид на Чертово городище</a:t>
            </a:r>
          </a:p>
        </p:txBody>
      </p:sp>
      <p:sp>
        <p:nvSpPr>
          <p:cNvPr id="175" name="Shape 175"/>
          <p:cNvSpPr/>
          <p:nvPr/>
        </p:nvSpPr>
        <p:spPr>
          <a:xfrm>
            <a:off x="7803850" y="781453"/>
            <a:ext cx="4953001" cy="2946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400"/>
            </a:lvl1pPr>
          </a:lstStyle>
          <a:p>
            <a:pPr/>
            <a:r>
              <a:t>Шишкинские пруды. </a:t>
            </a:r>
          </a:p>
        </p:txBody>
      </p:sp>
      <p:sp>
        <p:nvSpPr>
          <p:cNvPr id="176" name="Shape 176"/>
          <p:cNvSpPr/>
          <p:nvPr/>
        </p:nvSpPr>
        <p:spPr>
          <a:xfrm>
            <a:off x="5245456" y="3575267"/>
            <a:ext cx="4953001" cy="2946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sz="1400"/>
            </a:lvl1pPr>
          </a:lstStyle>
          <a:p>
            <a:pPr/>
            <a:r>
              <a:t>Вид на р. Кама</a:t>
            </a:r>
          </a:p>
        </p:txBody>
      </p:sp>
    </p:spTree>
  </p:cSld>
  <p:clrMapOvr>
    <a:masterClrMapping/>
  </p:clrMapOvr>
  <p:transition xmlns:p14="http://schemas.microsoft.com/office/powerpoint/2010/main" spd="med" advClick="1" p14:dur="1000"/>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8" name="Shape 178"/>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179"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180" name="Shape 180"/>
          <p:cNvSpPr/>
          <p:nvPr/>
        </p:nvSpPr>
        <p:spPr>
          <a:xfrm>
            <a:off x="368718" y="171566"/>
            <a:ext cx="2956282"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ЛАНДШАФТНО-ВИЗУАЛЬНЫЙ АНАЛИЗ</a:t>
            </a:r>
          </a:p>
        </p:txBody>
      </p:sp>
      <p:pic>
        <p:nvPicPr>
          <p:cNvPr id="181" name="image17.png"/>
          <p:cNvPicPr>
            <a:picLocks noChangeAspect="1"/>
          </p:cNvPicPr>
          <p:nvPr/>
        </p:nvPicPr>
        <p:blipFill>
          <a:blip r:embed="rId3">
            <a:extLst/>
          </a:blip>
          <a:srcRect l="0" t="3542" r="35619" b="0"/>
          <a:stretch>
            <a:fillRect/>
          </a:stretch>
        </p:blipFill>
        <p:spPr>
          <a:xfrm>
            <a:off x="200472" y="773723"/>
            <a:ext cx="4565393" cy="5925981"/>
          </a:xfrm>
          <a:prstGeom prst="rect">
            <a:avLst/>
          </a:prstGeom>
          <a:ln w="12700">
            <a:miter lim="400000"/>
          </a:ln>
        </p:spPr>
      </p:pic>
      <p:sp>
        <p:nvSpPr>
          <p:cNvPr id="182" name="Shape 182"/>
          <p:cNvSpPr/>
          <p:nvPr/>
        </p:nvSpPr>
        <p:spPr>
          <a:xfrm>
            <a:off x="4183371" y="3999531"/>
            <a:ext cx="197379"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5</a:t>
            </a:r>
          </a:p>
        </p:txBody>
      </p:sp>
      <p:sp>
        <p:nvSpPr>
          <p:cNvPr id="183" name="Shape 183"/>
          <p:cNvSpPr/>
          <p:nvPr/>
        </p:nvSpPr>
        <p:spPr>
          <a:xfrm>
            <a:off x="2715550" y="4077072"/>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6</a:t>
            </a:r>
          </a:p>
        </p:txBody>
      </p:sp>
      <p:sp>
        <p:nvSpPr>
          <p:cNvPr id="184" name="Shape 184"/>
          <p:cNvSpPr/>
          <p:nvPr/>
        </p:nvSpPr>
        <p:spPr>
          <a:xfrm>
            <a:off x="1281816" y="5437418"/>
            <a:ext cx="197379"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8</a:t>
            </a:r>
          </a:p>
        </p:txBody>
      </p:sp>
      <p:sp>
        <p:nvSpPr>
          <p:cNvPr id="185" name="Shape 185"/>
          <p:cNvSpPr/>
          <p:nvPr/>
        </p:nvSpPr>
        <p:spPr>
          <a:xfrm>
            <a:off x="1465518" y="4437112"/>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7</a:t>
            </a:r>
          </a:p>
        </p:txBody>
      </p:sp>
      <p:pic>
        <p:nvPicPr>
          <p:cNvPr id="186" name="image18.png"/>
          <p:cNvPicPr>
            <a:picLocks noChangeAspect="1"/>
          </p:cNvPicPr>
          <p:nvPr/>
        </p:nvPicPr>
        <p:blipFill>
          <a:blip r:embed="rId4">
            <a:extLst/>
          </a:blip>
          <a:stretch>
            <a:fillRect/>
          </a:stretch>
        </p:blipFill>
        <p:spPr>
          <a:xfrm>
            <a:off x="5022974" y="1216776"/>
            <a:ext cx="2234036" cy="1995661"/>
          </a:xfrm>
          <a:prstGeom prst="rect">
            <a:avLst/>
          </a:prstGeom>
          <a:ln w="12700">
            <a:miter lim="400000"/>
          </a:ln>
        </p:spPr>
      </p:pic>
      <p:pic>
        <p:nvPicPr>
          <p:cNvPr id="187" name="image19.png"/>
          <p:cNvPicPr>
            <a:picLocks noChangeAspect="1"/>
          </p:cNvPicPr>
          <p:nvPr/>
        </p:nvPicPr>
        <p:blipFill>
          <a:blip r:embed="rId5">
            <a:extLst/>
          </a:blip>
          <a:stretch>
            <a:fillRect/>
          </a:stretch>
        </p:blipFill>
        <p:spPr>
          <a:xfrm>
            <a:off x="7401272" y="1216776"/>
            <a:ext cx="2275875" cy="1995660"/>
          </a:xfrm>
          <a:prstGeom prst="rect">
            <a:avLst/>
          </a:prstGeom>
          <a:ln w="12700">
            <a:miter lim="400000"/>
          </a:ln>
        </p:spPr>
      </p:pic>
      <p:pic>
        <p:nvPicPr>
          <p:cNvPr id="188" name="image20.png"/>
          <p:cNvPicPr>
            <a:picLocks noChangeAspect="1"/>
          </p:cNvPicPr>
          <p:nvPr/>
        </p:nvPicPr>
        <p:blipFill>
          <a:blip r:embed="rId6">
            <a:extLst/>
          </a:blip>
          <a:stretch>
            <a:fillRect/>
          </a:stretch>
        </p:blipFill>
        <p:spPr>
          <a:xfrm>
            <a:off x="5016760" y="3999531"/>
            <a:ext cx="2196310" cy="1924193"/>
          </a:xfrm>
          <a:prstGeom prst="rect">
            <a:avLst/>
          </a:prstGeom>
          <a:ln w="12700">
            <a:miter lim="400000"/>
          </a:ln>
        </p:spPr>
      </p:pic>
      <p:pic>
        <p:nvPicPr>
          <p:cNvPr id="189" name="image21.png"/>
          <p:cNvPicPr>
            <a:picLocks noChangeAspect="1"/>
          </p:cNvPicPr>
          <p:nvPr/>
        </p:nvPicPr>
        <p:blipFill>
          <a:blip r:embed="rId7">
            <a:extLst/>
          </a:blip>
          <a:stretch>
            <a:fillRect/>
          </a:stretch>
        </p:blipFill>
        <p:spPr>
          <a:xfrm>
            <a:off x="7414051" y="3923819"/>
            <a:ext cx="2282768" cy="1995659"/>
          </a:xfrm>
          <a:prstGeom prst="rect">
            <a:avLst/>
          </a:prstGeom>
          <a:ln w="12700">
            <a:miter lim="400000"/>
          </a:ln>
        </p:spPr>
      </p:pic>
      <p:pic>
        <p:nvPicPr>
          <p:cNvPr id="190" name="image15.png"/>
          <p:cNvPicPr>
            <a:picLocks noChangeAspect="1"/>
          </p:cNvPicPr>
          <p:nvPr/>
        </p:nvPicPr>
        <p:blipFill>
          <a:blip r:embed="rId8">
            <a:extLst/>
          </a:blip>
          <a:stretch>
            <a:fillRect/>
          </a:stretch>
        </p:blipFill>
        <p:spPr>
          <a:xfrm>
            <a:off x="4962881" y="813594"/>
            <a:ext cx="303888" cy="288033"/>
          </a:xfrm>
          <a:prstGeom prst="rect">
            <a:avLst/>
          </a:prstGeom>
          <a:ln w="12700">
            <a:miter lim="400000"/>
          </a:ln>
        </p:spPr>
      </p:pic>
      <p:pic>
        <p:nvPicPr>
          <p:cNvPr id="191" name="image15.png"/>
          <p:cNvPicPr>
            <a:picLocks noChangeAspect="1"/>
          </p:cNvPicPr>
          <p:nvPr/>
        </p:nvPicPr>
        <p:blipFill>
          <a:blip r:embed="rId8">
            <a:extLst/>
          </a:blip>
          <a:stretch>
            <a:fillRect/>
          </a:stretch>
        </p:blipFill>
        <p:spPr>
          <a:xfrm>
            <a:off x="7499963" y="813594"/>
            <a:ext cx="303888" cy="288033"/>
          </a:xfrm>
          <a:prstGeom prst="rect">
            <a:avLst/>
          </a:prstGeom>
          <a:ln w="12700">
            <a:miter lim="400000"/>
          </a:ln>
        </p:spPr>
      </p:pic>
      <p:pic>
        <p:nvPicPr>
          <p:cNvPr id="192" name="image15.png"/>
          <p:cNvPicPr>
            <a:picLocks noChangeAspect="1"/>
          </p:cNvPicPr>
          <p:nvPr/>
        </p:nvPicPr>
        <p:blipFill>
          <a:blip r:embed="rId8">
            <a:extLst/>
          </a:blip>
          <a:stretch>
            <a:fillRect/>
          </a:stretch>
        </p:blipFill>
        <p:spPr>
          <a:xfrm>
            <a:off x="4941570" y="3573017"/>
            <a:ext cx="303888" cy="288033"/>
          </a:xfrm>
          <a:prstGeom prst="rect">
            <a:avLst/>
          </a:prstGeom>
          <a:ln w="12700">
            <a:miter lim="400000"/>
          </a:ln>
        </p:spPr>
      </p:pic>
      <p:pic>
        <p:nvPicPr>
          <p:cNvPr id="193" name="image15.png"/>
          <p:cNvPicPr>
            <a:picLocks noChangeAspect="1"/>
          </p:cNvPicPr>
          <p:nvPr/>
        </p:nvPicPr>
        <p:blipFill>
          <a:blip r:embed="rId8">
            <a:extLst/>
          </a:blip>
          <a:stretch>
            <a:fillRect/>
          </a:stretch>
        </p:blipFill>
        <p:spPr>
          <a:xfrm>
            <a:off x="7499963" y="3572033"/>
            <a:ext cx="303888" cy="288033"/>
          </a:xfrm>
          <a:prstGeom prst="rect">
            <a:avLst/>
          </a:prstGeom>
          <a:ln w="12700">
            <a:miter lim="400000"/>
          </a:ln>
        </p:spPr>
      </p:pic>
      <p:sp>
        <p:nvSpPr>
          <p:cNvPr id="194" name="Shape 194"/>
          <p:cNvSpPr/>
          <p:nvPr/>
        </p:nvSpPr>
        <p:spPr>
          <a:xfrm>
            <a:off x="5018654" y="804307"/>
            <a:ext cx="197379"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5</a:t>
            </a:r>
          </a:p>
        </p:txBody>
      </p:sp>
      <p:sp>
        <p:nvSpPr>
          <p:cNvPr id="195" name="Shape 195"/>
          <p:cNvSpPr/>
          <p:nvPr/>
        </p:nvSpPr>
        <p:spPr>
          <a:xfrm>
            <a:off x="7555614" y="805830"/>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6</a:t>
            </a:r>
          </a:p>
        </p:txBody>
      </p:sp>
      <p:sp>
        <p:nvSpPr>
          <p:cNvPr id="196" name="Shape 196"/>
          <p:cNvSpPr/>
          <p:nvPr/>
        </p:nvSpPr>
        <p:spPr>
          <a:xfrm>
            <a:off x="5001659" y="3563144"/>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7</a:t>
            </a:r>
          </a:p>
        </p:txBody>
      </p:sp>
      <p:sp>
        <p:nvSpPr>
          <p:cNvPr id="197" name="Shape 197"/>
          <p:cNvSpPr/>
          <p:nvPr/>
        </p:nvSpPr>
        <p:spPr>
          <a:xfrm>
            <a:off x="7560053" y="3552290"/>
            <a:ext cx="197380" cy="2946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sz="1400">
                <a:solidFill>
                  <a:srgbClr val="FFFFFF"/>
                </a:solidFill>
              </a:defRPr>
            </a:lvl1pPr>
          </a:lstStyle>
          <a:p>
            <a:pPr/>
            <a:r>
              <a:t>8</a:t>
            </a:r>
          </a:p>
        </p:txBody>
      </p:sp>
    </p:spTree>
  </p:cSld>
  <p:clrMapOvr>
    <a:masterClrMapping/>
  </p:clrMapOvr>
  <p:transition xmlns:p14="http://schemas.microsoft.com/office/powerpoint/2010/main" spd="med" advClick="1" p14:dur="1000"/>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99" name="Shape 199"/>
          <p:cNvSpPr/>
          <p:nvPr/>
        </p:nvSpPr>
        <p:spPr>
          <a:xfrm>
            <a:off x="-2597" y="18506"/>
            <a:ext cx="9837420" cy="556125"/>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00"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01" name="Shape 201"/>
          <p:cNvSpPr/>
          <p:nvPr/>
        </p:nvSpPr>
        <p:spPr>
          <a:xfrm>
            <a:off x="368718" y="171566"/>
            <a:ext cx="2040765"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ТРАНСПОРТНЫЙ АНАЛИЗ</a:t>
            </a:r>
          </a:p>
        </p:txBody>
      </p:sp>
      <p:pic>
        <p:nvPicPr>
          <p:cNvPr id="202" name="image22.png"/>
          <p:cNvPicPr>
            <a:picLocks noChangeAspect="1"/>
          </p:cNvPicPr>
          <p:nvPr/>
        </p:nvPicPr>
        <p:blipFill>
          <a:blip r:embed="rId3">
            <a:extLst/>
          </a:blip>
          <a:srcRect l="9648" t="7677" r="0" b="0"/>
          <a:stretch>
            <a:fillRect/>
          </a:stretch>
        </p:blipFill>
        <p:spPr>
          <a:xfrm>
            <a:off x="11055395" y="-1123267"/>
            <a:ext cx="7596281" cy="6554308"/>
          </a:xfrm>
          <a:prstGeom prst="rect">
            <a:avLst/>
          </a:prstGeom>
          <a:ln w="12700">
            <a:miter lim="400000"/>
          </a:ln>
        </p:spPr>
      </p:pic>
      <p:pic>
        <p:nvPicPr>
          <p:cNvPr id="203" name="image22.png"/>
          <p:cNvPicPr>
            <a:picLocks noChangeAspect="1"/>
          </p:cNvPicPr>
          <p:nvPr/>
        </p:nvPicPr>
        <p:blipFill>
          <a:blip r:embed="rId3">
            <a:extLst/>
          </a:blip>
          <a:srcRect l="11278" t="9733" r="1434" b="0"/>
          <a:stretch>
            <a:fillRect/>
          </a:stretch>
        </p:blipFill>
        <p:spPr>
          <a:xfrm>
            <a:off x="200471" y="768472"/>
            <a:ext cx="5760641" cy="5030431"/>
          </a:xfrm>
          <a:prstGeom prst="rect">
            <a:avLst/>
          </a:prstGeom>
          <a:ln w="12700">
            <a:miter lim="400000"/>
          </a:ln>
        </p:spPr>
      </p:pic>
      <p:sp>
        <p:nvSpPr>
          <p:cNvPr id="204" name="Shape 204"/>
          <p:cNvSpPr/>
          <p:nvPr/>
        </p:nvSpPr>
        <p:spPr>
          <a:xfrm>
            <a:off x="6537176" y="1041258"/>
            <a:ext cx="4953001" cy="397182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defRPr b="1" sz="1500">
                <a:latin typeface="Arial"/>
                <a:ea typeface="Arial"/>
                <a:cs typeface="Arial"/>
                <a:sym typeface="Arial"/>
              </a:defRPr>
            </a:pPr>
            <a:r>
              <a:t>Классы автомобильных дорог</a:t>
            </a:r>
          </a:p>
          <a:p>
            <a:pPr>
              <a:defRPr sz="1500">
                <a:latin typeface="Arial"/>
                <a:ea typeface="Arial"/>
                <a:cs typeface="Arial"/>
                <a:sym typeface="Arial"/>
              </a:defRPr>
            </a:pPr>
          </a:p>
          <a:p>
            <a:pPr>
              <a:defRPr sz="1400">
                <a:latin typeface="Arial"/>
                <a:ea typeface="Arial"/>
                <a:cs typeface="Arial"/>
                <a:sym typeface="Arial"/>
              </a:defRPr>
            </a:pPr>
            <a:r>
              <a:t>		</a:t>
            </a:r>
          </a:p>
          <a:p>
            <a:pPr>
              <a:defRPr sz="1400">
                <a:latin typeface="Arial"/>
                <a:ea typeface="Arial"/>
                <a:cs typeface="Arial"/>
                <a:sym typeface="Arial"/>
              </a:defRPr>
            </a:pPr>
            <a:r>
              <a:t>Улицы в жилой застройке</a:t>
            </a:r>
          </a:p>
          <a:p>
            <a:pPr>
              <a:defRPr sz="1400">
                <a:latin typeface="Arial"/>
                <a:ea typeface="Arial"/>
                <a:cs typeface="Arial"/>
                <a:sym typeface="Arial"/>
              </a:defRPr>
            </a:pPr>
          </a:p>
          <a:p>
            <a:pPr>
              <a:defRPr sz="1400">
                <a:latin typeface="Arial"/>
                <a:ea typeface="Arial"/>
                <a:cs typeface="Arial"/>
                <a:sym typeface="Arial"/>
              </a:defRPr>
            </a:pPr>
            <a:r>
              <a:t>Проезды основные</a:t>
            </a:r>
          </a:p>
          <a:p>
            <a:pPr>
              <a:defRPr sz="1400">
                <a:latin typeface="Arial"/>
                <a:ea typeface="Arial"/>
                <a:cs typeface="Arial"/>
                <a:sym typeface="Arial"/>
              </a:defRPr>
            </a:pPr>
          </a:p>
          <a:p>
            <a:pPr>
              <a:defRPr sz="1400">
                <a:latin typeface="Arial"/>
                <a:ea typeface="Arial"/>
                <a:cs typeface="Arial"/>
                <a:sym typeface="Arial"/>
              </a:defRPr>
            </a:pPr>
            <a:r>
              <a:t>Проезды второстепенные</a:t>
            </a:r>
          </a:p>
          <a:p>
            <a:pPr>
              <a:defRPr sz="1400">
                <a:latin typeface="Arial"/>
                <a:ea typeface="Arial"/>
                <a:cs typeface="Arial"/>
                <a:sym typeface="Arial"/>
              </a:defRPr>
            </a:pPr>
          </a:p>
          <a:p>
            <a:pPr>
              <a:defRPr sz="1400">
                <a:latin typeface="Arial"/>
                <a:ea typeface="Arial"/>
                <a:cs typeface="Arial"/>
                <a:sym typeface="Arial"/>
              </a:defRPr>
            </a:pPr>
            <a:r>
              <a:t>Магистральная улица районного </a:t>
            </a:r>
          </a:p>
          <a:p>
            <a:pPr>
              <a:defRPr sz="1400">
                <a:latin typeface="Arial"/>
                <a:ea typeface="Arial"/>
                <a:cs typeface="Arial"/>
                <a:sym typeface="Arial"/>
              </a:defRPr>
            </a:pPr>
            <a:r>
              <a:t>значения транспортно-пешеходная</a:t>
            </a:r>
          </a:p>
          <a:p>
            <a:pPr>
              <a:defRPr sz="1400">
                <a:latin typeface="Arial"/>
                <a:ea typeface="Arial"/>
                <a:cs typeface="Arial"/>
                <a:sym typeface="Arial"/>
              </a:defRPr>
            </a:pPr>
          </a:p>
          <a:p>
            <a:pPr>
              <a:defRPr sz="1400">
                <a:latin typeface="Arial"/>
                <a:ea typeface="Arial"/>
                <a:cs typeface="Arial"/>
                <a:sym typeface="Arial"/>
              </a:defRPr>
            </a:pPr>
            <a:r>
              <a:t>Магистральная улица городского </a:t>
            </a:r>
          </a:p>
          <a:p>
            <a:pPr>
              <a:defRPr sz="1400">
                <a:latin typeface="Arial"/>
                <a:ea typeface="Arial"/>
                <a:cs typeface="Arial"/>
                <a:sym typeface="Arial"/>
              </a:defRPr>
            </a:pPr>
            <a:r>
              <a:t>значения регулируемого движения</a:t>
            </a:r>
          </a:p>
          <a:p>
            <a:pPr>
              <a:defRPr sz="1400">
                <a:latin typeface="Arial"/>
                <a:ea typeface="Arial"/>
                <a:cs typeface="Arial"/>
                <a:sym typeface="Arial"/>
              </a:defRPr>
            </a:pPr>
          </a:p>
          <a:p>
            <a:pPr>
              <a:defRPr sz="1400">
                <a:latin typeface="Arial"/>
                <a:ea typeface="Arial"/>
                <a:cs typeface="Arial"/>
                <a:sym typeface="Arial"/>
              </a:defRPr>
            </a:pPr>
            <a:r>
              <a:t>Остановки общественного транспорта</a:t>
            </a:r>
          </a:p>
          <a:p>
            <a:pPr>
              <a:defRPr sz="1400">
                <a:latin typeface="Arial"/>
                <a:ea typeface="Arial"/>
                <a:cs typeface="Arial"/>
                <a:sym typeface="Arial"/>
              </a:defRPr>
            </a:pPr>
          </a:p>
          <a:p>
            <a:pPr>
              <a:defRPr sz="1400">
                <a:latin typeface="Arial"/>
                <a:ea typeface="Arial"/>
                <a:cs typeface="Arial"/>
                <a:sym typeface="Arial"/>
              </a:defRPr>
            </a:pPr>
          </a:p>
          <a:p>
            <a:pPr>
              <a:defRPr sz="1400">
                <a:latin typeface="Arial"/>
                <a:ea typeface="Arial"/>
                <a:cs typeface="Arial"/>
                <a:sym typeface="Arial"/>
              </a:defRPr>
            </a:pPr>
            <a:r>
              <a:t>Радиус пешеходной доступности 500м</a:t>
            </a:r>
          </a:p>
        </p:txBody>
      </p:sp>
      <p:pic>
        <p:nvPicPr>
          <p:cNvPr id="205" name="image23.png"/>
          <p:cNvPicPr>
            <a:picLocks noChangeAspect="1"/>
          </p:cNvPicPr>
          <p:nvPr/>
        </p:nvPicPr>
        <p:blipFill>
          <a:blip r:embed="rId4">
            <a:extLst/>
          </a:blip>
          <a:stretch>
            <a:fillRect/>
          </a:stretch>
        </p:blipFill>
        <p:spPr>
          <a:xfrm>
            <a:off x="6177136" y="1844824"/>
            <a:ext cx="273051" cy="44451"/>
          </a:xfrm>
          <a:prstGeom prst="rect">
            <a:avLst/>
          </a:prstGeom>
          <a:ln w="12700">
            <a:miter lim="400000"/>
          </a:ln>
        </p:spPr>
      </p:pic>
      <p:pic>
        <p:nvPicPr>
          <p:cNvPr id="206" name="image24.png"/>
          <p:cNvPicPr>
            <a:picLocks noChangeAspect="1"/>
          </p:cNvPicPr>
          <p:nvPr/>
        </p:nvPicPr>
        <p:blipFill>
          <a:blip r:embed="rId5">
            <a:extLst/>
          </a:blip>
          <a:stretch>
            <a:fillRect/>
          </a:stretch>
        </p:blipFill>
        <p:spPr>
          <a:xfrm>
            <a:off x="6197332" y="2283036"/>
            <a:ext cx="260351" cy="25401"/>
          </a:xfrm>
          <a:prstGeom prst="rect">
            <a:avLst/>
          </a:prstGeom>
          <a:ln w="12700">
            <a:miter lim="400000"/>
          </a:ln>
        </p:spPr>
      </p:pic>
      <p:pic>
        <p:nvPicPr>
          <p:cNvPr id="207" name="image25.png"/>
          <p:cNvPicPr>
            <a:picLocks noChangeAspect="1"/>
          </p:cNvPicPr>
          <p:nvPr/>
        </p:nvPicPr>
        <p:blipFill>
          <a:blip r:embed="rId6">
            <a:extLst/>
          </a:blip>
          <a:stretch>
            <a:fillRect/>
          </a:stretch>
        </p:blipFill>
        <p:spPr>
          <a:xfrm>
            <a:off x="6202472" y="2708919"/>
            <a:ext cx="260351" cy="19051"/>
          </a:xfrm>
          <a:prstGeom prst="rect">
            <a:avLst/>
          </a:prstGeom>
          <a:ln w="12700">
            <a:miter lim="400000"/>
          </a:ln>
        </p:spPr>
      </p:pic>
      <p:pic>
        <p:nvPicPr>
          <p:cNvPr id="208" name="image26.png"/>
          <p:cNvPicPr>
            <a:picLocks noChangeAspect="1"/>
          </p:cNvPicPr>
          <p:nvPr/>
        </p:nvPicPr>
        <p:blipFill>
          <a:blip r:embed="rId7">
            <a:extLst/>
          </a:blip>
          <a:stretch>
            <a:fillRect/>
          </a:stretch>
        </p:blipFill>
        <p:spPr>
          <a:xfrm>
            <a:off x="6202472" y="3089688"/>
            <a:ext cx="273051" cy="88901"/>
          </a:xfrm>
          <a:prstGeom prst="rect">
            <a:avLst/>
          </a:prstGeom>
          <a:ln w="12700">
            <a:miter lim="400000"/>
          </a:ln>
        </p:spPr>
      </p:pic>
      <p:pic>
        <p:nvPicPr>
          <p:cNvPr id="209" name="image27.png"/>
          <p:cNvPicPr>
            <a:picLocks noChangeAspect="1"/>
          </p:cNvPicPr>
          <p:nvPr/>
        </p:nvPicPr>
        <p:blipFill>
          <a:blip r:embed="rId8">
            <a:extLst/>
          </a:blip>
          <a:stretch>
            <a:fillRect/>
          </a:stretch>
        </p:blipFill>
        <p:spPr>
          <a:xfrm>
            <a:off x="6197332" y="3861048"/>
            <a:ext cx="260351" cy="57151"/>
          </a:xfrm>
          <a:prstGeom prst="rect">
            <a:avLst/>
          </a:prstGeom>
          <a:ln w="12700">
            <a:miter lim="400000"/>
          </a:ln>
        </p:spPr>
      </p:pic>
      <p:pic>
        <p:nvPicPr>
          <p:cNvPr id="210" name="image28.png"/>
          <p:cNvPicPr>
            <a:picLocks noChangeAspect="1"/>
          </p:cNvPicPr>
          <p:nvPr/>
        </p:nvPicPr>
        <p:blipFill>
          <a:blip r:embed="rId9">
            <a:extLst/>
          </a:blip>
          <a:stretch>
            <a:fillRect/>
          </a:stretch>
        </p:blipFill>
        <p:spPr>
          <a:xfrm>
            <a:off x="6259686" y="4293096"/>
            <a:ext cx="190501" cy="190501"/>
          </a:xfrm>
          <a:prstGeom prst="rect">
            <a:avLst/>
          </a:prstGeom>
          <a:ln w="12700">
            <a:miter lim="400000"/>
          </a:ln>
        </p:spPr>
      </p:pic>
      <p:pic>
        <p:nvPicPr>
          <p:cNvPr id="211" name="image29.png"/>
          <p:cNvPicPr>
            <a:picLocks noChangeAspect="1"/>
          </p:cNvPicPr>
          <p:nvPr/>
        </p:nvPicPr>
        <p:blipFill>
          <a:blip r:embed="rId10">
            <a:extLst/>
          </a:blip>
          <a:stretch>
            <a:fillRect/>
          </a:stretch>
        </p:blipFill>
        <p:spPr>
          <a:xfrm>
            <a:off x="6214143" y="4869160"/>
            <a:ext cx="321554" cy="313309"/>
          </a:xfrm>
          <a:prstGeom prst="rect">
            <a:avLst/>
          </a:prstGeom>
          <a:ln w="12700">
            <a:miter lim="400000"/>
          </a:ln>
        </p:spPr>
      </p:pic>
    </p:spTree>
  </p:cSld>
  <p:clrMapOvr>
    <a:masterClrMapping/>
  </p:clrMapOvr>
  <p:transition xmlns:p14="http://schemas.microsoft.com/office/powerpoint/2010/main" spd="med" advClick="1" p14:dur="1000"/>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213" name="Shape 213"/>
          <p:cNvSpPr/>
          <p:nvPr/>
        </p:nvSpPr>
        <p:spPr>
          <a:xfrm>
            <a:off x="22860" y="-2"/>
            <a:ext cx="9837420" cy="556126"/>
          </a:xfrm>
          <a:prstGeom prst="rect">
            <a:avLst/>
          </a:prstGeom>
          <a:solidFill>
            <a:srgbClr val="FFFFFF"/>
          </a:solidFill>
          <a:ln w="12700">
            <a:solidFill>
              <a:srgbClr val="FFFFFF"/>
            </a:solidFill>
            <a:miter/>
          </a:ln>
          <a:effectLst>
            <a:outerShdw sx="100000" sy="100000" kx="0" ky="0" algn="b" rotWithShape="0" blurRad="50800" dist="38100" dir="2700000">
              <a:srgbClr val="000000">
                <a:alpha val="40000"/>
              </a:srgbClr>
            </a:outerShdw>
          </a:effectLst>
        </p:spPr>
        <p:txBody>
          <a:bodyPr lIns="45718" tIns="45718" rIns="45718" bIns="45718" anchor="ctr"/>
          <a:lstStyle/>
          <a:p>
            <a:pPr algn="ctr">
              <a:defRPr>
                <a:solidFill>
                  <a:srgbClr val="FFFFFF"/>
                </a:solidFill>
              </a:defRPr>
            </a:pPr>
          </a:p>
        </p:txBody>
      </p:sp>
      <p:pic>
        <p:nvPicPr>
          <p:cNvPr id="214" name="image5.jpeg"/>
          <p:cNvPicPr>
            <a:picLocks noChangeAspect="1"/>
          </p:cNvPicPr>
          <p:nvPr/>
        </p:nvPicPr>
        <p:blipFill>
          <a:blip r:embed="rId2">
            <a:extLst/>
          </a:blip>
          <a:srcRect l="906" t="3002" r="2198" b="5519"/>
          <a:stretch>
            <a:fillRect/>
          </a:stretch>
        </p:blipFill>
        <p:spPr>
          <a:xfrm>
            <a:off x="7124699" y="22858"/>
            <a:ext cx="2712722" cy="502922"/>
          </a:xfrm>
          <a:prstGeom prst="rect">
            <a:avLst/>
          </a:prstGeom>
          <a:ln w="12700">
            <a:miter lim="400000"/>
          </a:ln>
        </p:spPr>
      </p:pic>
      <p:sp>
        <p:nvSpPr>
          <p:cNvPr id="215" name="Shape 215"/>
          <p:cNvSpPr/>
          <p:nvPr/>
        </p:nvSpPr>
        <p:spPr>
          <a:xfrm>
            <a:off x="368719" y="171566"/>
            <a:ext cx="2346830" cy="264253"/>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i="1" sz="1200">
                <a:solidFill>
                  <a:srgbClr val="A6A6A6"/>
                </a:solidFill>
                <a:latin typeface="Arial"/>
                <a:ea typeface="Arial"/>
                <a:cs typeface="Arial"/>
                <a:sym typeface="Arial"/>
              </a:defRPr>
            </a:lvl1pPr>
          </a:lstStyle>
          <a:p>
            <a:pPr/>
            <a:r>
              <a:t>Авторы. НАЗВАНИЕ ПРОЕКТА</a:t>
            </a:r>
          </a:p>
        </p:txBody>
      </p:sp>
      <p:pic>
        <p:nvPicPr>
          <p:cNvPr id="216" name="image30.png"/>
          <p:cNvPicPr>
            <a:picLocks noChangeAspect="1"/>
          </p:cNvPicPr>
          <p:nvPr/>
        </p:nvPicPr>
        <p:blipFill>
          <a:blip r:embed="rId3">
            <a:extLst/>
          </a:blip>
          <a:srcRect l="1227" t="1359" r="0" b="0"/>
          <a:stretch>
            <a:fillRect/>
          </a:stretch>
        </p:blipFill>
        <p:spPr>
          <a:xfrm>
            <a:off x="200470" y="768472"/>
            <a:ext cx="5826382" cy="5030431"/>
          </a:xfrm>
          <a:prstGeom prst="rect">
            <a:avLst/>
          </a:prstGeom>
          <a:ln w="12700">
            <a:miter lim="400000"/>
          </a:ln>
        </p:spPr>
      </p:pic>
      <p:sp>
        <p:nvSpPr>
          <p:cNvPr id="217" name="Shape 217"/>
          <p:cNvSpPr/>
          <p:nvPr/>
        </p:nvSpPr>
        <p:spPr>
          <a:xfrm>
            <a:off x="6825208" y="2147436"/>
            <a:ext cx="4953001" cy="62483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a:r>
              <a:t>Остановки общественного </a:t>
            </a:r>
          </a:p>
          <a:p>
            <a:pPr/>
            <a:r>
              <a:t>транспорта</a:t>
            </a:r>
          </a:p>
        </p:txBody>
      </p:sp>
      <p:sp>
        <p:nvSpPr>
          <p:cNvPr id="218" name="Shape 218"/>
          <p:cNvSpPr/>
          <p:nvPr/>
        </p:nvSpPr>
        <p:spPr>
          <a:xfrm>
            <a:off x="6825208" y="1592403"/>
            <a:ext cx="2107961" cy="3581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p>
            <a:pPr/>
            <a:r>
              <a:t>Пешеходные связи</a:t>
            </a:r>
          </a:p>
        </p:txBody>
      </p:sp>
      <p:sp>
        <p:nvSpPr>
          <p:cNvPr id="219" name="Shape 219"/>
          <p:cNvSpPr/>
          <p:nvPr/>
        </p:nvSpPr>
        <p:spPr>
          <a:xfrm>
            <a:off x="6808197" y="768471"/>
            <a:ext cx="2687498" cy="358139"/>
          </a:xfrm>
          <a:prstGeom prst="rect">
            <a:avLst/>
          </a:prstGeom>
          <a:ln w="12700">
            <a:miter lim="400000"/>
          </a:ln>
          <a:extLst>
            <a:ext uri="{C572A759-6A51-4108-AA02-DFA0A04FC94B}">
              <ma14:wrappingTextBoxFlag xmlns:ma14="http://schemas.microsoft.com/office/mac/drawingml/2011/main" val="1"/>
            </a:ext>
          </a:extLst>
        </p:spPr>
        <p:txBody>
          <a:bodyPr wrap="none" lIns="45718" tIns="45718" rIns="45718" bIns="45718">
            <a:spAutoFit/>
          </a:bodyPr>
          <a:lstStyle>
            <a:lvl1pPr>
              <a:defRPr b="1"/>
            </a:lvl1pPr>
          </a:lstStyle>
          <a:p>
            <a:pPr/>
            <a:r>
              <a:t>Условные обозначения</a:t>
            </a:r>
          </a:p>
        </p:txBody>
      </p:sp>
      <p:pic>
        <p:nvPicPr>
          <p:cNvPr id="220" name="image31.png"/>
          <p:cNvPicPr>
            <a:picLocks noChangeAspect="1"/>
          </p:cNvPicPr>
          <p:nvPr/>
        </p:nvPicPr>
        <p:blipFill>
          <a:blip r:embed="rId4">
            <a:extLst/>
          </a:blip>
          <a:stretch>
            <a:fillRect/>
          </a:stretch>
        </p:blipFill>
        <p:spPr>
          <a:xfrm>
            <a:off x="6480661" y="1751513"/>
            <a:ext cx="203201" cy="38101"/>
          </a:xfrm>
          <a:prstGeom prst="rect">
            <a:avLst/>
          </a:prstGeom>
          <a:ln w="12700">
            <a:miter lim="400000"/>
          </a:ln>
        </p:spPr>
      </p:pic>
      <p:pic>
        <p:nvPicPr>
          <p:cNvPr id="221" name="image28.png"/>
          <p:cNvPicPr>
            <a:picLocks noChangeAspect="1"/>
          </p:cNvPicPr>
          <p:nvPr/>
        </p:nvPicPr>
        <p:blipFill>
          <a:blip r:embed="rId5">
            <a:extLst/>
          </a:blip>
          <a:stretch>
            <a:fillRect/>
          </a:stretch>
        </p:blipFill>
        <p:spPr>
          <a:xfrm>
            <a:off x="6449391" y="2234681"/>
            <a:ext cx="265739" cy="265739"/>
          </a:xfrm>
          <a:prstGeom prst="rect">
            <a:avLst/>
          </a:prstGeom>
          <a:ln w="12700">
            <a:miter lim="400000"/>
          </a:ln>
        </p:spPr>
      </p:pic>
    </p:spTree>
  </p:cSld>
  <p:clrMapOvr>
    <a:masterClrMapping/>
  </p:clrMapOvr>
  <p:transition xmlns:p14="http://schemas.microsoft.com/office/powerpoint/2010/main" spd="med" advClick="1" p14:dur="1000"/>
</p:sld>
</file>

<file path=ppt/theme/theme1.xml><?xml version="1.0" encoding="utf-8"?>
<a:theme xmlns:a="http://schemas.openxmlformats.org/drawingml/2006/main" xmlns:r="http://schemas.openxmlformats.org/officeDocument/2006/relationships" name="Тема Office">
  <a:themeElements>
    <a:clrScheme name="Тема 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Тема Office">
  <a:themeElements>
    <a:clrScheme name="Тема Offic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ctr"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upright="0">
        <a:spAutoFit/>
      </a:bodyPr>
      <a:lstStyle>
        <a:defPPr marL="0" marR="0" indent="0" algn="l" defTabSz="914400" rtl="0" fontAlgn="auto" latinLnBrk="0"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