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21"/>
  </p:notesMasterIdLst>
  <p:sldIdLst>
    <p:sldId id="256" r:id="rId4"/>
    <p:sldId id="282" r:id="rId5"/>
    <p:sldId id="277" r:id="rId6"/>
    <p:sldId id="268" r:id="rId7"/>
    <p:sldId id="259" r:id="rId8"/>
    <p:sldId id="273" r:id="rId9"/>
    <p:sldId id="269" r:id="rId10"/>
    <p:sldId id="279" r:id="rId11"/>
    <p:sldId id="280" r:id="rId12"/>
    <p:sldId id="264" r:id="rId13"/>
    <p:sldId id="265" r:id="rId14"/>
    <p:sldId id="267" r:id="rId15"/>
    <p:sldId id="266" r:id="rId16"/>
    <p:sldId id="272" r:id="rId17"/>
    <p:sldId id="281" r:id="rId18"/>
    <p:sldId id="283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786" y="-9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8481A-5C31-48DE-A801-93BE6C856CC7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5DF47-244A-4885-9996-321DE3708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5DF47-244A-4885-9996-321DE37087B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8C0693-1177-42EF-B5D6-432011C85383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E19414-EBDF-4971-939F-A23325041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1885962"/>
          </a:xfrm>
        </p:spPr>
        <p:txBody>
          <a:bodyPr>
            <a:noAutofit/>
          </a:bodyPr>
          <a:lstStyle/>
          <a:p>
            <a:pPr lvl="0"/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Поверхностные явления</a:t>
            </a:r>
            <a:endParaRPr lang="ru-RU" sz="9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57628"/>
            <a:ext cx="4953000" cy="1752600"/>
          </a:xfrm>
        </p:spPr>
        <p:txBody>
          <a:bodyPr>
            <a:normAutofit/>
          </a:bodyPr>
          <a:lstStyle/>
          <a:p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 3.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Капиллярность и капиллярные явления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5143512"/>
            <a:ext cx="3876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от </a:t>
            </a:r>
            <a:r>
              <a:rPr lang="ru-RU" b="1" dirty="0" smtClean="0">
                <a:hlinkClick r:id="rId2" tooltip="Латинский язык"/>
              </a:rPr>
              <a:t>лат.</a:t>
            </a:r>
            <a:r>
              <a:rPr lang="ru-RU" b="1" dirty="0" smtClean="0"/>
              <a:t> </a:t>
            </a:r>
            <a:r>
              <a:rPr lang="en-US" b="1" i="1" dirty="0" err="1" smtClean="0"/>
              <a:t>capillaris</a:t>
            </a:r>
            <a:r>
              <a:rPr lang="en-US" b="1" dirty="0" smtClean="0"/>
              <a:t> — </a:t>
            </a:r>
            <a:r>
              <a:rPr lang="ru-RU" b="1" i="1" dirty="0" smtClean="0"/>
              <a:t>волосяной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786454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/>
              <a:t>К. я. впервые были исследованы Леонардо да Винчи (1561).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060950" y="1930543"/>
          <a:ext cx="2228850" cy="957262"/>
        </p:xfrm>
        <a:graphic>
          <a:graphicData uri="http://schemas.openxmlformats.org/presentationml/2006/ole">
            <p:oleObj spid="_x0000_s39938" name="Формула" r:id="rId4" imgW="1028520" imgH="444240" progId="">
              <p:embed/>
            </p:oleObj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1857375" y="1930543"/>
          <a:ext cx="2071688" cy="982662"/>
        </p:xfrm>
        <a:graphic>
          <a:graphicData uri="http://schemas.openxmlformats.org/presentationml/2006/ole">
            <p:oleObj spid="_x0000_s39939" name="Формула" r:id="rId5" imgW="927000" imgH="444240" progId="">
              <p:embed/>
            </p:oleObj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5720" y="1005238"/>
            <a:ext cx="8572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дисперсных систем: твёрдая фаза – раствор, получено схожее уравнение 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(В.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Оствальд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Г. Фрейндлих)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50545" y="2373450"/>
            <a:ext cx="6429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85720" y="2859237"/>
            <a:ext cx="85725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концентрация насыщенного раствора (растворимость) вещества,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 концентрация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равновесном с кристалликами размера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72462" y="2230574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(25)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3947572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Осв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Фр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показывает, что 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растворении высокодисперсного в</a:t>
            </a:r>
            <a:r>
              <a:rPr lang="en-US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ва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получить 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en-US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 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конц</a:t>
            </a:r>
            <a:r>
              <a:rPr lang="en-US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цией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выше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обычной растворимости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</a:p>
          <a:p>
            <a:pPr lvl="0" indent="450850" algn="just"/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Мерой растворимости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явл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конц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насыщенного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9512" y="3140968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Хотя поверхность кристаллов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 это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совокупность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плоских граней, но поверхностные молекулы также несут избыточную энергию. </a:t>
            </a: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Т.д.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неравновесность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таких систем вызывает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перекристаллизацию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вещества – рост крупных кристаллов в пересыщенном растворе за счёт растворения мелких (выращивание кристаллов). </a:t>
            </a:r>
            <a:endParaRPr lang="ru-RU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16842" y="980728"/>
          <a:ext cx="6453192" cy="174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298"/>
                <a:gridCol w="1613298"/>
                <a:gridCol w="1613298"/>
                <a:gridCol w="1613298"/>
              </a:tblGrid>
              <a:tr h="7942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 - во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r, </a:t>
                      </a:r>
                      <a:r>
                        <a:rPr lang="ru-RU" sz="2400" dirty="0" smtClean="0"/>
                        <a:t>мкм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Р-мость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2400" dirty="0" err="1" smtClean="0"/>
                        <a:t>ммоль</a:t>
                      </a:r>
                      <a:r>
                        <a:rPr lang="ru-RU" sz="2400" dirty="0" smtClean="0"/>
                        <a:t>/л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σ</a:t>
                      </a:r>
                      <a:r>
                        <a:rPr lang="ru-RU" sz="2400" baseline="-30000" dirty="0" err="1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т-ж</a:t>
                      </a:r>
                      <a:endParaRPr lang="ru-RU" sz="2400" baseline="-30000" dirty="0" smtClean="0"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Дж/м</a:t>
                      </a:r>
                      <a:r>
                        <a:rPr lang="ru-RU" sz="2400" baseline="30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/>
                    </a:p>
                  </a:txBody>
                  <a:tcPr anchor="ctr"/>
                </a:tc>
              </a:tr>
              <a:tr h="460145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BaSO</a:t>
                      </a:r>
                      <a:r>
                        <a:rPr lang="ru-RU" sz="2400" baseline="-30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15,3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1250·10</a:t>
                      </a:r>
                      <a:r>
                        <a:rPr lang="ru-RU" sz="2400" baseline="30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-3</a:t>
                      </a:r>
                      <a:endParaRPr lang="ru-RU" sz="2400" dirty="0"/>
                    </a:p>
                  </a:txBody>
                  <a:tcPr anchor="ctr"/>
                </a:tc>
              </a:tr>
              <a:tr h="46014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0,3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18,2</a:t>
                      </a:r>
                      <a:endParaRPr lang="ru-RU" sz="2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643306" y="3065832"/>
          <a:ext cx="5013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/>
                <a:gridCol w="1215000"/>
                <a:gridCol w="1215000"/>
                <a:gridCol w="1215000"/>
              </a:tblGrid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Серебро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Ag 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(расчёт)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r, 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нм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Т, К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Δ</a:t>
                      </a:r>
                      <a:r>
                        <a:rPr lang="ru-RU" sz="2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Т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593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640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800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433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973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1110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123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1235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1014116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Повышение давления насыщенного пара над высокодисперсными частицами по сравнению с более крупными частицами вызывает и некоторое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понижение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температуры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их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плавления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942942"/>
            <a:ext cx="30003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Например, уменьшение размера частиц салола до 8 мкм понижает его температуру плавления 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от 42 до 38°С</a:t>
            </a:r>
            <a:r>
              <a:rPr lang="ru-RU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. Такие данные позволяют также составить представление о возможных значениях поверхностной энергии твёрдых тел.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666351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этими явлениями связано также возникновение значительных </a:t>
            </a:r>
            <a:r>
              <a:rPr kumimoji="0" lang="ru-RU" sz="24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пересыщений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обр-нии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новой фазы. Вначале образуются т.н. зародыши. Давление пара над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ними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заметно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давления насыщенного пара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насыщенного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Т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о.,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обр-ния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мелких зародышей необходимо накопление избыточной энергии, т.е. создание пересыщенных состояний (пересыщенный пар при конденсации, пересыщенный раствор при кристаллизации и т. д.), что сильно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тормозит образование новой фазы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тонкопористых телах с высокими значениями капиллярного давления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капил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явления в значительной мере определяют прочность, усадку, проницаемость и др.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различных материалов, в том числе и строительных.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/>
          </p:cNvGrpSpPr>
          <p:nvPr/>
        </p:nvGrpSpPr>
        <p:grpSpPr bwMode="auto">
          <a:xfrm>
            <a:off x="5594373" y="3357562"/>
            <a:ext cx="2335213" cy="1947862"/>
            <a:chOff x="7438" y="6390"/>
            <a:chExt cx="3677" cy="3067"/>
          </a:xfrm>
          <a:blipFill>
            <a:blip r:embed="rId2"/>
            <a:tile tx="0" ty="0" sx="100000" sy="100000" flip="none" algn="tl"/>
          </a:blipFill>
        </p:grpSpPr>
        <p:sp>
          <p:nvSpPr>
            <p:cNvPr id="105475" name="Rectangle 3"/>
            <p:cNvSpPr>
              <a:spLocks noChangeArrowheads="1"/>
            </p:cNvSpPr>
            <p:nvPr/>
          </p:nvSpPr>
          <p:spPr bwMode="auto">
            <a:xfrm>
              <a:off x="7438" y="6390"/>
              <a:ext cx="3677" cy="306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76" name="Oval 4" descr="Светлый диагональный 2"/>
            <p:cNvSpPr>
              <a:spLocks noChangeArrowheads="1"/>
            </p:cNvSpPr>
            <p:nvPr/>
          </p:nvSpPr>
          <p:spPr bwMode="auto">
            <a:xfrm>
              <a:off x="8987" y="8182"/>
              <a:ext cx="510" cy="510"/>
            </a:xfrm>
            <a:prstGeom prst="ellipse">
              <a:avLst/>
            </a:prstGeom>
            <a:blipFill>
              <a:blip r:embed="rId3" cstate="print"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5477" name="Group 5"/>
            <p:cNvGrpSpPr>
              <a:grpSpLocks/>
            </p:cNvGrpSpPr>
            <p:nvPr/>
          </p:nvGrpSpPr>
          <p:grpSpPr bwMode="auto">
            <a:xfrm rot="19600970">
              <a:off x="9376" y="8061"/>
              <a:ext cx="403" cy="113"/>
              <a:chOff x="10431" y="7662"/>
              <a:chExt cx="396" cy="113"/>
            </a:xfrm>
            <a:grpFill/>
          </p:grpSpPr>
          <p:sp>
            <p:nvSpPr>
              <p:cNvPr id="105478" name="Oval 6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79" name="Line 7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80" name="Group 8"/>
            <p:cNvGrpSpPr>
              <a:grpSpLocks/>
            </p:cNvGrpSpPr>
            <p:nvPr/>
          </p:nvGrpSpPr>
          <p:grpSpPr bwMode="auto">
            <a:xfrm rot="21115822">
              <a:off x="9491" y="8320"/>
              <a:ext cx="403" cy="113"/>
              <a:chOff x="10431" y="7662"/>
              <a:chExt cx="396" cy="113"/>
            </a:xfrm>
            <a:grpFill/>
          </p:grpSpPr>
          <p:sp>
            <p:nvSpPr>
              <p:cNvPr id="105481" name="Oval 9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82" name="Line 10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83" name="Group 11"/>
            <p:cNvGrpSpPr>
              <a:grpSpLocks/>
            </p:cNvGrpSpPr>
            <p:nvPr/>
          </p:nvGrpSpPr>
          <p:grpSpPr bwMode="auto">
            <a:xfrm rot="727087">
              <a:off x="9471" y="8536"/>
              <a:ext cx="403" cy="113"/>
              <a:chOff x="10431" y="7662"/>
              <a:chExt cx="396" cy="113"/>
            </a:xfrm>
            <a:grpFill/>
          </p:grpSpPr>
          <p:sp>
            <p:nvSpPr>
              <p:cNvPr id="105484" name="Oval 12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85" name="Line 13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86" name="Group 14"/>
            <p:cNvGrpSpPr>
              <a:grpSpLocks/>
            </p:cNvGrpSpPr>
            <p:nvPr/>
          </p:nvGrpSpPr>
          <p:grpSpPr bwMode="auto">
            <a:xfrm rot="16200000">
              <a:off x="7689" y="7794"/>
              <a:ext cx="403" cy="113"/>
              <a:chOff x="10431" y="7662"/>
              <a:chExt cx="396" cy="113"/>
            </a:xfrm>
            <a:grpFill/>
          </p:grpSpPr>
          <p:sp>
            <p:nvSpPr>
              <p:cNvPr id="105487" name="Oval 15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88" name="Line 16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89" name="Group 17"/>
            <p:cNvGrpSpPr>
              <a:grpSpLocks/>
            </p:cNvGrpSpPr>
            <p:nvPr/>
          </p:nvGrpSpPr>
          <p:grpSpPr bwMode="auto">
            <a:xfrm rot="78186313">
              <a:off x="8740" y="8052"/>
              <a:ext cx="403" cy="113"/>
              <a:chOff x="10431" y="7662"/>
              <a:chExt cx="396" cy="113"/>
            </a:xfrm>
            <a:grpFill/>
          </p:grpSpPr>
          <p:sp>
            <p:nvSpPr>
              <p:cNvPr id="105490" name="Oval 18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91" name="Line 19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92" name="Group 20"/>
            <p:cNvGrpSpPr>
              <a:grpSpLocks/>
            </p:cNvGrpSpPr>
            <p:nvPr/>
          </p:nvGrpSpPr>
          <p:grpSpPr bwMode="auto">
            <a:xfrm rot="33179293">
              <a:off x="8584" y="8324"/>
              <a:ext cx="403" cy="113"/>
              <a:chOff x="10431" y="7662"/>
              <a:chExt cx="396" cy="113"/>
            </a:xfrm>
            <a:grpFill/>
          </p:grpSpPr>
          <p:sp>
            <p:nvSpPr>
              <p:cNvPr id="105493" name="Oval 21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94" name="Line 22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95" name="Group 23"/>
            <p:cNvGrpSpPr>
              <a:grpSpLocks/>
            </p:cNvGrpSpPr>
            <p:nvPr/>
          </p:nvGrpSpPr>
          <p:grpSpPr bwMode="auto">
            <a:xfrm rot="30360088">
              <a:off x="8656" y="8614"/>
              <a:ext cx="403" cy="113"/>
              <a:chOff x="10431" y="7662"/>
              <a:chExt cx="396" cy="113"/>
            </a:xfrm>
            <a:grpFill/>
          </p:grpSpPr>
          <p:sp>
            <p:nvSpPr>
              <p:cNvPr id="105496" name="Oval 24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497" name="Line 25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98" name="Group 26"/>
            <p:cNvGrpSpPr>
              <a:grpSpLocks/>
            </p:cNvGrpSpPr>
            <p:nvPr/>
          </p:nvGrpSpPr>
          <p:grpSpPr bwMode="auto">
            <a:xfrm rot="25916367">
              <a:off x="9245" y="8792"/>
              <a:ext cx="403" cy="113"/>
              <a:chOff x="10431" y="7662"/>
              <a:chExt cx="396" cy="113"/>
            </a:xfrm>
            <a:grpFill/>
          </p:grpSpPr>
          <p:sp>
            <p:nvSpPr>
              <p:cNvPr id="105499" name="Oval 27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00" name="Line 28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501" name="Group 29"/>
            <p:cNvGrpSpPr>
              <a:grpSpLocks/>
            </p:cNvGrpSpPr>
            <p:nvPr/>
          </p:nvGrpSpPr>
          <p:grpSpPr bwMode="auto">
            <a:xfrm rot="28264688">
              <a:off x="8839" y="8781"/>
              <a:ext cx="403" cy="113"/>
              <a:chOff x="10431" y="7662"/>
              <a:chExt cx="396" cy="113"/>
            </a:xfrm>
            <a:grpFill/>
          </p:grpSpPr>
          <p:sp>
            <p:nvSpPr>
              <p:cNvPr id="105502" name="Oval 30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03" name="Line 31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504" name="Group 32"/>
            <p:cNvGrpSpPr>
              <a:grpSpLocks/>
            </p:cNvGrpSpPr>
            <p:nvPr/>
          </p:nvGrpSpPr>
          <p:grpSpPr bwMode="auto">
            <a:xfrm rot="5400000">
              <a:off x="9034" y="8835"/>
              <a:ext cx="403" cy="113"/>
              <a:chOff x="10431" y="7662"/>
              <a:chExt cx="396" cy="113"/>
            </a:xfrm>
            <a:grpFill/>
          </p:grpSpPr>
          <p:sp>
            <p:nvSpPr>
              <p:cNvPr id="105505" name="Oval 33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06" name="Line 34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508" name="Group 36"/>
            <p:cNvGrpSpPr>
              <a:grpSpLocks/>
            </p:cNvGrpSpPr>
            <p:nvPr/>
          </p:nvGrpSpPr>
          <p:grpSpPr bwMode="auto">
            <a:xfrm rot="18688063">
              <a:off x="10342" y="7587"/>
              <a:ext cx="403" cy="113"/>
              <a:chOff x="10431" y="7662"/>
              <a:chExt cx="396" cy="113"/>
            </a:xfrm>
            <a:grpFill/>
          </p:grpSpPr>
          <p:sp>
            <p:nvSpPr>
              <p:cNvPr id="105509" name="Oval 37"/>
              <p:cNvSpPr>
                <a:spLocks noChangeArrowheads="1"/>
              </p:cNvSpPr>
              <p:nvPr/>
            </p:nvSpPr>
            <p:spPr bwMode="auto">
              <a:xfrm>
                <a:off x="10431" y="7662"/>
                <a:ext cx="113" cy="1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510" name="Line 38"/>
              <p:cNvSpPr>
                <a:spLocks noChangeShapeType="1"/>
              </p:cNvSpPr>
              <p:nvPr/>
            </p:nvSpPr>
            <p:spPr bwMode="auto">
              <a:xfrm>
                <a:off x="10544" y="7712"/>
                <a:ext cx="283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5507" name="Oval 35"/>
            <p:cNvSpPr>
              <a:spLocks noChangeArrowheads="1"/>
            </p:cNvSpPr>
            <p:nvPr/>
          </p:nvSpPr>
          <p:spPr bwMode="auto">
            <a:xfrm>
              <a:off x="8674" y="6973"/>
              <a:ext cx="1191" cy="11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512" name="Rectangle 40"/>
          <p:cNvSpPr>
            <a:spLocks noChangeArrowheads="1"/>
          </p:cNvSpPr>
          <p:nvPr/>
        </p:nvSpPr>
        <p:spPr bwMode="auto">
          <a:xfrm>
            <a:off x="1285852" y="3429001"/>
            <a:ext cx="2335213" cy="19478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513" name="Oval 41" descr="Светлый диагональный 2"/>
          <p:cNvSpPr>
            <a:spLocks noChangeArrowheads="1"/>
          </p:cNvSpPr>
          <p:nvPr/>
        </p:nvSpPr>
        <p:spPr bwMode="auto">
          <a:xfrm>
            <a:off x="2269601" y="4567106"/>
            <a:ext cx="323894" cy="323903"/>
          </a:xfrm>
          <a:prstGeom prst="ellipse">
            <a:avLst/>
          </a:prstGeom>
          <a:blipFill>
            <a:blip r:embed="rId4" cstate="print"/>
            <a:tile tx="0" ty="0" sx="100000" sy="100000" flip="none" algn="tl"/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514" name="Group 42"/>
          <p:cNvGrpSpPr>
            <a:grpSpLocks/>
          </p:cNvGrpSpPr>
          <p:nvPr/>
        </p:nvGrpSpPr>
        <p:grpSpPr bwMode="auto">
          <a:xfrm rot="1127100">
            <a:off x="2913891" y="3876195"/>
            <a:ext cx="355242" cy="91984"/>
            <a:chOff x="10431" y="7662"/>
            <a:chExt cx="396" cy="113"/>
          </a:xfrm>
        </p:grpSpPr>
        <p:sp>
          <p:nvSpPr>
            <p:cNvPr id="105515" name="Oval 43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16" name="Line 44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17" name="Group 45"/>
          <p:cNvGrpSpPr>
            <a:grpSpLocks/>
          </p:cNvGrpSpPr>
          <p:nvPr/>
        </p:nvGrpSpPr>
        <p:grpSpPr bwMode="auto">
          <a:xfrm rot="484178" flipH="1">
            <a:off x="3004135" y="4661055"/>
            <a:ext cx="255940" cy="71767"/>
            <a:chOff x="10431" y="7662"/>
            <a:chExt cx="396" cy="113"/>
          </a:xfrm>
        </p:grpSpPr>
        <p:sp>
          <p:nvSpPr>
            <p:cNvPr id="105518" name="Oval 46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19" name="Line 47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20" name="Group 48"/>
          <p:cNvGrpSpPr>
            <a:grpSpLocks/>
          </p:cNvGrpSpPr>
          <p:nvPr/>
        </p:nvGrpSpPr>
        <p:grpSpPr bwMode="auto">
          <a:xfrm rot="727087">
            <a:off x="3076483" y="4955264"/>
            <a:ext cx="255940" cy="71767"/>
            <a:chOff x="10431" y="7662"/>
            <a:chExt cx="396" cy="113"/>
          </a:xfrm>
        </p:grpSpPr>
        <p:sp>
          <p:nvSpPr>
            <p:cNvPr id="105521" name="Oval 49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22" name="Line 50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23" name="Group 51"/>
          <p:cNvGrpSpPr>
            <a:grpSpLocks/>
          </p:cNvGrpSpPr>
          <p:nvPr/>
        </p:nvGrpSpPr>
        <p:grpSpPr bwMode="auto">
          <a:xfrm rot="16200000">
            <a:off x="1445255" y="4320687"/>
            <a:ext cx="255947" cy="71765"/>
            <a:chOff x="10431" y="7662"/>
            <a:chExt cx="396" cy="113"/>
          </a:xfrm>
        </p:grpSpPr>
        <p:sp>
          <p:nvSpPr>
            <p:cNvPr id="105524" name="Oval 52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25" name="Line 53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26" name="Group 54"/>
          <p:cNvGrpSpPr>
            <a:grpSpLocks/>
          </p:cNvGrpSpPr>
          <p:nvPr/>
        </p:nvGrpSpPr>
        <p:grpSpPr bwMode="auto">
          <a:xfrm rot="18786313">
            <a:off x="1633024" y="3863953"/>
            <a:ext cx="255940" cy="71767"/>
            <a:chOff x="10431" y="7662"/>
            <a:chExt cx="396" cy="113"/>
          </a:xfrm>
        </p:grpSpPr>
        <p:sp>
          <p:nvSpPr>
            <p:cNvPr id="105527" name="Oval 55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28" name="Line 56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29" name="Group 57"/>
          <p:cNvGrpSpPr>
            <a:grpSpLocks/>
          </p:cNvGrpSpPr>
          <p:nvPr/>
        </p:nvGrpSpPr>
        <p:grpSpPr bwMode="auto">
          <a:xfrm rot="10020707" flipH="1">
            <a:off x="1576395" y="4742729"/>
            <a:ext cx="255940" cy="71767"/>
            <a:chOff x="10431" y="7662"/>
            <a:chExt cx="396" cy="113"/>
          </a:xfrm>
        </p:grpSpPr>
        <p:sp>
          <p:nvSpPr>
            <p:cNvPr id="105530" name="Oval 58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31" name="Line 59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32" name="Group 60"/>
          <p:cNvGrpSpPr>
            <a:grpSpLocks/>
          </p:cNvGrpSpPr>
          <p:nvPr/>
        </p:nvGrpSpPr>
        <p:grpSpPr bwMode="auto">
          <a:xfrm rot="8760088">
            <a:off x="1712669" y="4994623"/>
            <a:ext cx="255940" cy="71767"/>
            <a:chOff x="10431" y="7662"/>
            <a:chExt cx="396" cy="113"/>
          </a:xfrm>
        </p:grpSpPr>
        <p:sp>
          <p:nvSpPr>
            <p:cNvPr id="105533" name="Oval 61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34" name="Line 62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35" name="Group 63"/>
          <p:cNvGrpSpPr>
            <a:grpSpLocks/>
          </p:cNvGrpSpPr>
          <p:nvPr/>
        </p:nvGrpSpPr>
        <p:grpSpPr bwMode="auto">
          <a:xfrm rot="4316367">
            <a:off x="2660427" y="5097547"/>
            <a:ext cx="255947" cy="71765"/>
            <a:chOff x="10431" y="7662"/>
            <a:chExt cx="396" cy="113"/>
          </a:xfrm>
        </p:grpSpPr>
        <p:sp>
          <p:nvSpPr>
            <p:cNvPr id="105536" name="Oval 64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37" name="Line 65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38" name="Group 66"/>
          <p:cNvGrpSpPr>
            <a:grpSpLocks/>
          </p:cNvGrpSpPr>
          <p:nvPr/>
        </p:nvGrpSpPr>
        <p:grpSpPr bwMode="auto">
          <a:xfrm rot="14935312" flipV="1">
            <a:off x="1523136" y="3382558"/>
            <a:ext cx="255947" cy="71765"/>
            <a:chOff x="10431" y="7662"/>
            <a:chExt cx="396" cy="113"/>
          </a:xfrm>
        </p:grpSpPr>
        <p:sp>
          <p:nvSpPr>
            <p:cNvPr id="105539" name="Oval 67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40" name="Line 68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541" name="Group 69"/>
          <p:cNvGrpSpPr>
            <a:grpSpLocks/>
          </p:cNvGrpSpPr>
          <p:nvPr/>
        </p:nvGrpSpPr>
        <p:grpSpPr bwMode="auto">
          <a:xfrm rot="16200000" flipV="1">
            <a:off x="2408207" y="5092728"/>
            <a:ext cx="255947" cy="71765"/>
            <a:chOff x="10431" y="7662"/>
            <a:chExt cx="396" cy="113"/>
          </a:xfrm>
        </p:grpSpPr>
        <p:sp>
          <p:nvSpPr>
            <p:cNvPr id="105542" name="Oval 70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43" name="Line 71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544" name="Oval 72"/>
          <p:cNvSpPr>
            <a:spLocks noChangeArrowheads="1"/>
          </p:cNvSpPr>
          <p:nvPr/>
        </p:nvSpPr>
        <p:spPr bwMode="auto">
          <a:xfrm>
            <a:off x="2060381" y="3797480"/>
            <a:ext cx="756388" cy="75640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545" name="Group 73"/>
          <p:cNvGrpSpPr>
            <a:grpSpLocks/>
          </p:cNvGrpSpPr>
          <p:nvPr/>
        </p:nvGrpSpPr>
        <p:grpSpPr bwMode="auto">
          <a:xfrm rot="18688063">
            <a:off x="3130140" y="4189221"/>
            <a:ext cx="255947" cy="71765"/>
            <a:chOff x="10431" y="7662"/>
            <a:chExt cx="396" cy="113"/>
          </a:xfrm>
        </p:grpSpPr>
        <p:sp>
          <p:nvSpPr>
            <p:cNvPr id="105546" name="Oval 74"/>
            <p:cNvSpPr>
              <a:spLocks noChangeArrowheads="1"/>
            </p:cNvSpPr>
            <p:nvPr/>
          </p:nvSpPr>
          <p:spPr bwMode="auto">
            <a:xfrm>
              <a:off x="10431" y="7662"/>
              <a:ext cx="113" cy="11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47" name="Line 75"/>
            <p:cNvSpPr>
              <a:spLocks noChangeShapeType="1"/>
            </p:cNvSpPr>
            <p:nvPr/>
          </p:nvSpPr>
          <p:spPr bwMode="auto">
            <a:xfrm>
              <a:off x="10544" y="771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87" name="Прямая со стрелкой 86"/>
          <p:cNvCxnSpPr/>
          <p:nvPr/>
        </p:nvCxnSpPr>
        <p:spPr>
          <a:xfrm rot="16200000" flipV="1">
            <a:off x="2215340" y="4503658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rot="16200000" flipV="1">
            <a:off x="6527037" y="3683074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714744" y="264318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флотация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85720" y="357166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 числу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капил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явлений, имеющих важное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практ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значение, относятся также явления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смачивания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флотации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(прилипания малых тяжёлых частиц к пузырькам газа в жидкой среде вследствие неполного смачивания).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35263" y="1071546"/>
            <a:ext cx="3816350" cy="3214688"/>
          </a:xfrm>
          <a:prstGeom prst="rect">
            <a:avLst/>
          </a:prstGeom>
          <a:solidFill>
            <a:srgbClr val="DBE5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4138613" y="3651234"/>
            <a:ext cx="571500" cy="563562"/>
          </a:xfrm>
          <a:prstGeom prst="ellipse">
            <a:avLst/>
          </a:prstGeom>
          <a:solidFill>
            <a:srgbClr val="E36C0A"/>
          </a:solidFill>
          <a:ln w="57150">
            <a:solidFill>
              <a:srgbClr val="8DB3E2"/>
            </a:solidFill>
            <a:round/>
            <a:headEnd/>
            <a:tailEnd/>
          </a:ln>
        </p:spPr>
        <p:txBody>
          <a:bodyPr/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73651" y="3562334"/>
            <a:ext cx="6175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000"/>
              <a:t>θ</a:t>
            </a:r>
            <a:endParaRPr lang="ru-RU" sz="24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20951" y="4429109"/>
            <a:ext cx="4284662" cy="500062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18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Схема элементарного акта флотации: </a:t>
            </a:r>
          </a:p>
          <a:p>
            <a:pPr algn="ctr">
              <a:lnSpc>
                <a:spcPts val="18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1 - пузырек газа; 2 - твердая частица.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768726" y="2343134"/>
            <a:ext cx="1333500" cy="13319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1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880770" y="3156727"/>
            <a:ext cx="71438" cy="96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41826" y="3681396"/>
            <a:ext cx="792162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3917835">
            <a:off x="4861720" y="3548839"/>
            <a:ext cx="323850" cy="252413"/>
          </a:xfrm>
          <a:prstGeom prst="arc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95 " pathEditMode="relative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4" grpId="1"/>
      <p:bldP spid="6" grpId="0" animBg="1"/>
      <p:bldP spid="6" grpId="1" animBg="1"/>
      <p:bldP spid="9" grpId="0" animBg="1"/>
      <p:bldP spid="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2"/>
            <a:ext cx="4004919" cy="234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500570"/>
            <a:ext cx="7643866" cy="17859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4231368" y="1844824"/>
            <a:ext cx="824140" cy="1301055"/>
            <a:chOff x="2544" y="5052"/>
            <a:chExt cx="854" cy="1743"/>
          </a:xfrm>
        </p:grpSpPr>
        <p:sp>
          <p:nvSpPr>
            <p:cNvPr id="106499" name="Rectangle 3"/>
            <p:cNvSpPr>
              <a:spLocks noChangeArrowheads="1"/>
            </p:cNvSpPr>
            <p:nvPr/>
          </p:nvSpPr>
          <p:spPr bwMode="auto">
            <a:xfrm>
              <a:off x="2544" y="5052"/>
              <a:ext cx="850" cy="14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500" name="Arc 4"/>
            <p:cNvSpPr>
              <a:spLocks/>
            </p:cNvSpPr>
            <p:nvPr/>
          </p:nvSpPr>
          <p:spPr bwMode="auto">
            <a:xfrm flipV="1">
              <a:off x="2548" y="6457"/>
              <a:ext cx="850" cy="33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498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498"/>
                  </a:moveTo>
                  <a:cubicBezTo>
                    <a:pt x="56" y="9608"/>
                    <a:pt x="97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498"/>
                  </a:moveTo>
                  <a:cubicBezTo>
                    <a:pt x="56" y="9608"/>
                    <a:pt x="97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 rot="5400000">
            <a:off x="822299" y="4606933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1694548" y="4614695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774744" y="4344536"/>
            <a:ext cx="3168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5646993" y="4369264"/>
            <a:ext cx="3168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" name="Group 2"/>
          <p:cNvGrpSpPr>
            <a:grpSpLocks/>
          </p:cNvGrpSpPr>
          <p:nvPr/>
        </p:nvGrpSpPr>
        <p:grpSpPr bwMode="auto">
          <a:xfrm rot="10800000" flipV="1">
            <a:off x="4236638" y="1772816"/>
            <a:ext cx="813600" cy="935999"/>
            <a:chOff x="2544" y="4020"/>
            <a:chExt cx="850" cy="277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2544" y="4020"/>
              <a:ext cx="850" cy="24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rc 4"/>
            <p:cNvSpPr>
              <a:spLocks/>
            </p:cNvSpPr>
            <p:nvPr/>
          </p:nvSpPr>
          <p:spPr bwMode="auto">
            <a:xfrm flipV="1">
              <a:off x="2548" y="6261"/>
              <a:ext cx="843" cy="5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498 h 21600"/>
                <a:gd name="T2" fmla="*/ 43200 w 43200"/>
                <a:gd name="T3" fmla="*/ 21600 h 21600"/>
                <a:gd name="T4" fmla="*/ 21600 w 43200"/>
                <a:gd name="T5" fmla="*/ 21600 h 21600"/>
                <a:gd name="connsiteX0" fmla="*/ 0 w 43200"/>
                <a:gd name="connsiteY0" fmla="*/ 21499 h 40910"/>
                <a:gd name="connsiteX1" fmla="*/ 21600 w 43200"/>
                <a:gd name="connsiteY1" fmla="*/ 1 h 40910"/>
                <a:gd name="connsiteX2" fmla="*/ 43200 w 43200"/>
                <a:gd name="connsiteY2" fmla="*/ 21601 h 40910"/>
                <a:gd name="connsiteX0" fmla="*/ 0 w 43200"/>
                <a:gd name="connsiteY0" fmla="*/ 21499 h 40910"/>
                <a:gd name="connsiteX1" fmla="*/ 21600 w 43200"/>
                <a:gd name="connsiteY1" fmla="*/ 1 h 40910"/>
                <a:gd name="connsiteX2" fmla="*/ 43200 w 43200"/>
                <a:gd name="connsiteY2" fmla="*/ 21601 h 40910"/>
                <a:gd name="connsiteX3" fmla="*/ 21600 w 43200"/>
                <a:gd name="connsiteY3" fmla="*/ 21601 h 40910"/>
                <a:gd name="connsiteX4" fmla="*/ 16654 w 43200"/>
                <a:gd name="connsiteY4" fmla="*/ 40910 h 40910"/>
                <a:gd name="connsiteX5" fmla="*/ 0 w 43200"/>
                <a:gd name="connsiteY5" fmla="*/ 21499 h 40910"/>
                <a:gd name="connsiteX0" fmla="*/ 0 w 43200"/>
                <a:gd name="connsiteY0" fmla="*/ 21499 h 21601"/>
                <a:gd name="connsiteX1" fmla="*/ 21600 w 43200"/>
                <a:gd name="connsiteY1" fmla="*/ 1 h 21601"/>
                <a:gd name="connsiteX2" fmla="*/ 43200 w 43200"/>
                <a:gd name="connsiteY2" fmla="*/ 21601 h 21601"/>
                <a:gd name="connsiteX0" fmla="*/ 0 w 43200"/>
                <a:gd name="connsiteY0" fmla="*/ 21499 h 21601"/>
                <a:gd name="connsiteX1" fmla="*/ 21600 w 43200"/>
                <a:gd name="connsiteY1" fmla="*/ 1 h 21601"/>
                <a:gd name="connsiteX2" fmla="*/ 43200 w 43200"/>
                <a:gd name="connsiteY2" fmla="*/ 21601 h 21601"/>
                <a:gd name="connsiteX3" fmla="*/ 21600 w 43200"/>
                <a:gd name="connsiteY3" fmla="*/ 21601 h 21601"/>
                <a:gd name="connsiteX4" fmla="*/ 0 w 43200"/>
                <a:gd name="connsiteY4" fmla="*/ 21499 h 2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200" h="21601" fill="none" extrusionOk="0">
                  <a:moveTo>
                    <a:pt x="0" y="21499"/>
                  </a:moveTo>
                  <a:cubicBezTo>
                    <a:pt x="56" y="9609"/>
                    <a:pt x="9710" y="0"/>
                    <a:pt x="21600" y="1"/>
                  </a:cubicBezTo>
                  <a:cubicBezTo>
                    <a:pt x="33529" y="1"/>
                    <a:pt x="43200" y="9671"/>
                    <a:pt x="43200" y="21601"/>
                  </a:cubicBezTo>
                </a:path>
                <a:path w="43200" h="21601" stroke="0" extrusionOk="0">
                  <a:moveTo>
                    <a:pt x="0" y="21499"/>
                  </a:moveTo>
                  <a:cubicBezTo>
                    <a:pt x="56" y="9609"/>
                    <a:pt x="9710" y="0"/>
                    <a:pt x="21600" y="1"/>
                  </a:cubicBezTo>
                  <a:cubicBezTo>
                    <a:pt x="33529" y="1"/>
                    <a:pt x="43200" y="9671"/>
                    <a:pt x="43200" y="21601"/>
                  </a:cubicBezTo>
                  <a:lnTo>
                    <a:pt x="21600" y="21601"/>
                  </a:lnTo>
                  <a:lnTo>
                    <a:pt x="0" y="214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4283968" y="4293096"/>
            <a:ext cx="72008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827584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Ртуть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076056" y="55256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55576" y="34197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Стекло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308304" y="33569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Стекло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23528" y="716503"/>
            <a:ext cx="8496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КАПИЛЛЯРНОСТЬ</a:t>
            </a:r>
            <a:r>
              <a:rPr lang="ru-RU" sz="2400" dirty="0" smtClean="0"/>
              <a:t> </a:t>
            </a:r>
          </a:p>
          <a:p>
            <a:pPr algn="ctr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капиллярный эффект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физ. явление, заключающееся в способности жидкостей изменять уровень в узких трубках, каналах и порах. 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rc 4"/>
          <p:cNvSpPr>
            <a:spLocks/>
          </p:cNvSpPr>
          <p:nvPr/>
        </p:nvSpPr>
        <p:spPr bwMode="auto">
          <a:xfrm flipV="1">
            <a:off x="6385263" y="4502426"/>
            <a:ext cx="835200" cy="1368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498 h 21600"/>
              <a:gd name="T2" fmla="*/ 43200 w 43200"/>
              <a:gd name="T3" fmla="*/ 21600 h 21600"/>
              <a:gd name="T4" fmla="*/ 21600 w 43200"/>
              <a:gd name="T5" fmla="*/ 21600 h 21600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3" fmla="*/ 21600 w 43200"/>
              <a:gd name="connsiteY3" fmla="*/ 21601 h 29327"/>
              <a:gd name="connsiteX4" fmla="*/ 4816 w 43200"/>
              <a:gd name="connsiteY4" fmla="*/ 29327 h 29327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3" fmla="*/ 21600 w 48074"/>
              <a:gd name="connsiteY3" fmla="*/ 95157 h 111016"/>
              <a:gd name="connsiteX4" fmla="*/ 48074 w 48074"/>
              <a:gd name="connsiteY4" fmla="*/ 0 h 111016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3" fmla="*/ 44282 w 48074"/>
              <a:gd name="connsiteY3" fmla="*/ 49367 h 95157"/>
              <a:gd name="connsiteX4" fmla="*/ 48074 w 48074"/>
              <a:gd name="connsiteY4" fmla="*/ 0 h 95157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3" fmla="*/ 45507 w 52911"/>
              <a:gd name="connsiteY3" fmla="*/ 18543 h 64333"/>
              <a:gd name="connsiteX4" fmla="*/ 0 w 52911"/>
              <a:gd name="connsiteY4" fmla="*/ 0 h 64333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3" fmla="*/ 41715 w 49119"/>
              <a:gd name="connsiteY3" fmla="*/ 10722 h 68890"/>
              <a:gd name="connsiteX4" fmla="*/ 0 w 49119"/>
              <a:gd name="connsiteY4" fmla="*/ 4557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3" fmla="*/ 41715 w 44425"/>
              <a:gd name="connsiteY3" fmla="*/ 10722 h 68890"/>
              <a:gd name="connsiteX4" fmla="*/ 0 w 44425"/>
              <a:gd name="connsiteY4" fmla="*/ 4557 h 68890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0 w 44425"/>
              <a:gd name="connsiteY4" fmla="*/ 0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9330 w 44425"/>
              <a:gd name="connsiteY4" fmla="*/ 1733 h 64333"/>
              <a:gd name="connsiteX5" fmla="*/ 0 w 44425"/>
              <a:gd name="connsiteY5" fmla="*/ 0 h 64333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3" fmla="*/ 41715 w 44425"/>
              <a:gd name="connsiteY3" fmla="*/ 4432 h 66080"/>
              <a:gd name="connsiteX4" fmla="*/ 9330 w 44425"/>
              <a:gd name="connsiteY4" fmla="*/ 0 h 66080"/>
              <a:gd name="connsiteX5" fmla="*/ 0 w 44425"/>
              <a:gd name="connsiteY5" fmla="*/ 66080 h 66080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3" fmla="*/ 45508 w 45508"/>
              <a:gd name="connsiteY3" fmla="*/ 0 h 61648"/>
              <a:gd name="connsiteX4" fmla="*/ 0 w 45508"/>
              <a:gd name="connsiteY4" fmla="*/ 0 h 61648"/>
              <a:gd name="connsiteX5" fmla="*/ 0 w 45508"/>
              <a:gd name="connsiteY5" fmla="*/ 61648 h 6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508" h="61648" fill="none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</a:path>
              <a:path w="45508" h="61648" stroke="0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  <a:lnTo>
                  <a:pt x="45508" y="0"/>
                </a:lnTo>
                <a:lnTo>
                  <a:pt x="0" y="0"/>
                </a:lnTo>
                <a:lnTo>
                  <a:pt x="0" y="6164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Arc 4"/>
          <p:cNvSpPr>
            <a:spLocks/>
          </p:cNvSpPr>
          <p:nvPr/>
        </p:nvSpPr>
        <p:spPr bwMode="auto">
          <a:xfrm rot="10800000" flipV="1">
            <a:off x="2117814" y="3249120"/>
            <a:ext cx="808295" cy="1260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498 h 21600"/>
              <a:gd name="T2" fmla="*/ 43200 w 43200"/>
              <a:gd name="T3" fmla="*/ 21600 h 21600"/>
              <a:gd name="T4" fmla="*/ 21600 w 43200"/>
              <a:gd name="T5" fmla="*/ 21600 h 21600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3" fmla="*/ 21600 w 43200"/>
              <a:gd name="connsiteY3" fmla="*/ 21601 h 29327"/>
              <a:gd name="connsiteX4" fmla="*/ 4816 w 43200"/>
              <a:gd name="connsiteY4" fmla="*/ 29327 h 29327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3" fmla="*/ 21600 w 48074"/>
              <a:gd name="connsiteY3" fmla="*/ 95157 h 111016"/>
              <a:gd name="connsiteX4" fmla="*/ 48074 w 48074"/>
              <a:gd name="connsiteY4" fmla="*/ 0 h 111016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3" fmla="*/ 44282 w 48074"/>
              <a:gd name="connsiteY3" fmla="*/ 49367 h 95157"/>
              <a:gd name="connsiteX4" fmla="*/ 48074 w 48074"/>
              <a:gd name="connsiteY4" fmla="*/ 0 h 95157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3" fmla="*/ 45507 w 52911"/>
              <a:gd name="connsiteY3" fmla="*/ 18543 h 64333"/>
              <a:gd name="connsiteX4" fmla="*/ 0 w 52911"/>
              <a:gd name="connsiteY4" fmla="*/ 0 h 64333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3" fmla="*/ 41715 w 49119"/>
              <a:gd name="connsiteY3" fmla="*/ 10722 h 68890"/>
              <a:gd name="connsiteX4" fmla="*/ 0 w 49119"/>
              <a:gd name="connsiteY4" fmla="*/ 4557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3" fmla="*/ 41715 w 44425"/>
              <a:gd name="connsiteY3" fmla="*/ 10722 h 68890"/>
              <a:gd name="connsiteX4" fmla="*/ 0 w 44425"/>
              <a:gd name="connsiteY4" fmla="*/ 4557 h 68890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0 w 44425"/>
              <a:gd name="connsiteY4" fmla="*/ 0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9330 w 44425"/>
              <a:gd name="connsiteY4" fmla="*/ 1733 h 64333"/>
              <a:gd name="connsiteX5" fmla="*/ 0 w 44425"/>
              <a:gd name="connsiteY5" fmla="*/ 0 h 64333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3" fmla="*/ 41715 w 44425"/>
              <a:gd name="connsiteY3" fmla="*/ 4432 h 66080"/>
              <a:gd name="connsiteX4" fmla="*/ 9330 w 44425"/>
              <a:gd name="connsiteY4" fmla="*/ 0 h 66080"/>
              <a:gd name="connsiteX5" fmla="*/ 0 w 44425"/>
              <a:gd name="connsiteY5" fmla="*/ 66080 h 66080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3" fmla="*/ 45508 w 45508"/>
              <a:gd name="connsiteY3" fmla="*/ 0 h 61648"/>
              <a:gd name="connsiteX4" fmla="*/ 0 w 45508"/>
              <a:gd name="connsiteY4" fmla="*/ 0 h 61648"/>
              <a:gd name="connsiteX5" fmla="*/ 0 w 45508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0142 w 44425"/>
              <a:gd name="connsiteY3" fmla="*/ 1755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4100 w 44425"/>
              <a:gd name="connsiteY3" fmla="*/ 1755 h 61648"/>
              <a:gd name="connsiteX4" fmla="*/ 0 w 44425"/>
              <a:gd name="connsiteY4" fmla="*/ 0 h 61648"/>
              <a:gd name="connsiteX5" fmla="*/ 0 w 44425"/>
              <a:gd name="connsiteY5" fmla="*/ 61648 h 6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425" h="61648" fill="none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</a:path>
              <a:path w="44425" h="61648" stroke="0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  <a:cubicBezTo>
                  <a:pt x="44317" y="39364"/>
                  <a:pt x="44208" y="20559"/>
                  <a:pt x="44100" y="1755"/>
                </a:cubicBezTo>
                <a:lnTo>
                  <a:pt x="0" y="0"/>
                </a:lnTo>
                <a:lnTo>
                  <a:pt x="0" y="616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-0.04445 L -0.00121 0.170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05 0.05625 L -4.72222E-6 -0.1826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8" grpId="0" animBg="1"/>
      <p:bldP spid="3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2842" y="2714620"/>
            <a:ext cx="8424000" cy="2831214"/>
            <a:chOff x="214282" y="3643314"/>
            <a:chExt cx="8643982" cy="2831214"/>
          </a:xfrm>
        </p:grpSpPr>
        <p:sp>
          <p:nvSpPr>
            <p:cNvPr id="3" name="Text Box 77"/>
            <p:cNvSpPr txBox="1">
              <a:spLocks noChangeArrowheads="1"/>
            </p:cNvSpPr>
            <p:nvPr/>
          </p:nvSpPr>
          <p:spPr bwMode="auto">
            <a:xfrm>
              <a:off x="214282" y="5831610"/>
              <a:ext cx="8457752" cy="64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Рис. 9. Явление капиллярности. </a:t>
              </a:r>
              <a:b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</a:b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Изменение </a:t>
              </a:r>
              <a:r>
                <a:rPr kumimoji="0" lang="ru-RU" sz="2000" b="1" i="0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формы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 и </a:t>
              </a:r>
              <a:r>
                <a:rPr kumimoji="0" lang="ru-RU" sz="2000" b="1" i="0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уровня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Verdana" pitchFamily="34" charset="0"/>
                  <a:cs typeface="Arial" pitchFamily="34" charset="0"/>
                </a:rPr>
                <a:t> жидкости в капилляре</a:t>
              </a:r>
            </a:p>
          </p:txBody>
        </p:sp>
        <p:grpSp>
          <p:nvGrpSpPr>
            <p:cNvPr id="4" name="Группа 84"/>
            <p:cNvGrpSpPr/>
            <p:nvPr/>
          </p:nvGrpSpPr>
          <p:grpSpPr>
            <a:xfrm>
              <a:off x="2411375" y="3643314"/>
              <a:ext cx="4503323" cy="2214578"/>
              <a:chOff x="3306053" y="3337524"/>
              <a:chExt cx="2554125" cy="1386082"/>
            </a:xfrm>
          </p:grpSpPr>
          <p:sp>
            <p:nvSpPr>
              <p:cNvPr id="7" name="Oval 64"/>
              <p:cNvSpPr>
                <a:spLocks noChangeArrowheads="1"/>
              </p:cNvSpPr>
              <p:nvPr/>
            </p:nvSpPr>
            <p:spPr bwMode="auto">
              <a:xfrm>
                <a:off x="3741400" y="3337524"/>
                <a:ext cx="306165" cy="30487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8" name="Rectangle 65" descr="10%"/>
              <p:cNvSpPr>
                <a:spLocks noChangeArrowheads="1"/>
              </p:cNvSpPr>
              <p:nvPr/>
            </p:nvSpPr>
            <p:spPr bwMode="auto">
              <a:xfrm>
                <a:off x="3311135" y="4047936"/>
                <a:ext cx="2549043" cy="675670"/>
              </a:xfrm>
              <a:prstGeom prst="rect">
                <a:avLst/>
              </a:prstGeom>
              <a:pattFill prst="pct10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9" name="Line 66"/>
              <p:cNvSpPr>
                <a:spLocks noChangeShapeType="1"/>
              </p:cNvSpPr>
              <p:nvPr/>
            </p:nvSpPr>
            <p:spPr bwMode="auto">
              <a:xfrm>
                <a:off x="3306053" y="4045158"/>
                <a:ext cx="431298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0" name="Line 67"/>
              <p:cNvSpPr>
                <a:spLocks noChangeShapeType="1"/>
              </p:cNvSpPr>
              <p:nvPr/>
            </p:nvSpPr>
            <p:spPr bwMode="auto">
              <a:xfrm>
                <a:off x="4054416" y="4043888"/>
                <a:ext cx="863232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1" name="Line 68"/>
              <p:cNvSpPr>
                <a:spLocks noChangeShapeType="1"/>
              </p:cNvSpPr>
              <p:nvPr/>
            </p:nvSpPr>
            <p:spPr bwMode="auto">
              <a:xfrm>
                <a:off x="5275162" y="4043888"/>
                <a:ext cx="546904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2" name="Rectangle 69"/>
              <p:cNvSpPr>
                <a:spLocks noChangeArrowheads="1"/>
              </p:cNvSpPr>
              <p:nvPr/>
            </p:nvSpPr>
            <p:spPr bwMode="auto">
              <a:xfrm>
                <a:off x="5003298" y="4048334"/>
                <a:ext cx="172773" cy="33726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3" name="Line 70"/>
              <p:cNvSpPr>
                <a:spLocks noChangeShapeType="1"/>
              </p:cNvSpPr>
              <p:nvPr/>
            </p:nvSpPr>
            <p:spPr bwMode="auto">
              <a:xfrm>
                <a:off x="5006474" y="3399848"/>
                <a:ext cx="635" cy="109626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" name="Line 71"/>
              <p:cNvSpPr>
                <a:spLocks noChangeShapeType="1"/>
              </p:cNvSpPr>
              <p:nvPr/>
            </p:nvSpPr>
            <p:spPr bwMode="auto">
              <a:xfrm flipH="1">
                <a:off x="5174801" y="3393496"/>
                <a:ext cx="1270" cy="109626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5" name="Freeform 72" descr="10%"/>
              <p:cNvSpPr>
                <a:spLocks/>
              </p:cNvSpPr>
              <p:nvPr/>
            </p:nvSpPr>
            <p:spPr bwMode="auto">
              <a:xfrm>
                <a:off x="5006474" y="4330340"/>
                <a:ext cx="170868" cy="36203"/>
              </a:xfrm>
              <a:custGeom>
                <a:avLst/>
                <a:gdLst/>
                <a:ahLst/>
                <a:cxnLst>
                  <a:cxn ang="0">
                    <a:pos x="0" y="103"/>
                  </a:cxn>
                  <a:cxn ang="0">
                    <a:pos x="137" y="0"/>
                  </a:cxn>
                  <a:cxn ang="0">
                    <a:pos x="269" y="103"/>
                  </a:cxn>
                </a:cxnLst>
                <a:rect l="0" t="0" r="r" b="b"/>
                <a:pathLst>
                  <a:path w="269" h="103">
                    <a:moveTo>
                      <a:pt x="0" y="103"/>
                    </a:moveTo>
                    <a:cubicBezTo>
                      <a:pt x="23" y="86"/>
                      <a:pt x="92" y="0"/>
                      <a:pt x="137" y="0"/>
                    </a:cubicBezTo>
                    <a:cubicBezTo>
                      <a:pt x="182" y="0"/>
                      <a:pt x="242" y="82"/>
                      <a:pt x="269" y="103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 dirty="0">
                  <a:noFill/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6" name="Rectangle 73" descr="10%"/>
              <p:cNvSpPr>
                <a:spLocks noChangeArrowheads="1"/>
              </p:cNvSpPr>
              <p:nvPr/>
            </p:nvSpPr>
            <p:spPr bwMode="auto">
              <a:xfrm>
                <a:off x="3793249" y="3609447"/>
                <a:ext cx="190559" cy="532254"/>
              </a:xfrm>
              <a:prstGeom prst="rect">
                <a:avLst/>
              </a:prstGeom>
              <a:pattFill prst="pct10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7" name="Line 74"/>
              <p:cNvSpPr>
                <a:spLocks noChangeShapeType="1"/>
              </p:cNvSpPr>
              <p:nvPr/>
            </p:nvSpPr>
            <p:spPr bwMode="auto">
              <a:xfrm>
                <a:off x="3800236" y="3418902"/>
                <a:ext cx="635" cy="109626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8" name="Line 75"/>
              <p:cNvSpPr>
                <a:spLocks noChangeShapeType="1"/>
              </p:cNvSpPr>
              <p:nvPr/>
            </p:nvSpPr>
            <p:spPr bwMode="auto">
              <a:xfrm flipH="1">
                <a:off x="3981267" y="3406199"/>
                <a:ext cx="1270" cy="109626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9" name="Freeform 76"/>
              <p:cNvSpPr>
                <a:spLocks/>
              </p:cNvSpPr>
              <p:nvPr/>
            </p:nvSpPr>
            <p:spPr bwMode="auto">
              <a:xfrm>
                <a:off x="3800236" y="3611352"/>
                <a:ext cx="177220" cy="362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102"/>
                  </a:cxn>
                  <a:cxn ang="0">
                    <a:pos x="279" y="0"/>
                  </a:cxn>
                </a:cxnLst>
                <a:rect l="0" t="0" r="r" b="b"/>
                <a:pathLst>
                  <a:path w="279" h="102">
                    <a:moveTo>
                      <a:pt x="0" y="0"/>
                    </a:moveTo>
                    <a:cubicBezTo>
                      <a:pt x="24" y="17"/>
                      <a:pt x="96" y="102"/>
                      <a:pt x="142" y="102"/>
                    </a:cubicBezTo>
                    <a:cubicBezTo>
                      <a:pt x="188" y="102"/>
                      <a:pt x="251" y="21"/>
                      <a:pt x="279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0" name="Text Box 80"/>
              <p:cNvSpPr txBox="1">
                <a:spLocks noChangeArrowheads="1"/>
              </p:cNvSpPr>
              <p:nvPr/>
            </p:nvSpPr>
            <p:spPr bwMode="auto">
              <a:xfrm>
                <a:off x="3984505" y="4338395"/>
                <a:ext cx="1002389" cy="265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жидкость</a:t>
                </a:r>
              </a:p>
            </p:txBody>
          </p:sp>
          <p:sp>
            <p:nvSpPr>
              <p:cNvPr id="21" name="Text Box 81"/>
              <p:cNvSpPr txBox="1">
                <a:spLocks noChangeArrowheads="1"/>
              </p:cNvSpPr>
              <p:nvPr/>
            </p:nvSpPr>
            <p:spPr bwMode="auto">
              <a:xfrm>
                <a:off x="4218540" y="3471661"/>
                <a:ext cx="469612" cy="306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газ</a:t>
                </a:r>
              </a:p>
            </p:txBody>
          </p:sp>
          <p:sp>
            <p:nvSpPr>
              <p:cNvPr id="22" name="Freeform 82"/>
              <p:cNvSpPr>
                <a:spLocks/>
              </p:cNvSpPr>
              <p:nvPr/>
            </p:nvSpPr>
            <p:spPr bwMode="auto">
              <a:xfrm>
                <a:off x="3977456" y="3961954"/>
                <a:ext cx="110524" cy="819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102"/>
                  </a:cxn>
                  <a:cxn ang="0">
                    <a:pos x="174" y="129"/>
                  </a:cxn>
                </a:cxnLst>
                <a:rect l="0" t="0" r="r" b="b"/>
                <a:pathLst>
                  <a:path w="174" h="129">
                    <a:moveTo>
                      <a:pt x="0" y="0"/>
                    </a:moveTo>
                    <a:lnTo>
                      <a:pt x="60" y="102"/>
                    </a:lnTo>
                    <a:lnTo>
                      <a:pt x="174" y="129"/>
                    </a:lnTo>
                  </a:path>
                </a:pathLst>
              </a:cu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3" name="Freeform 83"/>
              <p:cNvSpPr>
                <a:spLocks/>
              </p:cNvSpPr>
              <p:nvPr/>
            </p:nvSpPr>
            <p:spPr bwMode="auto">
              <a:xfrm>
                <a:off x="4916911" y="4046429"/>
                <a:ext cx="84481" cy="647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30"/>
                  </a:cxn>
                  <a:cxn ang="0">
                    <a:pos x="133" y="102"/>
                  </a:cxn>
                </a:cxnLst>
                <a:rect l="0" t="0" r="r" b="b"/>
                <a:pathLst>
                  <a:path w="133" h="102">
                    <a:moveTo>
                      <a:pt x="0" y="0"/>
                    </a:moveTo>
                    <a:lnTo>
                      <a:pt x="72" y="30"/>
                    </a:lnTo>
                    <a:lnTo>
                      <a:pt x="133" y="102"/>
                    </a:lnTo>
                  </a:path>
                </a:pathLst>
              </a:cu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4" name="Freeform 84"/>
              <p:cNvSpPr>
                <a:spLocks/>
              </p:cNvSpPr>
              <p:nvPr/>
            </p:nvSpPr>
            <p:spPr bwMode="auto">
              <a:xfrm>
                <a:off x="5177342" y="4046429"/>
                <a:ext cx="97820" cy="6478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60" y="30"/>
                  </a:cxn>
                  <a:cxn ang="0">
                    <a:pos x="154" y="0"/>
                  </a:cxn>
                </a:cxnLst>
                <a:rect l="0" t="0" r="r" b="b"/>
                <a:pathLst>
                  <a:path w="154" h="102">
                    <a:moveTo>
                      <a:pt x="0" y="102"/>
                    </a:moveTo>
                    <a:lnTo>
                      <a:pt x="60" y="30"/>
                    </a:lnTo>
                    <a:lnTo>
                      <a:pt x="154" y="0"/>
                    </a:lnTo>
                  </a:path>
                </a:pathLst>
              </a:cu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5" name="Freeform 85"/>
              <p:cNvSpPr>
                <a:spLocks/>
              </p:cNvSpPr>
              <p:nvPr/>
            </p:nvSpPr>
            <p:spPr bwMode="auto">
              <a:xfrm>
                <a:off x="3703686" y="3981644"/>
                <a:ext cx="84481" cy="57798"/>
              </a:xfrm>
              <a:custGeom>
                <a:avLst/>
                <a:gdLst/>
                <a:ahLst/>
                <a:cxnLst>
                  <a:cxn ang="0">
                    <a:pos x="0" y="91"/>
                  </a:cxn>
                  <a:cxn ang="0">
                    <a:pos x="92" y="71"/>
                  </a:cxn>
                  <a:cxn ang="0">
                    <a:pos x="133" y="0"/>
                  </a:cxn>
                </a:cxnLst>
                <a:rect l="0" t="0" r="r" b="b"/>
                <a:pathLst>
                  <a:path w="133" h="91">
                    <a:moveTo>
                      <a:pt x="0" y="91"/>
                    </a:moveTo>
                    <a:lnTo>
                      <a:pt x="92" y="71"/>
                    </a:lnTo>
                    <a:lnTo>
                      <a:pt x="133" y="0"/>
                    </a:lnTo>
                  </a:path>
                </a:pathLst>
              </a:cu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6" name="Oval 86"/>
              <p:cNvSpPr>
                <a:spLocks noChangeArrowheads="1"/>
              </p:cNvSpPr>
              <p:nvPr/>
            </p:nvSpPr>
            <p:spPr bwMode="auto">
              <a:xfrm>
                <a:off x="4944107" y="4334589"/>
                <a:ext cx="306165" cy="30487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7" name="Line 87"/>
              <p:cNvSpPr>
                <a:spLocks noChangeShapeType="1"/>
              </p:cNvSpPr>
              <p:nvPr/>
            </p:nvSpPr>
            <p:spPr bwMode="auto">
              <a:xfrm flipH="1" flipV="1">
                <a:off x="3885352" y="3730760"/>
                <a:ext cx="635" cy="308682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8" name="Line 88"/>
              <p:cNvSpPr>
                <a:spLocks noChangeShapeType="1"/>
              </p:cNvSpPr>
              <p:nvPr/>
            </p:nvSpPr>
            <p:spPr bwMode="auto">
              <a:xfrm flipH="1">
                <a:off x="5084603" y="3982279"/>
                <a:ext cx="635" cy="290898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5" name="Прямоугольник 4"/>
            <p:cNvSpPr/>
            <p:nvPr/>
          </p:nvSpPr>
          <p:spPr>
            <a:xfrm>
              <a:off x="357158" y="4003294"/>
              <a:ext cx="22860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при смачивании стенок капилляра </a:t>
              </a: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429388" y="4000504"/>
              <a:ext cx="242887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при </a:t>
              </a:r>
              <a:r>
                <a:rPr lang="ru-RU" sz="2000" dirty="0" err="1" smtClean="0">
                  <a:solidFill>
                    <a:prstClr val="black"/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несмачивании</a:t>
              </a:r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 стенок капилляра</a:t>
              </a:r>
              <a:endParaRPr lang="ru-RU" dirty="0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92877" y="28572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КАПИЛЛЯРНЫЕ   ЯВЛЕНИЯ   –   СОВОКУПНОСТЬ   ЯВЛЕНИЙ, ОБУСЛОВЛЕННЫХ   ДЕЙСТВИЕМ   </a:t>
            </a:r>
            <a:r>
              <a:rPr lang="ru-RU" sz="2000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МЕЖФАЗНОГО ПОВЕРХНОСТНОГО   НАТЯЖЕНИЯ</a:t>
            </a:r>
            <a:r>
              <a:rPr lang="ru-RU" sz="2000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 НА   ГРАНИЦЕ   РАЗДЕЛА НЕСМЕШИВАЮЩИХСЯ   СРЕД. </a:t>
            </a:r>
            <a:endParaRPr lang="ru-RU" sz="2000" b="1" i="1" cap="all" dirty="0">
              <a:ln w="9000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282" y="1643050"/>
            <a:ext cx="864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искривлённых жидких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пов-стях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пов-ное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натяжение (уд.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своб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пов-ная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энергия)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σ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вызывает возникновение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добавочного давления,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направленного в сторону фазы, по отношению к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к-рой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вогнута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2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85720" y="5643578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Разность давлений, возникающая по обе стороны искривлённой </a:t>
            </a:r>
            <a:r>
              <a:rPr lang="ru-RU" b="1" cap="all" dirty="0" err="1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жидкости, – это 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капиллярное</a:t>
            </a:r>
            <a:r>
              <a:rPr lang="en-US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(или </a:t>
            </a:r>
            <a:r>
              <a:rPr lang="ru-RU" b="1" i="1" cap="all" dirty="0" err="1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лапласово</a:t>
            </a:r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en-US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давление</a:t>
            </a:r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390978" y="853843"/>
            <a:ext cx="3466642" cy="4346291"/>
            <a:chOff x="390978" y="582907"/>
            <a:chExt cx="3466642" cy="4346291"/>
          </a:xfrm>
        </p:grpSpPr>
        <p:sp>
          <p:nvSpPr>
            <p:cNvPr id="3" name="AutoShape 3"/>
            <p:cNvSpPr>
              <a:spLocks noChangeAspect="1" noChangeArrowheads="1"/>
            </p:cNvSpPr>
            <p:nvPr/>
          </p:nvSpPr>
          <p:spPr bwMode="auto">
            <a:xfrm>
              <a:off x="642910" y="1520455"/>
              <a:ext cx="2786082" cy="3408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Line 4"/>
            <p:cNvSpPr>
              <a:spLocks noChangeShapeType="1"/>
            </p:cNvSpPr>
            <p:nvPr/>
          </p:nvSpPr>
          <p:spPr bwMode="auto">
            <a:xfrm flipH="1">
              <a:off x="1037447" y="2110210"/>
              <a:ext cx="534271" cy="186040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71718" y="2110210"/>
              <a:ext cx="359484" cy="2281028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1931202" y="1707109"/>
              <a:ext cx="137847" cy="2684129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oval" w="med" len="med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069050" y="1707109"/>
              <a:ext cx="891954" cy="2165355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931202" y="3872464"/>
              <a:ext cx="1029801" cy="518774"/>
            </a:xfrm>
            <a:custGeom>
              <a:avLst/>
              <a:gdLst/>
              <a:ahLst/>
              <a:cxnLst>
                <a:cxn ang="0">
                  <a:pos x="0" y="592"/>
                </a:cxn>
                <a:cxn ang="0">
                  <a:pos x="576" y="337"/>
                </a:cxn>
                <a:cxn ang="0">
                  <a:pos x="1143" y="0"/>
                </a:cxn>
              </a:cxnLst>
              <a:rect l="0" t="0" r="r" b="b"/>
              <a:pathLst>
                <a:path w="1143" h="592">
                  <a:moveTo>
                    <a:pt x="0" y="592"/>
                  </a:moveTo>
                  <a:cubicBezTo>
                    <a:pt x="96" y="550"/>
                    <a:pt x="386" y="436"/>
                    <a:pt x="576" y="337"/>
                  </a:cubicBezTo>
                  <a:cubicBezTo>
                    <a:pt x="766" y="238"/>
                    <a:pt x="1025" y="70"/>
                    <a:pt x="1143" y="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21229" y="3470239"/>
              <a:ext cx="1029801" cy="517898"/>
            </a:xfrm>
            <a:custGeom>
              <a:avLst/>
              <a:gdLst/>
              <a:ahLst/>
              <a:cxnLst>
                <a:cxn ang="0">
                  <a:pos x="0" y="591"/>
                </a:cxn>
                <a:cxn ang="0">
                  <a:pos x="656" y="295"/>
                </a:cxn>
                <a:cxn ang="0">
                  <a:pos x="1143" y="0"/>
                </a:cxn>
              </a:cxnLst>
              <a:rect l="0" t="0" r="r" b="b"/>
              <a:pathLst>
                <a:path w="1143" h="591">
                  <a:moveTo>
                    <a:pt x="0" y="591"/>
                  </a:moveTo>
                  <a:cubicBezTo>
                    <a:pt x="109" y="542"/>
                    <a:pt x="466" y="394"/>
                    <a:pt x="656" y="295"/>
                  </a:cubicBezTo>
                  <a:cubicBezTo>
                    <a:pt x="846" y="196"/>
                    <a:pt x="1042" y="61"/>
                    <a:pt x="1143" y="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877145" y="4135356"/>
              <a:ext cx="1184767" cy="665994"/>
            </a:xfrm>
            <a:custGeom>
              <a:avLst/>
              <a:gdLst/>
              <a:ahLst/>
              <a:cxnLst>
                <a:cxn ang="0">
                  <a:pos x="0" y="760"/>
                </a:cxn>
                <a:cxn ang="0">
                  <a:pos x="789" y="384"/>
                </a:cxn>
                <a:cxn ang="0">
                  <a:pos x="1315" y="0"/>
                </a:cxn>
              </a:cxnLst>
              <a:rect l="0" t="0" r="r" b="b"/>
              <a:pathLst>
                <a:path w="1315" h="760">
                  <a:moveTo>
                    <a:pt x="0" y="760"/>
                  </a:moveTo>
                  <a:cubicBezTo>
                    <a:pt x="131" y="697"/>
                    <a:pt x="570" y="511"/>
                    <a:pt x="789" y="384"/>
                  </a:cubicBezTo>
                  <a:cubicBezTo>
                    <a:pt x="1008" y="257"/>
                    <a:pt x="1206" y="80"/>
                    <a:pt x="1315" y="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961004" y="3872464"/>
              <a:ext cx="110819" cy="2593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895094" y="4166903"/>
              <a:ext cx="432463" cy="213819"/>
            </a:xfrm>
            <a:custGeom>
              <a:avLst/>
              <a:gdLst/>
              <a:ahLst/>
              <a:cxnLst>
                <a:cxn ang="0">
                  <a:pos x="0" y="244"/>
                </a:cxn>
                <a:cxn ang="0">
                  <a:pos x="480" y="0"/>
                </a:cxn>
              </a:cxnLst>
              <a:rect l="0" t="0" r="r" b="b"/>
              <a:pathLst>
                <a:path w="480" h="244">
                  <a:moveTo>
                    <a:pt x="0" y="244"/>
                  </a:moveTo>
                  <a:cubicBezTo>
                    <a:pt x="80" y="203"/>
                    <a:pt x="380" y="51"/>
                    <a:pt x="48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891490" y="3987260"/>
              <a:ext cx="145956" cy="40397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037447" y="3987260"/>
              <a:ext cx="893756" cy="4039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" y="257"/>
                </a:cxn>
                <a:cxn ang="0">
                  <a:pos x="992" y="461"/>
                </a:cxn>
              </a:cxnLst>
              <a:rect l="0" t="0" r="r" b="b"/>
              <a:pathLst>
                <a:path w="992" h="461">
                  <a:moveTo>
                    <a:pt x="0" y="0"/>
                  </a:moveTo>
                  <a:cubicBezTo>
                    <a:pt x="74" y="43"/>
                    <a:pt x="279" y="180"/>
                    <a:pt x="444" y="257"/>
                  </a:cubicBezTo>
                  <a:cubicBezTo>
                    <a:pt x="609" y="334"/>
                    <a:pt x="878" y="419"/>
                    <a:pt x="992" y="461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2046526" y="3470239"/>
              <a:ext cx="893756" cy="4039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234"/>
                </a:cxn>
                <a:cxn ang="0">
                  <a:pos x="992" y="461"/>
                </a:cxn>
              </a:cxnLst>
              <a:rect l="0" t="0" r="r" b="b"/>
              <a:pathLst>
                <a:path w="992" h="461">
                  <a:moveTo>
                    <a:pt x="0" y="0"/>
                  </a:moveTo>
                  <a:cubicBezTo>
                    <a:pt x="71" y="39"/>
                    <a:pt x="262" y="157"/>
                    <a:pt x="427" y="234"/>
                  </a:cubicBezTo>
                  <a:cubicBezTo>
                    <a:pt x="592" y="311"/>
                    <a:pt x="874" y="414"/>
                    <a:pt x="992" y="461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2069050" y="3714729"/>
              <a:ext cx="675723" cy="318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1" y="200"/>
                </a:cxn>
                <a:cxn ang="0">
                  <a:pos x="750" y="363"/>
                </a:cxn>
              </a:cxnLst>
              <a:rect l="0" t="0" r="r" b="b"/>
              <a:pathLst>
                <a:path w="750" h="363">
                  <a:moveTo>
                    <a:pt x="0" y="0"/>
                  </a:moveTo>
                  <a:cubicBezTo>
                    <a:pt x="58" y="33"/>
                    <a:pt x="226" y="140"/>
                    <a:pt x="351" y="200"/>
                  </a:cubicBezTo>
                  <a:cubicBezTo>
                    <a:pt x="476" y="260"/>
                    <a:pt x="667" y="329"/>
                    <a:pt x="750" y="363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911312" y="4380722"/>
              <a:ext cx="992862" cy="417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2" y="288"/>
                </a:cxn>
                <a:cxn ang="0">
                  <a:pos x="1102" y="476"/>
                </a:cxn>
              </a:cxnLst>
              <a:rect l="0" t="0" r="r" b="b"/>
              <a:pathLst>
                <a:path w="1102" h="476">
                  <a:moveTo>
                    <a:pt x="0" y="0"/>
                  </a:moveTo>
                  <a:cubicBezTo>
                    <a:pt x="85" y="48"/>
                    <a:pt x="328" y="209"/>
                    <a:pt x="512" y="288"/>
                  </a:cubicBezTo>
                  <a:cubicBezTo>
                    <a:pt x="696" y="367"/>
                    <a:pt x="979" y="437"/>
                    <a:pt x="1102" y="476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327557" y="3714729"/>
              <a:ext cx="718969" cy="434648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19" y="251"/>
                </a:cxn>
                <a:cxn ang="0">
                  <a:pos x="798" y="0"/>
                </a:cxn>
              </a:cxnLst>
              <a:rect l="0" t="0" r="r" b="b"/>
              <a:pathLst>
                <a:path w="798" h="496">
                  <a:moveTo>
                    <a:pt x="0" y="496"/>
                  </a:moveTo>
                  <a:cubicBezTo>
                    <a:pt x="72" y="455"/>
                    <a:pt x="286" y="334"/>
                    <a:pt x="419" y="251"/>
                  </a:cubicBezTo>
                  <a:cubicBezTo>
                    <a:pt x="552" y="168"/>
                    <a:pt x="719" y="52"/>
                    <a:pt x="798" y="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2716843" y="4032828"/>
              <a:ext cx="345069" cy="990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3" y="113"/>
                </a:cxn>
              </a:cxnLst>
              <a:rect l="0" t="0" r="r" b="b"/>
              <a:pathLst>
                <a:path w="383" h="113">
                  <a:moveTo>
                    <a:pt x="0" y="0"/>
                  </a:moveTo>
                  <a:cubicBezTo>
                    <a:pt x="62" y="19"/>
                    <a:pt x="303" y="90"/>
                    <a:pt x="383" y="11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419455" y="2619345"/>
              <a:ext cx="220736" cy="175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2046526" y="2162789"/>
              <a:ext cx="206321" cy="7098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2551966" y="2562385"/>
              <a:ext cx="492827" cy="394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913114" y="2896258"/>
              <a:ext cx="506342" cy="446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297825" y="2619345"/>
              <a:ext cx="542380" cy="420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1967241" y="2201346"/>
              <a:ext cx="521658" cy="366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964007" y="3544621"/>
              <a:ext cx="575716" cy="628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</a:t>
              </a:r>
              <a:endParaRPr kumimoji="0" lang="ru-RU" sz="4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2315914" y="3247193"/>
              <a:ext cx="550489" cy="35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ℓ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1271274" y="3284771"/>
              <a:ext cx="554093" cy="35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ℓ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551719" y="3906640"/>
              <a:ext cx="537875" cy="473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dr</a:t>
              </a:r>
              <a:endPara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2988934" y="3670037"/>
              <a:ext cx="519856" cy="419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dr</a:t>
              </a:r>
              <a:endPara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1459998" y="4279071"/>
              <a:ext cx="1100978" cy="414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 +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ds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0978" y="582907"/>
              <a:ext cx="3466642" cy="1138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Капиллярное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лапласово</a:t>
              </a: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)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давление.</a:t>
              </a: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3854842" y="977124"/>
            <a:ext cx="493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Работа растяжения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dW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равна произведению силы на путь: </a:t>
            </a:r>
          </a:p>
          <a:p>
            <a:pPr algn="ctr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dW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Δр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·s·dr.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Она же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dW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равна произведению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пов-ного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натяжения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 прирост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пов-сти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ds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  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dW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ds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00166" y="334012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Уравнение Лапласа (1806 г.)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446374" y="3285947"/>
            <a:ext cx="5626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σds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Δр·s·dr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r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·r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Δрdr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714743" y="4947895"/>
            <a:ext cx="49292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для сферической </a:t>
            </a:r>
          </a:p>
          <a:p>
            <a:pPr marR="28575">
              <a:spcAft>
                <a:spcPts val="0"/>
              </a:spcAft>
            </a:pPr>
            <a:r>
              <a:rPr lang="ru-RU" sz="2800" dirty="0" err="1" smtClean="0">
                <a:latin typeface="Times New Roman"/>
                <a:ea typeface="Times New Roman"/>
              </a:rPr>
              <a:t>пов-сти</a:t>
            </a:r>
            <a:r>
              <a:rPr lang="ru-RU" sz="2800" dirty="0" smtClean="0">
                <a:latin typeface="Times New Roman"/>
                <a:ea typeface="Times New Roman"/>
              </a:rPr>
              <a:t> (r</a:t>
            </a:r>
            <a:r>
              <a:rPr lang="ru-RU" sz="2800" baseline="-25000" dirty="0" smtClean="0">
                <a:latin typeface="Times New Roman"/>
                <a:ea typeface="Times New Roman"/>
              </a:rPr>
              <a:t>1</a:t>
            </a:r>
            <a:r>
              <a:rPr lang="ru-RU" sz="2800" dirty="0" smtClean="0">
                <a:latin typeface="Times New Roman"/>
                <a:ea typeface="Times New Roman"/>
              </a:rPr>
              <a:t> = r</a:t>
            </a:r>
            <a:r>
              <a:rPr lang="ru-RU" sz="2800" baseline="-25000" dirty="0" smtClean="0">
                <a:latin typeface="Times New Roman"/>
                <a:ea typeface="Times New Roman"/>
              </a:rPr>
              <a:t>2</a:t>
            </a:r>
            <a:r>
              <a:rPr lang="ru-RU" sz="2800" dirty="0" smtClean="0">
                <a:latin typeface="Times New Roman"/>
                <a:ea typeface="Times New Roman"/>
              </a:rPr>
              <a:t>):     </a:t>
            </a:r>
            <a:r>
              <a:rPr lang="ru-RU" sz="1600" dirty="0" smtClean="0"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Δ</a:t>
            </a:r>
            <a:r>
              <a:rPr lang="ru-RU" sz="3200" b="1" i="1" dirty="0" err="1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р </a:t>
            </a:r>
            <a:r>
              <a:rPr lang="ru-RU" sz="32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= 2σ/</a:t>
            </a:r>
            <a:r>
              <a:rPr lang="ru-RU" sz="3200" b="1" dirty="0" err="1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r</a:t>
            </a:r>
            <a:endParaRPr lang="ru-RU" sz="1600" b="1" dirty="0" smtClean="0">
              <a:ln w="1905">
                <a:solidFill>
                  <a:schemeClr val="tx1"/>
                </a:solidFill>
              </a:ln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6369078" y="3872444"/>
          <a:ext cx="2274888" cy="985837"/>
        </p:xfrm>
        <a:graphic>
          <a:graphicData uri="http://schemas.openxmlformats.org/presentationml/2006/ole">
            <p:oleObj spid="_x0000_s58370" name="Формула" r:id="rId3" imgW="1117440" imgH="482400" progId="">
              <p:embed/>
            </p:oleObj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3669587" y="3831169"/>
            <a:ext cx="270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для </a:t>
            </a:r>
            <a:r>
              <a:rPr lang="ru-RU" sz="28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несферич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8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пов-сти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(r</a:t>
            </a:r>
            <a:r>
              <a:rPr lang="ru-RU" sz="2800" baseline="-25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≠ r</a:t>
            </a:r>
            <a:r>
              <a:rPr lang="ru-RU" sz="2800" baseline="-25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):</a:t>
            </a:r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39" name="Стрелка вниз 38"/>
          <p:cNvSpPr/>
          <p:nvPr/>
        </p:nvSpPr>
        <p:spPr>
          <a:xfrm>
            <a:off x="1748347" y="1661924"/>
            <a:ext cx="21600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928794" y="1285860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Δр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78629" y="6072206"/>
            <a:ext cx="810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Δр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зависит от кривизны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поверхностного натяжения </a:t>
            </a:r>
            <a:r>
              <a:rPr lang="ru-RU" sz="20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σ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28596" y="5072074"/>
            <a:ext cx="25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r</a:t>
            </a:r>
            <a:r>
              <a:rPr lang="ru-RU" sz="2400" baseline="-25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  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и r</a:t>
            </a:r>
            <a:r>
              <a:rPr lang="ru-RU" sz="2400" baseline="-25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 радиусы кривизны </a:t>
            </a:r>
            <a:r>
              <a:rPr lang="ru-RU" sz="24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пов-сти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285720" y="214290"/>
            <a:ext cx="86439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Капиллярное давление – причина ряда важнейших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явлений.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3" name="AutoShape 63"/>
          <p:cNvSpPr>
            <a:spLocks noChangeAspect="1" noChangeArrowheads="1"/>
          </p:cNvSpPr>
          <p:nvPr/>
        </p:nvSpPr>
        <p:spPr bwMode="auto">
          <a:xfrm>
            <a:off x="2198459" y="3293153"/>
            <a:ext cx="3731266" cy="322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450281" y="5196253"/>
            <a:ext cx="824343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рис. 9. Явление капиллярности. 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Изменение формы и уровня жидкости в капилляре: 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а) </a:t>
            </a:r>
            <a:r>
              <a:rPr lang="ru-RU" sz="2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смачивание стенок капилляра: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поднятие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всасывание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; 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б)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несмачивание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:</a:t>
            </a: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опускание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выталкивание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жидкостей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2639426" y="2414643"/>
            <a:ext cx="4004276" cy="2514555"/>
            <a:chOff x="3306053" y="3337524"/>
            <a:chExt cx="2330126" cy="1650431"/>
          </a:xfrm>
        </p:grpSpPr>
        <p:sp>
          <p:nvSpPr>
            <p:cNvPr id="15425" name="Rectangle 65" descr="10%"/>
            <p:cNvSpPr>
              <a:spLocks noChangeArrowheads="1"/>
            </p:cNvSpPr>
            <p:nvPr/>
          </p:nvSpPr>
          <p:spPr bwMode="auto">
            <a:xfrm>
              <a:off x="3311135" y="4047936"/>
              <a:ext cx="2325044" cy="94001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26" name="Line 66"/>
            <p:cNvSpPr>
              <a:spLocks noChangeShapeType="1"/>
            </p:cNvSpPr>
            <p:nvPr/>
          </p:nvSpPr>
          <p:spPr bwMode="auto">
            <a:xfrm>
              <a:off x="3306053" y="4045158"/>
              <a:ext cx="431298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>
              <a:off x="4054416" y="4043888"/>
              <a:ext cx="863232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>
              <a:off x="5275162" y="4043888"/>
              <a:ext cx="356129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29" name="Rectangle 69"/>
            <p:cNvSpPr>
              <a:spLocks noChangeArrowheads="1"/>
            </p:cNvSpPr>
            <p:nvPr/>
          </p:nvSpPr>
          <p:spPr bwMode="auto">
            <a:xfrm>
              <a:off x="5003298" y="4048334"/>
              <a:ext cx="172773" cy="3372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3" name="Rectangle 73" descr="10%"/>
            <p:cNvSpPr>
              <a:spLocks noChangeArrowheads="1"/>
            </p:cNvSpPr>
            <p:nvPr/>
          </p:nvSpPr>
          <p:spPr bwMode="auto">
            <a:xfrm>
              <a:off x="3793249" y="3609447"/>
              <a:ext cx="190559" cy="532254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6" name="Freeform 76"/>
            <p:cNvSpPr>
              <a:spLocks/>
            </p:cNvSpPr>
            <p:nvPr/>
          </p:nvSpPr>
          <p:spPr bwMode="auto">
            <a:xfrm>
              <a:off x="3800236" y="3611352"/>
              <a:ext cx="177220" cy="362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102"/>
                </a:cxn>
                <a:cxn ang="0">
                  <a:pos x="279" y="0"/>
                </a:cxn>
              </a:cxnLst>
              <a:rect l="0" t="0" r="r" b="b"/>
              <a:pathLst>
                <a:path w="279" h="102">
                  <a:moveTo>
                    <a:pt x="0" y="0"/>
                  </a:moveTo>
                  <a:cubicBezTo>
                    <a:pt x="24" y="17"/>
                    <a:pt x="96" y="102"/>
                    <a:pt x="142" y="102"/>
                  </a:cubicBezTo>
                  <a:cubicBezTo>
                    <a:pt x="188" y="102"/>
                    <a:pt x="251" y="21"/>
                    <a:pt x="279" y="0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8" name="Text Box 78"/>
            <p:cNvSpPr txBox="1">
              <a:spLocks noChangeArrowheads="1"/>
            </p:cNvSpPr>
            <p:nvPr/>
          </p:nvSpPr>
          <p:spPr bwMode="auto">
            <a:xfrm>
              <a:off x="3349805" y="3384412"/>
              <a:ext cx="332564" cy="328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а)</a:t>
              </a:r>
            </a:p>
          </p:txBody>
        </p:sp>
        <p:sp>
          <p:nvSpPr>
            <p:cNvPr id="15439" name="Text Box 79"/>
            <p:cNvSpPr txBox="1">
              <a:spLocks noChangeArrowheads="1"/>
            </p:cNvSpPr>
            <p:nvPr/>
          </p:nvSpPr>
          <p:spPr bwMode="auto">
            <a:xfrm>
              <a:off x="5275163" y="3399848"/>
              <a:ext cx="277876" cy="386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б)</a:t>
              </a:r>
            </a:p>
          </p:txBody>
        </p:sp>
        <p:sp>
          <p:nvSpPr>
            <p:cNvPr id="15440" name="Text Box 80"/>
            <p:cNvSpPr txBox="1">
              <a:spLocks noChangeArrowheads="1"/>
            </p:cNvSpPr>
            <p:nvPr/>
          </p:nvSpPr>
          <p:spPr bwMode="auto">
            <a:xfrm>
              <a:off x="3973361" y="4654230"/>
              <a:ext cx="1002389" cy="265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жидкость</a:t>
              </a:r>
            </a:p>
          </p:txBody>
        </p:sp>
        <p:sp>
          <p:nvSpPr>
            <p:cNvPr id="15441" name="Text Box 81"/>
            <p:cNvSpPr txBox="1">
              <a:spLocks noChangeArrowheads="1"/>
            </p:cNvSpPr>
            <p:nvPr/>
          </p:nvSpPr>
          <p:spPr bwMode="auto">
            <a:xfrm>
              <a:off x="4222784" y="3346861"/>
              <a:ext cx="469612" cy="306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газ</a:t>
              </a:r>
            </a:p>
          </p:txBody>
        </p:sp>
        <p:sp>
          <p:nvSpPr>
            <p:cNvPr id="15442" name="Freeform 82"/>
            <p:cNvSpPr>
              <a:spLocks/>
            </p:cNvSpPr>
            <p:nvPr/>
          </p:nvSpPr>
          <p:spPr bwMode="auto">
            <a:xfrm>
              <a:off x="3977456" y="3961954"/>
              <a:ext cx="110524" cy="819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" y="102"/>
                </a:cxn>
                <a:cxn ang="0">
                  <a:pos x="174" y="129"/>
                </a:cxn>
              </a:cxnLst>
              <a:rect l="0" t="0" r="r" b="b"/>
              <a:pathLst>
                <a:path w="174" h="129">
                  <a:moveTo>
                    <a:pt x="0" y="0"/>
                  </a:moveTo>
                  <a:lnTo>
                    <a:pt x="60" y="102"/>
                  </a:lnTo>
                  <a:lnTo>
                    <a:pt x="174" y="129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3" name="Freeform 83"/>
            <p:cNvSpPr>
              <a:spLocks/>
            </p:cNvSpPr>
            <p:nvPr/>
          </p:nvSpPr>
          <p:spPr bwMode="auto">
            <a:xfrm>
              <a:off x="4916911" y="4046429"/>
              <a:ext cx="84481" cy="64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30"/>
                </a:cxn>
                <a:cxn ang="0">
                  <a:pos x="133" y="102"/>
                </a:cxn>
              </a:cxnLst>
              <a:rect l="0" t="0" r="r" b="b"/>
              <a:pathLst>
                <a:path w="133" h="102">
                  <a:moveTo>
                    <a:pt x="0" y="0"/>
                  </a:moveTo>
                  <a:lnTo>
                    <a:pt x="72" y="30"/>
                  </a:lnTo>
                  <a:lnTo>
                    <a:pt x="133" y="102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4" name="Freeform 84"/>
            <p:cNvSpPr>
              <a:spLocks/>
            </p:cNvSpPr>
            <p:nvPr/>
          </p:nvSpPr>
          <p:spPr bwMode="auto">
            <a:xfrm>
              <a:off x="5177342" y="4046429"/>
              <a:ext cx="97820" cy="64785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60" y="30"/>
                </a:cxn>
                <a:cxn ang="0">
                  <a:pos x="154" y="0"/>
                </a:cxn>
              </a:cxnLst>
              <a:rect l="0" t="0" r="r" b="b"/>
              <a:pathLst>
                <a:path w="154" h="102">
                  <a:moveTo>
                    <a:pt x="0" y="102"/>
                  </a:moveTo>
                  <a:lnTo>
                    <a:pt x="60" y="30"/>
                  </a:lnTo>
                  <a:lnTo>
                    <a:pt x="154" y="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5" name="Freeform 85"/>
            <p:cNvSpPr>
              <a:spLocks/>
            </p:cNvSpPr>
            <p:nvPr/>
          </p:nvSpPr>
          <p:spPr bwMode="auto">
            <a:xfrm>
              <a:off x="3703686" y="3981644"/>
              <a:ext cx="84481" cy="5779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92" y="71"/>
                </a:cxn>
                <a:cxn ang="0">
                  <a:pos x="133" y="0"/>
                </a:cxn>
              </a:cxnLst>
              <a:rect l="0" t="0" r="r" b="b"/>
              <a:pathLst>
                <a:path w="133" h="91">
                  <a:moveTo>
                    <a:pt x="0" y="91"/>
                  </a:moveTo>
                  <a:lnTo>
                    <a:pt x="92" y="71"/>
                  </a:lnTo>
                  <a:lnTo>
                    <a:pt x="133" y="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6" name="Oval 86"/>
            <p:cNvSpPr>
              <a:spLocks noChangeArrowheads="1"/>
            </p:cNvSpPr>
            <p:nvPr/>
          </p:nvSpPr>
          <p:spPr bwMode="auto">
            <a:xfrm>
              <a:off x="4944107" y="4335572"/>
              <a:ext cx="306165" cy="304871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7" name="Line 87"/>
            <p:cNvSpPr>
              <a:spLocks noChangeShapeType="1"/>
            </p:cNvSpPr>
            <p:nvPr/>
          </p:nvSpPr>
          <p:spPr bwMode="auto">
            <a:xfrm flipH="1" flipV="1">
              <a:off x="3885352" y="3730760"/>
              <a:ext cx="635" cy="30868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48" name="Line 88"/>
            <p:cNvSpPr>
              <a:spLocks noChangeShapeType="1"/>
            </p:cNvSpPr>
            <p:nvPr/>
          </p:nvSpPr>
          <p:spPr bwMode="auto">
            <a:xfrm flipH="1">
              <a:off x="5084603" y="3982279"/>
              <a:ext cx="635" cy="290898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0" name="Line 70"/>
            <p:cNvSpPr>
              <a:spLocks noChangeShapeType="1"/>
            </p:cNvSpPr>
            <p:nvPr/>
          </p:nvSpPr>
          <p:spPr bwMode="auto">
            <a:xfrm>
              <a:off x="5006474" y="3399848"/>
              <a:ext cx="635" cy="109626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1" name="Line 71"/>
            <p:cNvSpPr>
              <a:spLocks noChangeShapeType="1"/>
            </p:cNvSpPr>
            <p:nvPr/>
          </p:nvSpPr>
          <p:spPr bwMode="auto">
            <a:xfrm flipH="1">
              <a:off x="5174801" y="3393496"/>
              <a:ext cx="1270" cy="109626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2" name="Freeform 72" descr="10%"/>
            <p:cNvSpPr>
              <a:spLocks/>
            </p:cNvSpPr>
            <p:nvPr/>
          </p:nvSpPr>
          <p:spPr bwMode="auto">
            <a:xfrm>
              <a:off x="5006474" y="4330340"/>
              <a:ext cx="170868" cy="36203"/>
            </a:xfrm>
            <a:custGeom>
              <a:avLst/>
              <a:gdLst/>
              <a:ahLst/>
              <a:cxnLst>
                <a:cxn ang="0">
                  <a:pos x="0" y="103"/>
                </a:cxn>
                <a:cxn ang="0">
                  <a:pos x="137" y="0"/>
                </a:cxn>
                <a:cxn ang="0">
                  <a:pos x="269" y="103"/>
                </a:cxn>
              </a:cxnLst>
              <a:rect l="0" t="0" r="r" b="b"/>
              <a:pathLst>
                <a:path w="269" h="103">
                  <a:moveTo>
                    <a:pt x="0" y="103"/>
                  </a:moveTo>
                  <a:cubicBezTo>
                    <a:pt x="23" y="86"/>
                    <a:pt x="92" y="0"/>
                    <a:pt x="137" y="0"/>
                  </a:cubicBezTo>
                  <a:cubicBezTo>
                    <a:pt x="182" y="0"/>
                    <a:pt x="242" y="82"/>
                    <a:pt x="269" y="103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 dirty="0">
                <a:noFill/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24" name="Oval 64"/>
            <p:cNvSpPr>
              <a:spLocks noChangeArrowheads="1"/>
            </p:cNvSpPr>
            <p:nvPr/>
          </p:nvSpPr>
          <p:spPr bwMode="auto">
            <a:xfrm>
              <a:off x="3734943" y="3337524"/>
              <a:ext cx="306165" cy="30487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 flipH="1">
              <a:off x="3981267" y="3406199"/>
              <a:ext cx="1270" cy="109626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>
              <a:off x="3800236" y="3418902"/>
              <a:ext cx="635" cy="109626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14282" y="1579512"/>
            <a:ext cx="230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lang="ru-RU" sz="20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смачивании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обр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вогнутый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мениск   и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отрицательно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капиллярно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давление, компенсируется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подъёмом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жидкости в капилляре или всасыванием.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18842" y="1544785"/>
            <a:ext cx="24823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lang="ru-RU" sz="20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несмачивании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обр-ся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выпуклый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мениск   и 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положительное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капиллярное давление компенсируется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опусканием</a:t>
            </a:r>
            <a:r>
              <a:rPr lang="ru-RU" sz="20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0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жидкости в капилляре.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143240" y="1285860"/>
            <a:ext cx="1114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&lt; 0,</a:t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Δ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р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&lt; 0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00666" y="1285860"/>
            <a:ext cx="1114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&gt; 0,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Δ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р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&gt; 0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36728" y="2857496"/>
            <a:ext cx="1013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/>
                <a:ea typeface="Times New Roman"/>
              </a:rPr>
              <a:t>Δ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/>
                <a:ea typeface="Times New Roman"/>
              </a:rPr>
              <a:t>р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/>
                <a:ea typeface="Times New Roman"/>
              </a:rPr>
              <a:t>=</a:t>
            </a:r>
            <a:r>
              <a:rPr lang="en-US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/>
                <a:ea typeface="Times New Roman"/>
              </a:rPr>
              <a:t> 0</a:t>
            </a:r>
            <a:endParaRPr lang="ru-RU" sz="2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500570"/>
            <a:ext cx="7643866" cy="17859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7740352" y="1556792"/>
            <a:ext cx="824140" cy="1301055"/>
            <a:chOff x="2544" y="5052"/>
            <a:chExt cx="854" cy="1743"/>
          </a:xfrm>
        </p:grpSpPr>
        <p:sp>
          <p:nvSpPr>
            <p:cNvPr id="106499" name="Rectangle 3"/>
            <p:cNvSpPr>
              <a:spLocks noChangeArrowheads="1"/>
            </p:cNvSpPr>
            <p:nvPr/>
          </p:nvSpPr>
          <p:spPr bwMode="auto">
            <a:xfrm>
              <a:off x="2544" y="5052"/>
              <a:ext cx="850" cy="14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500" name="Arc 4"/>
            <p:cNvSpPr>
              <a:spLocks/>
            </p:cNvSpPr>
            <p:nvPr/>
          </p:nvSpPr>
          <p:spPr bwMode="auto">
            <a:xfrm flipV="1">
              <a:off x="2548" y="6457"/>
              <a:ext cx="850" cy="33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498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498"/>
                  </a:moveTo>
                  <a:cubicBezTo>
                    <a:pt x="56" y="9608"/>
                    <a:pt x="97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498"/>
                  </a:moveTo>
                  <a:cubicBezTo>
                    <a:pt x="56" y="9608"/>
                    <a:pt x="97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 rot="5400000">
            <a:off x="822299" y="4606933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1694548" y="4614695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V="1">
            <a:off x="2269788" y="5326421"/>
            <a:ext cx="428628" cy="1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774744" y="4344536"/>
            <a:ext cx="3168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5646993" y="4369264"/>
            <a:ext cx="3168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6572011" y="3360187"/>
            <a:ext cx="428628" cy="1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2244725" y="1556792"/>
          <a:ext cx="4797425" cy="763588"/>
        </p:xfrm>
        <a:graphic>
          <a:graphicData uri="http://schemas.openxmlformats.org/presentationml/2006/ole">
            <p:oleObj spid="_x0000_s103425" name="Формула" r:id="rId3" imgW="1663560" imgH="266400" progId="">
              <p:embed/>
            </p:oleObj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370767" y="3286124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2400" b="1" i="1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73058" y="2357430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3967107" y="3857628"/>
            <a:ext cx="1239772" cy="1256274"/>
            <a:chOff x="669369" y="3489326"/>
            <a:chExt cx="1239772" cy="1256274"/>
          </a:xfrm>
        </p:grpSpPr>
        <p:cxnSp>
          <p:nvCxnSpPr>
            <p:cNvPr id="21" name="Прямая со стрелкой 20"/>
            <p:cNvCxnSpPr/>
            <p:nvPr/>
          </p:nvCxnSpPr>
          <p:spPr>
            <a:xfrm rot="5400000" flipH="1" flipV="1">
              <a:off x="991935" y="3794532"/>
              <a:ext cx="6120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rot="16200000" flipH="1">
              <a:off x="991935" y="4438806"/>
              <a:ext cx="6120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V="1">
              <a:off x="1297141" y="4120802"/>
              <a:ext cx="6120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flipH="1" flipV="1">
              <a:off x="669369" y="4120802"/>
              <a:ext cx="6120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Прямоугольник 26"/>
          <p:cNvSpPr/>
          <p:nvPr/>
        </p:nvSpPr>
        <p:spPr>
          <a:xfrm>
            <a:off x="357158" y="50004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Капиллярное давление в </a:t>
            </a:r>
            <a:r>
              <a:rPr lang="ru-RU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зав-сти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от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формы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пов-сти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жидкости влияет на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давление насыщенного пара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(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76056" y="2708920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&lt;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0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99592" y="2905780"/>
            <a:ext cx="1066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&gt;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0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rc 4"/>
          <p:cNvSpPr>
            <a:spLocks/>
          </p:cNvSpPr>
          <p:nvPr/>
        </p:nvSpPr>
        <p:spPr bwMode="auto">
          <a:xfrm rot="10800000" flipV="1">
            <a:off x="2130877" y="3249120"/>
            <a:ext cx="808295" cy="1260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498 h 21600"/>
              <a:gd name="T2" fmla="*/ 43200 w 43200"/>
              <a:gd name="T3" fmla="*/ 21600 h 21600"/>
              <a:gd name="T4" fmla="*/ 21600 w 43200"/>
              <a:gd name="T5" fmla="*/ 21600 h 21600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3" fmla="*/ 21600 w 43200"/>
              <a:gd name="connsiteY3" fmla="*/ 21601 h 29327"/>
              <a:gd name="connsiteX4" fmla="*/ 4816 w 43200"/>
              <a:gd name="connsiteY4" fmla="*/ 29327 h 29327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3" fmla="*/ 21600 w 48074"/>
              <a:gd name="connsiteY3" fmla="*/ 95157 h 111016"/>
              <a:gd name="connsiteX4" fmla="*/ 48074 w 48074"/>
              <a:gd name="connsiteY4" fmla="*/ 0 h 111016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3" fmla="*/ 44282 w 48074"/>
              <a:gd name="connsiteY3" fmla="*/ 49367 h 95157"/>
              <a:gd name="connsiteX4" fmla="*/ 48074 w 48074"/>
              <a:gd name="connsiteY4" fmla="*/ 0 h 95157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3" fmla="*/ 45507 w 52911"/>
              <a:gd name="connsiteY3" fmla="*/ 18543 h 64333"/>
              <a:gd name="connsiteX4" fmla="*/ 0 w 52911"/>
              <a:gd name="connsiteY4" fmla="*/ 0 h 64333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3" fmla="*/ 41715 w 49119"/>
              <a:gd name="connsiteY3" fmla="*/ 10722 h 68890"/>
              <a:gd name="connsiteX4" fmla="*/ 0 w 49119"/>
              <a:gd name="connsiteY4" fmla="*/ 4557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3" fmla="*/ 41715 w 44425"/>
              <a:gd name="connsiteY3" fmla="*/ 10722 h 68890"/>
              <a:gd name="connsiteX4" fmla="*/ 0 w 44425"/>
              <a:gd name="connsiteY4" fmla="*/ 4557 h 68890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0 w 44425"/>
              <a:gd name="connsiteY4" fmla="*/ 0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9330 w 44425"/>
              <a:gd name="connsiteY4" fmla="*/ 1733 h 64333"/>
              <a:gd name="connsiteX5" fmla="*/ 0 w 44425"/>
              <a:gd name="connsiteY5" fmla="*/ 0 h 64333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3" fmla="*/ 41715 w 44425"/>
              <a:gd name="connsiteY3" fmla="*/ 4432 h 66080"/>
              <a:gd name="connsiteX4" fmla="*/ 9330 w 44425"/>
              <a:gd name="connsiteY4" fmla="*/ 0 h 66080"/>
              <a:gd name="connsiteX5" fmla="*/ 0 w 44425"/>
              <a:gd name="connsiteY5" fmla="*/ 66080 h 66080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3" fmla="*/ 45508 w 45508"/>
              <a:gd name="connsiteY3" fmla="*/ 0 h 61648"/>
              <a:gd name="connsiteX4" fmla="*/ 0 w 45508"/>
              <a:gd name="connsiteY4" fmla="*/ 0 h 61648"/>
              <a:gd name="connsiteX5" fmla="*/ 0 w 45508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0142 w 44425"/>
              <a:gd name="connsiteY3" fmla="*/ 1755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4100 w 44425"/>
              <a:gd name="connsiteY3" fmla="*/ 1755 h 61648"/>
              <a:gd name="connsiteX4" fmla="*/ 0 w 44425"/>
              <a:gd name="connsiteY4" fmla="*/ 0 h 61648"/>
              <a:gd name="connsiteX5" fmla="*/ 0 w 44425"/>
              <a:gd name="connsiteY5" fmla="*/ 61648 h 6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425" h="61648" fill="none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</a:path>
              <a:path w="44425" h="61648" stroke="0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  <a:cubicBezTo>
                  <a:pt x="44317" y="39364"/>
                  <a:pt x="44208" y="20559"/>
                  <a:pt x="44100" y="1755"/>
                </a:cubicBezTo>
                <a:lnTo>
                  <a:pt x="0" y="0"/>
                </a:lnTo>
                <a:lnTo>
                  <a:pt x="0" y="616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2071922" y="4650123"/>
            <a:ext cx="828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4"/>
          <p:cNvSpPr>
            <a:spLocks/>
          </p:cNvSpPr>
          <p:nvPr/>
        </p:nvSpPr>
        <p:spPr bwMode="auto">
          <a:xfrm flipV="1">
            <a:off x="6384726" y="4502426"/>
            <a:ext cx="835200" cy="1512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498 h 21600"/>
              <a:gd name="T2" fmla="*/ 43200 w 43200"/>
              <a:gd name="T3" fmla="*/ 21600 h 21600"/>
              <a:gd name="T4" fmla="*/ 21600 w 43200"/>
              <a:gd name="T5" fmla="*/ 21600 h 21600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0" fmla="*/ 0 w 43200"/>
              <a:gd name="connsiteY0" fmla="*/ 21499 h 29327"/>
              <a:gd name="connsiteX1" fmla="*/ 21600 w 43200"/>
              <a:gd name="connsiteY1" fmla="*/ 1 h 29327"/>
              <a:gd name="connsiteX2" fmla="*/ 43200 w 43200"/>
              <a:gd name="connsiteY2" fmla="*/ 21601 h 29327"/>
              <a:gd name="connsiteX3" fmla="*/ 21600 w 43200"/>
              <a:gd name="connsiteY3" fmla="*/ 21601 h 29327"/>
              <a:gd name="connsiteX4" fmla="*/ 4816 w 43200"/>
              <a:gd name="connsiteY4" fmla="*/ 29327 h 29327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0" fmla="*/ 0 w 48074"/>
              <a:gd name="connsiteY0" fmla="*/ 95055 h 111016"/>
              <a:gd name="connsiteX1" fmla="*/ 21600 w 48074"/>
              <a:gd name="connsiteY1" fmla="*/ 73557 h 111016"/>
              <a:gd name="connsiteX2" fmla="*/ 43200 w 48074"/>
              <a:gd name="connsiteY2" fmla="*/ 95157 h 111016"/>
              <a:gd name="connsiteX3" fmla="*/ 21600 w 48074"/>
              <a:gd name="connsiteY3" fmla="*/ 95157 h 111016"/>
              <a:gd name="connsiteX4" fmla="*/ 48074 w 48074"/>
              <a:gd name="connsiteY4" fmla="*/ 0 h 111016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0" fmla="*/ 0 w 48074"/>
              <a:gd name="connsiteY0" fmla="*/ 95055 h 95157"/>
              <a:gd name="connsiteX1" fmla="*/ 21600 w 48074"/>
              <a:gd name="connsiteY1" fmla="*/ 73557 h 95157"/>
              <a:gd name="connsiteX2" fmla="*/ 43200 w 48074"/>
              <a:gd name="connsiteY2" fmla="*/ 95157 h 95157"/>
              <a:gd name="connsiteX3" fmla="*/ 44282 w 48074"/>
              <a:gd name="connsiteY3" fmla="*/ 49367 h 95157"/>
              <a:gd name="connsiteX4" fmla="*/ 48074 w 48074"/>
              <a:gd name="connsiteY4" fmla="*/ 0 h 95157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0" fmla="*/ 1225 w 52911"/>
              <a:gd name="connsiteY0" fmla="*/ 64231 h 64333"/>
              <a:gd name="connsiteX1" fmla="*/ 22825 w 52911"/>
              <a:gd name="connsiteY1" fmla="*/ 42733 h 64333"/>
              <a:gd name="connsiteX2" fmla="*/ 44425 w 52911"/>
              <a:gd name="connsiteY2" fmla="*/ 64333 h 64333"/>
              <a:gd name="connsiteX3" fmla="*/ 45507 w 52911"/>
              <a:gd name="connsiteY3" fmla="*/ 18543 h 64333"/>
              <a:gd name="connsiteX4" fmla="*/ 0 w 52911"/>
              <a:gd name="connsiteY4" fmla="*/ 0 h 64333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0" fmla="*/ 1225 w 49119"/>
              <a:gd name="connsiteY0" fmla="*/ 68788 h 68890"/>
              <a:gd name="connsiteX1" fmla="*/ 22825 w 49119"/>
              <a:gd name="connsiteY1" fmla="*/ 47290 h 68890"/>
              <a:gd name="connsiteX2" fmla="*/ 44425 w 49119"/>
              <a:gd name="connsiteY2" fmla="*/ 68890 h 68890"/>
              <a:gd name="connsiteX3" fmla="*/ 41715 w 49119"/>
              <a:gd name="connsiteY3" fmla="*/ 10722 h 68890"/>
              <a:gd name="connsiteX4" fmla="*/ 0 w 49119"/>
              <a:gd name="connsiteY4" fmla="*/ 4557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0" fmla="*/ 1225 w 44425"/>
              <a:gd name="connsiteY0" fmla="*/ 68788 h 68890"/>
              <a:gd name="connsiteX1" fmla="*/ 22825 w 44425"/>
              <a:gd name="connsiteY1" fmla="*/ 47290 h 68890"/>
              <a:gd name="connsiteX2" fmla="*/ 44425 w 44425"/>
              <a:gd name="connsiteY2" fmla="*/ 68890 h 68890"/>
              <a:gd name="connsiteX3" fmla="*/ 41715 w 44425"/>
              <a:gd name="connsiteY3" fmla="*/ 10722 h 68890"/>
              <a:gd name="connsiteX4" fmla="*/ 0 w 44425"/>
              <a:gd name="connsiteY4" fmla="*/ 4557 h 68890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0 w 44425"/>
              <a:gd name="connsiteY4" fmla="*/ 0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0" fmla="*/ 1225 w 44425"/>
              <a:gd name="connsiteY0" fmla="*/ 64231 h 64333"/>
              <a:gd name="connsiteX1" fmla="*/ 22825 w 44425"/>
              <a:gd name="connsiteY1" fmla="*/ 42733 h 64333"/>
              <a:gd name="connsiteX2" fmla="*/ 44425 w 44425"/>
              <a:gd name="connsiteY2" fmla="*/ 64333 h 64333"/>
              <a:gd name="connsiteX3" fmla="*/ 41715 w 44425"/>
              <a:gd name="connsiteY3" fmla="*/ 6165 h 64333"/>
              <a:gd name="connsiteX4" fmla="*/ 9330 w 44425"/>
              <a:gd name="connsiteY4" fmla="*/ 1733 h 64333"/>
              <a:gd name="connsiteX5" fmla="*/ 0 w 44425"/>
              <a:gd name="connsiteY5" fmla="*/ 0 h 64333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0" fmla="*/ 1225 w 44425"/>
              <a:gd name="connsiteY0" fmla="*/ 62498 h 66080"/>
              <a:gd name="connsiteX1" fmla="*/ 22825 w 44425"/>
              <a:gd name="connsiteY1" fmla="*/ 41000 h 66080"/>
              <a:gd name="connsiteX2" fmla="*/ 44425 w 44425"/>
              <a:gd name="connsiteY2" fmla="*/ 62600 h 66080"/>
              <a:gd name="connsiteX3" fmla="*/ 41715 w 44425"/>
              <a:gd name="connsiteY3" fmla="*/ 4432 h 66080"/>
              <a:gd name="connsiteX4" fmla="*/ 9330 w 44425"/>
              <a:gd name="connsiteY4" fmla="*/ 0 h 66080"/>
              <a:gd name="connsiteX5" fmla="*/ 0 w 44425"/>
              <a:gd name="connsiteY5" fmla="*/ 66080 h 66080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12378 h 61648"/>
              <a:gd name="connsiteX5" fmla="*/ 0 w 44425"/>
              <a:gd name="connsiteY5" fmla="*/ 6164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0" fmla="*/ 1225 w 44425"/>
              <a:gd name="connsiteY0" fmla="*/ 58066 h 61648"/>
              <a:gd name="connsiteX1" fmla="*/ 22825 w 44425"/>
              <a:gd name="connsiteY1" fmla="*/ 36568 h 61648"/>
              <a:gd name="connsiteX2" fmla="*/ 44425 w 44425"/>
              <a:gd name="connsiteY2" fmla="*/ 58168 h 61648"/>
              <a:gd name="connsiteX3" fmla="*/ 41715 w 44425"/>
              <a:gd name="connsiteY3" fmla="*/ 0 h 61648"/>
              <a:gd name="connsiteX4" fmla="*/ 0 w 44425"/>
              <a:gd name="connsiteY4" fmla="*/ 0 h 61648"/>
              <a:gd name="connsiteX5" fmla="*/ 0 w 44425"/>
              <a:gd name="connsiteY5" fmla="*/ 6164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0" fmla="*/ 1225 w 45508"/>
              <a:gd name="connsiteY0" fmla="*/ 58066 h 61648"/>
              <a:gd name="connsiteX1" fmla="*/ 22825 w 45508"/>
              <a:gd name="connsiteY1" fmla="*/ 36568 h 61648"/>
              <a:gd name="connsiteX2" fmla="*/ 44425 w 45508"/>
              <a:gd name="connsiteY2" fmla="*/ 58168 h 61648"/>
              <a:gd name="connsiteX3" fmla="*/ 45508 w 45508"/>
              <a:gd name="connsiteY3" fmla="*/ 0 h 61648"/>
              <a:gd name="connsiteX4" fmla="*/ 0 w 45508"/>
              <a:gd name="connsiteY4" fmla="*/ 0 h 61648"/>
              <a:gd name="connsiteX5" fmla="*/ 0 w 45508"/>
              <a:gd name="connsiteY5" fmla="*/ 61648 h 6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508" h="61648" fill="none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</a:path>
              <a:path w="45508" h="61648" stroke="0" extrusionOk="0">
                <a:moveTo>
                  <a:pt x="1225" y="58066"/>
                </a:moveTo>
                <a:cubicBezTo>
                  <a:pt x="1281" y="46176"/>
                  <a:pt x="10935" y="36567"/>
                  <a:pt x="22825" y="36568"/>
                </a:cubicBezTo>
                <a:cubicBezTo>
                  <a:pt x="34754" y="36568"/>
                  <a:pt x="44425" y="46238"/>
                  <a:pt x="44425" y="58168"/>
                </a:cubicBezTo>
                <a:lnTo>
                  <a:pt x="45508" y="0"/>
                </a:lnTo>
                <a:lnTo>
                  <a:pt x="0" y="0"/>
                </a:lnTo>
                <a:lnTo>
                  <a:pt x="0" y="6164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6362856" y="4061184"/>
            <a:ext cx="828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277 -0.06551 L -0.00399 0.1550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2477 L -4.72222E-6 -0.2141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8" grpId="0"/>
      <p:bldP spid="29" grpId="0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500166" y="1228621"/>
          <a:ext cx="2644693" cy="1095377"/>
        </p:xfrm>
        <a:graphic>
          <a:graphicData uri="http://schemas.openxmlformats.org/presentationml/2006/ole">
            <p:oleObj spid="_x0000_s59394" name="Формула" r:id="rId3" imgW="1066680" imgH="444240" progId="">
              <p:embed/>
            </p:oleObj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4857752" y="1300059"/>
          <a:ext cx="3080799" cy="1000132"/>
        </p:xfrm>
        <a:graphic>
          <a:graphicData uri="http://schemas.openxmlformats.org/presentationml/2006/ole">
            <p:oleObj spid="_x0000_s59395" name="Формула" r:id="rId4" imgW="1269720" imgH="444240" progId="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29643" y="428604"/>
            <a:ext cx="5842753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уравнение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Кельвина (Томсона)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9350" y="2610453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Кельвина (Томсона), как 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Лапласа,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явл-ся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основным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 физике и химии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пов-ных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явлений.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000100" y="3273063"/>
            <a:ext cx="7286676" cy="3252281"/>
            <a:chOff x="857224" y="357166"/>
            <a:chExt cx="7286676" cy="3252281"/>
          </a:xfrm>
        </p:grpSpPr>
        <p:grpSp>
          <p:nvGrpSpPr>
            <p:cNvPr id="9" name="Группа 16"/>
            <p:cNvGrpSpPr/>
            <p:nvPr/>
          </p:nvGrpSpPr>
          <p:grpSpPr>
            <a:xfrm>
              <a:off x="6096013" y="1318397"/>
              <a:ext cx="1714512" cy="2291050"/>
              <a:chOff x="5899683" y="4566950"/>
              <a:chExt cx="1714512" cy="2291050"/>
            </a:xfrm>
          </p:grpSpPr>
          <p:cxnSp>
            <p:nvCxnSpPr>
              <p:cNvPr id="23" name="Прямая со стрелкой 22"/>
              <p:cNvCxnSpPr/>
              <p:nvPr/>
            </p:nvCxnSpPr>
            <p:spPr>
              <a:xfrm rot="16200000" flipH="1">
                <a:off x="6403223" y="4890156"/>
                <a:ext cx="6480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oval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Дуга 23"/>
              <p:cNvSpPr>
                <a:spLocks noChangeAspect="1"/>
              </p:cNvSpPr>
              <p:nvPr/>
            </p:nvSpPr>
            <p:spPr>
              <a:xfrm>
                <a:off x="5899683" y="5230914"/>
                <a:ext cx="1714512" cy="1627086"/>
              </a:xfrm>
              <a:prstGeom prst="arc">
                <a:avLst>
                  <a:gd name="adj1" fmla="val 10896919"/>
                  <a:gd name="adj2" fmla="val 0"/>
                </a:avLst>
              </a:prstGeom>
              <a:solidFill>
                <a:srgbClr val="00B0F0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5" name="Прямая со стрелкой 24"/>
              <p:cNvCxnSpPr>
                <a:cxnSpLocks/>
              </p:cNvCxnSpPr>
              <p:nvPr/>
            </p:nvCxnSpPr>
            <p:spPr>
              <a:xfrm rot="5400000">
                <a:off x="6070713" y="4738236"/>
                <a:ext cx="815780" cy="49109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>
                <a:cxnSpLocks noChangeAspect="1"/>
              </p:cNvCxnSpPr>
              <p:nvPr/>
            </p:nvCxnSpPr>
            <p:spPr>
              <a:xfrm rot="16200000" flipH="1">
                <a:off x="6595660" y="4735424"/>
                <a:ext cx="854908" cy="563027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33"/>
            <p:cNvGrpSpPr/>
            <p:nvPr/>
          </p:nvGrpSpPr>
          <p:grpSpPr>
            <a:xfrm>
              <a:off x="857224" y="357166"/>
              <a:ext cx="7286676" cy="2286016"/>
              <a:chOff x="1357290" y="714356"/>
              <a:chExt cx="7286676" cy="2286016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1522744" y="1571612"/>
                <a:ext cx="1728000" cy="142876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6" name="Группа 22"/>
              <p:cNvGrpSpPr/>
              <p:nvPr/>
            </p:nvGrpSpPr>
            <p:grpSpPr>
              <a:xfrm flipV="1">
                <a:off x="1357290" y="714356"/>
                <a:ext cx="7286676" cy="1643074"/>
                <a:chOff x="5715008" y="5214926"/>
                <a:chExt cx="7286676" cy="1643074"/>
              </a:xfrm>
            </p:grpSpPr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715008" y="5214926"/>
                  <a:ext cx="7286676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8" name="Дуга 17"/>
                <p:cNvSpPr>
                  <a:spLocks noChangeAspect="1"/>
                </p:cNvSpPr>
                <p:nvPr/>
              </p:nvSpPr>
              <p:spPr>
                <a:xfrm>
                  <a:off x="5899683" y="5230914"/>
                  <a:ext cx="1714512" cy="1627086"/>
                </a:xfrm>
                <a:prstGeom prst="arc">
                  <a:avLst>
                    <a:gd name="adj1" fmla="val 10896919"/>
                    <a:gd name="adj2" fmla="val 0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9" name="Прямая со стрелкой 18"/>
                <p:cNvCxnSpPr>
                  <a:cxnSpLocks/>
                </p:cNvCxnSpPr>
                <p:nvPr/>
              </p:nvCxnSpPr>
              <p:spPr>
                <a:xfrm rot="16200000" flipV="1">
                  <a:off x="6171604" y="5466019"/>
                  <a:ext cx="612000" cy="5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 стрелкой 19"/>
                <p:cNvCxnSpPr>
                  <a:cxnSpLocks/>
                </p:cNvCxnSpPr>
                <p:nvPr/>
              </p:nvCxnSpPr>
              <p:spPr>
                <a:xfrm rot="5400000" flipH="1" flipV="1">
                  <a:off x="6725947" y="5477057"/>
                  <a:ext cx="608513" cy="51288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 стрелкой 21"/>
                <p:cNvCxnSpPr/>
                <p:nvPr/>
              </p:nvCxnSpPr>
              <p:spPr>
                <a:xfrm rot="5400000" flipH="1" flipV="1">
                  <a:off x="6373032" y="5662340"/>
                  <a:ext cx="751950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oval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Прямоугольник 10"/>
            <p:cNvSpPr/>
            <p:nvPr/>
          </p:nvSpPr>
          <p:spPr>
            <a:xfrm>
              <a:off x="3428992" y="2000240"/>
              <a:ext cx="2071702" cy="28575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rot="5400000">
              <a:off x="3858414" y="1429530"/>
              <a:ext cx="714380" cy="4270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>
              <a:off x="4065143" y="1642256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cxnSpLocks/>
            </p:cNvCxnSpPr>
            <p:nvPr/>
          </p:nvCxnSpPr>
          <p:spPr>
            <a:xfrm rot="16200000" flipH="1">
              <a:off x="4317837" y="1460324"/>
              <a:ext cx="654231" cy="4255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Прямая со стрелкой 27"/>
          <p:cNvCxnSpPr/>
          <p:nvPr/>
        </p:nvCxnSpPr>
        <p:spPr>
          <a:xfrm rot="5400000" flipH="1" flipV="1">
            <a:off x="6659124" y="5557856"/>
            <a:ext cx="828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 flipH="1" flipV="1">
            <a:off x="1829308" y="5341856"/>
            <a:ext cx="396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4248794" y="5467856"/>
            <a:ext cx="648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547664" y="3573016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&lt;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0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588224" y="3717032"/>
            <a:ext cx="1066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&gt;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0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340" y="2814576"/>
            <a:ext cx="2000264" cy="30570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rot="16200000" flipH="1">
            <a:off x="2372844" y="4362475"/>
            <a:ext cx="828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218250" y="3950176"/>
            <a:ext cx="1000132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33420" y="2636912"/>
            <a:ext cx="972000" cy="1819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297340" y="3644030"/>
            <a:ext cx="1836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2281207" y="3616460"/>
            <a:ext cx="186694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355406" y="3459534"/>
            <a:ext cx="720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5786" y="5957848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капиллярная конденсация</a:t>
            </a:r>
            <a:endParaRPr lang="ru-RU" sz="2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500042"/>
            <a:ext cx="84296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ts val="1200"/>
              </a:spcAft>
              <a:tabLst>
                <a:tab pos="450850" algn="l"/>
              </a:tabLst>
            </a:pP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Следствия из 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анализа </a:t>
            </a:r>
            <a:r>
              <a:rPr lang="ru-RU" sz="24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ур-ния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: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Более низкое давление </a:t>
            </a:r>
            <a:r>
              <a:rPr lang="ru-RU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насыщ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. пара над вогнутой </a:t>
            </a:r>
            <a:r>
              <a:rPr lang="ru-RU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пов-стью</a:t>
            </a:r>
            <a:r>
              <a:rPr lang="en-US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кроме 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изменение уровня мениска жидкости в капилляре </a:t>
            </a:r>
            <a:r>
              <a:rPr lang="ru-RU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явл-ся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причиной 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капиллярной конденсации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(тоже капиллярное явление).</a:t>
            </a:r>
            <a:endParaRPr lang="ru-RU" sz="2400" b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34" y="3238828"/>
            <a:ext cx="1231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&lt;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р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0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Дуга 17"/>
          <p:cNvSpPr>
            <a:spLocks noChangeAspect="1"/>
          </p:cNvSpPr>
          <p:nvPr/>
        </p:nvSpPr>
        <p:spPr>
          <a:xfrm flipV="1">
            <a:off x="2207025" y="3989501"/>
            <a:ext cx="1000800" cy="949767"/>
          </a:xfrm>
          <a:prstGeom prst="arc">
            <a:avLst>
              <a:gd name="adj1" fmla="val 10896919"/>
              <a:gd name="adj2" fmla="val 0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H="1">
            <a:off x="2607455" y="4372717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4" idx="3"/>
          </p:cNvCxnSpPr>
          <p:nvPr/>
        </p:nvCxnSpPr>
        <p:spPr>
          <a:xfrm rot="5400000">
            <a:off x="2261263" y="4346789"/>
            <a:ext cx="560506" cy="353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2373406" y="4607890"/>
            <a:ext cx="684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2688511" y="292494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915824" y="3357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483768" y="3357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15816" y="386105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483776" y="393306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3851920" y="3933056"/>
          <a:ext cx="4797425" cy="763587"/>
        </p:xfrm>
        <a:graphic>
          <a:graphicData uri="http://schemas.openxmlformats.org/presentationml/2006/ole">
            <p:oleObj spid="_x0000_s106499" name="Формула" r:id="rId3" imgW="1663560" imgH="266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63737E-6 L -0.00382 0.1207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0"/>
                                    </p:animMotion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3321E-6 L -0.00382 0.1311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5"/>
                                    </p:animMotion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196562" y="4922967"/>
            <a:ext cx="129600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5400000" flipH="1" flipV="1">
            <a:off x="2516298" y="4609462"/>
            <a:ext cx="648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уга 4"/>
          <p:cNvSpPr>
            <a:spLocks noChangeAspect="1"/>
          </p:cNvSpPr>
          <p:nvPr/>
        </p:nvSpPr>
        <p:spPr>
          <a:xfrm>
            <a:off x="2381237" y="4927643"/>
            <a:ext cx="936000" cy="888277"/>
          </a:xfrm>
          <a:prstGeom prst="arc">
            <a:avLst>
              <a:gd name="adj1" fmla="val 3413724"/>
              <a:gd name="adj2" fmla="val 3391384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053950" y="4071942"/>
            <a:ext cx="92869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643174" y="5929330"/>
            <a:ext cx="3929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изотермическая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перегонка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(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переконденсация</a:t>
            </a:r>
            <a:r>
              <a:rPr lang="ru-RU" sz="2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89718" y="357166"/>
            <a:ext cx="8640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450850" algn="l"/>
              </a:tabLst>
            </a:pP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Изотермическая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перегонка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(</a:t>
            </a:r>
            <a:r>
              <a:rPr lang="ru-RU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переконденсация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). </a:t>
            </a:r>
            <a:endParaRPr lang="en-US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Чем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меньше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капля, тем больше давление её насыщенного пара и тем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менее устойчиво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её состояние. При наличии капель различных размеров (полидисперсная система)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давление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насыщ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. пара над ними различно. Поэтому мелкие капли, обладая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бóльшим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давлением пара, испаряются; а из пара могут конденсироваться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пов-сти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более крупных частиц и на плоской поверхности. Любая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полидисп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. система ТД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неравновесна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и неустойчива.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572132" y="4971827"/>
            <a:ext cx="230400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6260347" y="4680900"/>
            <a:ext cx="648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>
            <a:spLocks noChangeAspect="1"/>
          </p:cNvSpPr>
          <p:nvPr/>
        </p:nvSpPr>
        <p:spPr>
          <a:xfrm>
            <a:off x="5756807" y="5021658"/>
            <a:ext cx="1714512" cy="1627086"/>
          </a:xfrm>
          <a:prstGeom prst="arc">
            <a:avLst>
              <a:gd name="adj1" fmla="val 10896919"/>
              <a:gd name="adj2" fmla="val 0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cxnSpLocks noChangeAspect="1"/>
          </p:cNvCxnSpPr>
          <p:nvPr/>
        </p:nvCxnSpPr>
        <p:spPr>
          <a:xfrm rot="5400000">
            <a:off x="5976632" y="4553995"/>
            <a:ext cx="792000" cy="4172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 noChangeAspect="1"/>
          </p:cNvCxnSpPr>
          <p:nvPr/>
        </p:nvCxnSpPr>
        <p:spPr>
          <a:xfrm rot="16200000" flipH="1">
            <a:off x="6469669" y="4509284"/>
            <a:ext cx="756000" cy="4978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911074" y="4429132"/>
            <a:ext cx="136447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1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&gt;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en-US" sz="2800" b="1" i="1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lang="ru-RU" sz="2800" b="1" i="1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11074" y="4977482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r</a:t>
            </a:r>
            <a:r>
              <a:rPr lang="en-US" sz="2800" b="1" i="1" baseline="-25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1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&lt;</a:t>
            </a:r>
            <a:r>
              <a:rPr lang="ru-RU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r</a:t>
            </a:r>
            <a:r>
              <a:rPr lang="en-US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lang="ru-RU" sz="2800" b="1" i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43174" y="3857628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пар</a:t>
            </a:r>
            <a:endParaRPr lang="ru-RU" sz="2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215074" y="3857628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пар</a:t>
            </a:r>
            <a:endParaRPr lang="ru-RU" sz="2400" dirty="0"/>
          </a:p>
        </p:txBody>
      </p:sp>
      <p:sp>
        <p:nvSpPr>
          <p:cNvPr id="19" name="Овал 18"/>
          <p:cNvSpPr/>
          <p:nvPr/>
        </p:nvSpPr>
        <p:spPr>
          <a:xfrm>
            <a:off x="2814223" y="5085192"/>
            <a:ext cx="72000" cy="72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300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94444E-6 7.40741E-7 C 0.00087 -0.02037 0.00261 -0.09792 0.00504 -0.12176 C 0.03472 -0.14329 0.1434 -0.1287 0.17778 -0.12986 C 0.18889 -0.1294 0.2 -0.12894 0.21111 -0.12824 C 0.26823 -0.12269 0.32552 -0.12523 0.38281 -0.12639 C 0.40972 -0.12454 0.41337 -0.11389 0.40695 -0.08843 C 0.40504 -0.06968 0.40191 -0.07199 0.40625 -0.0544 C 0.40747 -0.04445 0.40886 -0.03472 0.4099 -0.02477 C 0.40816 -0.01482 0.40868 -0.02037 0.40868 -0.0081 " pathEditMode="relative" rAng="0" ptsTypes="fffffffff">
                                      <p:cBhvr>
                                        <p:cTn id="2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7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2" dur="5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22" grpId="0" animBg="1"/>
      <p:bldP spid="23" grpId="0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2978</TotalTime>
  <Words>896</Words>
  <Application>Microsoft Office PowerPoint</Application>
  <PresentationFormat>Экран (4:3)</PresentationFormat>
  <Paragraphs>126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Обычная</vt:lpstr>
      <vt:lpstr>Городская</vt:lpstr>
      <vt:lpstr>Аспект</vt:lpstr>
      <vt:lpstr>Формула</vt:lpstr>
      <vt:lpstr>Поверхностные явления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Поверхностные явления</dc:title>
  <dc:creator>1</dc:creator>
  <cp:lastModifiedBy>Windows User</cp:lastModifiedBy>
  <cp:revision>289</cp:revision>
  <dcterms:created xsi:type="dcterms:W3CDTF">2010-01-24T19:21:32Z</dcterms:created>
  <dcterms:modified xsi:type="dcterms:W3CDTF">2021-02-20T10:42:08Z</dcterms:modified>
</cp:coreProperties>
</file>