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6" r:id="rId8"/>
    <p:sldId id="265" r:id="rId9"/>
    <p:sldId id="270" r:id="rId10"/>
    <p:sldId id="272" r:id="rId11"/>
    <p:sldId id="275" r:id="rId12"/>
    <p:sldId id="276" r:id="rId13"/>
    <p:sldId id="278" r:id="rId14"/>
    <p:sldId id="298" r:id="rId15"/>
    <p:sldId id="280" r:id="rId16"/>
    <p:sldId id="281" r:id="rId17"/>
    <p:sldId id="299" r:id="rId18"/>
    <p:sldId id="282" r:id="rId19"/>
    <p:sldId id="306" r:id="rId20"/>
    <p:sldId id="285" r:id="rId21"/>
    <p:sldId id="307" r:id="rId22"/>
    <p:sldId id="286" r:id="rId23"/>
    <p:sldId id="288" r:id="rId24"/>
    <p:sldId id="289" r:id="rId25"/>
    <p:sldId id="292" r:id="rId26"/>
    <p:sldId id="304" r:id="rId27"/>
    <p:sldId id="294" r:id="rId28"/>
    <p:sldId id="296" r:id="rId29"/>
    <p:sldId id="297" r:id="rId30"/>
    <p:sldId id="277" r:id="rId31"/>
    <p:sldId id="300" r:id="rId32"/>
    <p:sldId id="301" r:id="rId33"/>
    <p:sldId id="302" r:id="rId34"/>
    <p:sldId id="303" r:id="rId35"/>
    <p:sldId id="308" r:id="rId36"/>
    <p:sldId id="305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0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3399FF"/>
    <a:srgbClr val="0000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34" y="-78"/>
      </p:cViewPr>
      <p:guideLst>
        <p:guide orient="horz" pos="2160"/>
        <p:guide pos="30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4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977D6-19C8-4E37-87B7-769DAEF4476A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D9668-6336-476D-8AD5-3FE93045C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5142F-889D-491F-8F66-015043FDFBBB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6E2E3-968E-43A7-8D16-1155C741F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8F82F-40CB-4835-BFAF-A33321AD8CF0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B4B5-330B-4D98-B315-D29E58CB0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F7ECA-EFFB-4495-BF83-A8776F6D0F63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87A54-7A58-4687-8D9F-4805E7943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9E4C3-073F-4B31-BAF7-90A1C0177C1C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CC4C7-65F1-4DA4-9F63-EF3798BE2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A58F0-2D7F-4FE1-B436-F0BC69F59072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042A6-CDEF-4055-9DC6-EEB1B3847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83CB-959E-4CE0-AE63-D973B598DB79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3DA53-996B-453C-82D5-18E1B64C6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83D53-79EF-4760-A647-95EAA6832EBA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91C7F-82F9-4078-803B-1C7621FB4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4A9F9-B510-4BCA-88E1-66FFBE9D421D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AF4C5-72D7-443D-8E8C-462A1CAC4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A11AE-849A-42B3-B58C-5A3BF8EFD9AC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1F0AF-E8B5-4EF5-BA90-D5A5760BD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65D6D-76C5-421E-B5AE-99E55D1EBCF5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A0B9C-4DA6-4B52-896C-9F7BD0382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13FB7D-06BE-4770-A0DC-333E12665EC7}" type="datetimeFigureOut">
              <a:rPr lang="ru-RU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CB0346-B5C1-4BFF-AC1A-D586D918D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jpeg"/><Relationship Id="rId5" Type="http://schemas.openxmlformats.org/officeDocument/2006/relationships/image" Target="../media/image15.jpeg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../&#1050;&#1080;&#1085;&#1086;/David%20Attenborough%20on%20Hydrothermal%20Vents.mp4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http://edulib.ru/storage.aspx/HTML/001/001/B3784/img/str.jpg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7" Type="http://schemas.openxmlformats.org/officeDocument/2006/relationships/image" Target="../media/image5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ДИСПЕРСНЫЕ СИСТЕМЫ</a:t>
            </a:r>
            <a:endParaRPr lang="ru-RU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001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Растворы</a:t>
            </a:r>
            <a:endParaRPr lang="ru-RU" sz="48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357188"/>
            <a:ext cx="85725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/>
              <a:t>Количество вещества</a:t>
            </a:r>
            <a:r>
              <a:rPr lang="ru-RU" sz="2800" i="1" dirty="0"/>
              <a:t>    </a:t>
            </a:r>
            <a:endParaRPr lang="en-US" sz="2800" i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/>
              <a:t>(моль и  эквивалент)</a:t>
            </a: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Моль</a:t>
            </a:r>
            <a:r>
              <a:rPr lang="ru-RU" sz="2800" i="1" dirty="0"/>
              <a:t> </a:t>
            </a:r>
            <a:r>
              <a:rPr lang="ru-RU" sz="2800" dirty="0"/>
              <a:t>– </a:t>
            </a:r>
            <a:r>
              <a:rPr lang="ru-RU" sz="2800" dirty="0" smtClean="0"/>
              <a:t>кол-во </a:t>
            </a:r>
            <a:r>
              <a:rPr lang="ru-RU" sz="2800" dirty="0" err="1" smtClean="0"/>
              <a:t>в-ва</a:t>
            </a:r>
            <a:r>
              <a:rPr lang="ru-RU" sz="2800" dirty="0"/>
              <a:t>, содержащее столько атомов, </a:t>
            </a:r>
            <a:r>
              <a:rPr lang="ru-RU" sz="2800" dirty="0" smtClean="0"/>
              <a:t>мол-л</a:t>
            </a:r>
            <a:r>
              <a:rPr lang="ru-RU" sz="2800" dirty="0"/>
              <a:t>, ионов или </a:t>
            </a:r>
            <a:r>
              <a:rPr lang="ru-RU" sz="2800" dirty="0" smtClean="0"/>
              <a:t>др. </a:t>
            </a:r>
            <a:r>
              <a:rPr lang="ru-RU" sz="2800" dirty="0"/>
              <a:t>структурных единиц </a:t>
            </a:r>
            <a:r>
              <a:rPr lang="ru-RU" sz="2800" dirty="0" err="1" smtClean="0"/>
              <a:t>в-ва</a:t>
            </a:r>
            <a:r>
              <a:rPr lang="ru-RU" sz="2800" dirty="0" smtClean="0"/>
              <a:t> </a:t>
            </a:r>
            <a:r>
              <a:rPr lang="ru-RU" sz="2800" dirty="0"/>
              <a:t>сколько их содержится в 12 г изотопов </a:t>
            </a:r>
            <a:r>
              <a:rPr lang="ru-RU" sz="2800" baseline="-25000" dirty="0" smtClean="0"/>
              <a:t>12</a:t>
            </a:r>
            <a:r>
              <a:rPr lang="ru-RU" sz="2800" dirty="0" smtClean="0"/>
              <a:t>С</a:t>
            </a:r>
            <a:r>
              <a:rPr lang="ru-RU" sz="2800" dirty="0"/>
              <a:t>.</a:t>
            </a: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1 моль углерода или 12 г изотопов </a:t>
            </a:r>
            <a:r>
              <a:rPr lang="ru-RU" sz="2000" baseline="-25000" dirty="0" smtClean="0"/>
              <a:t>12</a:t>
            </a:r>
            <a:r>
              <a:rPr lang="ru-RU" sz="2000" dirty="0" smtClean="0"/>
              <a:t>С </a:t>
            </a:r>
            <a:r>
              <a:rPr lang="ru-RU" sz="2000" dirty="0"/>
              <a:t>содержит </a:t>
            </a:r>
            <a:r>
              <a:rPr lang="ru-RU" sz="2000" dirty="0" smtClean="0"/>
              <a:t>6·10</a:t>
            </a:r>
            <a:r>
              <a:rPr lang="ru-RU" sz="2000" baseline="30000" dirty="0" smtClean="0"/>
              <a:t>23  </a:t>
            </a:r>
            <a:r>
              <a:rPr lang="ru-RU" sz="2000" dirty="0"/>
              <a:t>атомов </a:t>
            </a:r>
            <a:r>
              <a:rPr lang="ru-RU" sz="2000" dirty="0" smtClean="0"/>
              <a:t>(</a:t>
            </a:r>
            <a:r>
              <a:rPr lang="en-US" sz="2000" dirty="0" smtClean="0"/>
              <a:t>N</a:t>
            </a:r>
            <a:r>
              <a:rPr lang="en-US" sz="2000" baseline="-25000" dirty="0" smtClean="0"/>
              <a:t>A</a:t>
            </a:r>
            <a:r>
              <a:rPr lang="ru-RU" sz="2000" dirty="0"/>
              <a:t>).</a:t>
            </a: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rgbClr val="FF0000"/>
                </a:solidFill>
              </a:rPr>
              <a:t>Мольная масса </a:t>
            </a:r>
            <a:r>
              <a:rPr lang="ru-RU" sz="2000" dirty="0" err="1" smtClean="0"/>
              <a:t>в-ва</a:t>
            </a:r>
            <a:r>
              <a:rPr lang="ru-RU" sz="2000" dirty="0" smtClean="0"/>
              <a:t> </a:t>
            </a:r>
            <a:r>
              <a:rPr lang="ru-RU" sz="2000" dirty="0"/>
              <a:t>– это масса 1 моль </a:t>
            </a:r>
            <a:r>
              <a:rPr lang="ru-RU" sz="2000" dirty="0" err="1" smtClean="0"/>
              <a:t>в-ва</a:t>
            </a:r>
            <a:r>
              <a:rPr lang="ru-RU" sz="2000" dirty="0"/>
              <a:t>, численно равна его молекулярной (атомной) массе, выраженной в граммах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2768612" y="5025740"/>
          <a:ext cx="3446462" cy="428625"/>
        </p:xfrm>
        <a:graphic>
          <a:graphicData uri="http://schemas.openxmlformats.org/presentationml/2006/ole">
            <p:oleObj spid="_x0000_s1041" name="Формула" r:id="rId3" imgW="1917700" imgH="241300" progId="Equation.3">
              <p:embed/>
            </p:oleObj>
          </a:graphicData>
        </a:graphic>
      </p:graphicFrame>
      <p:sp>
        <p:nvSpPr>
          <p:cNvPr id="1031" name="Прямоугольник 5"/>
          <p:cNvSpPr>
            <a:spLocks noChangeArrowheads="1"/>
          </p:cNvSpPr>
          <p:nvPr/>
        </p:nvSpPr>
        <p:spPr bwMode="auto">
          <a:xfrm>
            <a:off x="357158" y="5525803"/>
            <a:ext cx="8501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</a:rPr>
              <a:t>Сколько моль воды  содержится в 100 г воды?</a:t>
            </a:r>
          </a:p>
        </p:txBody>
      </p:sp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625725" y="5916613"/>
          <a:ext cx="3883025" cy="646112"/>
        </p:xfrm>
        <a:graphic>
          <a:graphicData uri="http://schemas.openxmlformats.org/presentationml/2006/ole">
            <p:oleObj spid="_x0000_s1042" name="Формула" r:id="rId4" imgW="2222500" imgH="368300" progId="Equation.3">
              <p:embed/>
            </p:oleObj>
          </a:graphicData>
        </a:graphic>
      </p:graphicFrame>
      <p:sp>
        <p:nvSpPr>
          <p:cNvPr id="103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5857884" y="3882729"/>
          <a:ext cx="2141539" cy="793816"/>
        </p:xfrm>
        <a:graphic>
          <a:graphicData uri="http://schemas.openxmlformats.org/presentationml/2006/ole">
            <p:oleObj spid="_x0000_s1043" name="Формула" r:id="rId5" imgW="1104421" imgH="406224" progId="Equation.3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15900" y="4627824"/>
            <a:ext cx="71421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 smtClean="0"/>
              <a:t>ех</a:t>
            </a:r>
            <a:r>
              <a:rPr lang="ru-RU" sz="2000" dirty="0" smtClean="0"/>
              <a:t>, вода Н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О имеет молекулярную массу 18 </a:t>
            </a:r>
            <a:r>
              <a:rPr lang="ru-RU" sz="2000" dirty="0" err="1" smtClean="0"/>
              <a:t>а.е.м</a:t>
            </a:r>
            <a:r>
              <a:rPr lang="ru-RU" sz="2000" dirty="0" smtClean="0"/>
              <a:t>, откуда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35391" y="4063176"/>
            <a:ext cx="4929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Кол-во </a:t>
            </a:r>
            <a:r>
              <a:rPr lang="ru-RU" sz="2400" dirty="0" err="1" smtClean="0"/>
              <a:t>в-ва</a:t>
            </a:r>
            <a:r>
              <a:rPr lang="ru-RU" sz="2400" dirty="0" smtClean="0"/>
              <a:t> в любой его массе: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031" grpId="0"/>
      <p:bldP spid="10" grpId="0" build="p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Прямоугольник 1"/>
          <p:cNvSpPr>
            <a:spLocks noChangeArrowheads="1"/>
          </p:cNvSpPr>
          <p:nvPr/>
        </p:nvSpPr>
        <p:spPr bwMode="auto">
          <a:xfrm>
            <a:off x="214313" y="500063"/>
            <a:ext cx="85725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/>
            <a:r>
              <a:rPr lang="ru-RU" sz="28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Эквивалент</a:t>
            </a:r>
            <a:r>
              <a:rPr lang="ru-RU" sz="2800" i="1" dirty="0">
                <a:solidFill>
                  <a:srgbClr val="000000"/>
                </a:solidFill>
              </a:rPr>
              <a:t> </a:t>
            </a:r>
            <a:r>
              <a:rPr lang="ru-RU" sz="2800" dirty="0">
                <a:solidFill>
                  <a:srgbClr val="000000"/>
                </a:solidFill>
              </a:rPr>
              <a:t>– </a:t>
            </a:r>
            <a:r>
              <a:rPr lang="ru-RU" sz="2800" dirty="0" smtClean="0">
                <a:solidFill>
                  <a:srgbClr val="000000"/>
                </a:solidFill>
              </a:rPr>
              <a:t>кол-во </a:t>
            </a:r>
            <a:r>
              <a:rPr lang="ru-RU" sz="2800" dirty="0" err="1" smtClean="0">
                <a:solidFill>
                  <a:srgbClr val="000000"/>
                </a:solidFill>
              </a:rPr>
              <a:t>в-ва</a:t>
            </a:r>
            <a:r>
              <a:rPr lang="ru-RU" sz="2800" dirty="0">
                <a:solidFill>
                  <a:srgbClr val="000000"/>
                </a:solidFill>
              </a:rPr>
              <a:t>, </a:t>
            </a:r>
            <a:r>
              <a:rPr lang="ru-RU" sz="2800" dirty="0" err="1" smtClean="0">
                <a:solidFill>
                  <a:srgbClr val="000000"/>
                </a:solidFill>
              </a:rPr>
              <a:t>к-рое</a:t>
            </a: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>
                <a:solidFill>
                  <a:srgbClr val="000000"/>
                </a:solidFill>
              </a:rPr>
              <a:t>соединяется с </a:t>
            </a: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ru-RU" sz="2800" dirty="0" smtClean="0">
                <a:solidFill>
                  <a:srgbClr val="000000"/>
                </a:solidFill>
              </a:rPr>
              <a:t>1 </a:t>
            </a:r>
            <a:r>
              <a:rPr lang="ru-RU" sz="2800" dirty="0">
                <a:solidFill>
                  <a:srgbClr val="000000"/>
                </a:solidFill>
              </a:rPr>
              <a:t>моль атомов (ионов) водорода или замещает их в хим. реакциях.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357685" y="2240836"/>
          <a:ext cx="3874931" cy="785813"/>
        </p:xfrm>
        <a:graphic>
          <a:graphicData uri="http://schemas.openxmlformats.org/presentationml/2006/ole">
            <p:oleObj spid="_x0000_s2075" name="Формула" r:id="rId3" imgW="2019300" imgH="40640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357554" y="1571612"/>
          <a:ext cx="1884362" cy="781050"/>
        </p:xfrm>
        <a:graphic>
          <a:graphicData uri="http://schemas.openxmlformats.org/presentationml/2006/ole">
            <p:oleObj spid="_x0000_s2076" name="Формула" r:id="rId4" imgW="1079032" imgH="444307" progId="Equation.3">
              <p:embed/>
            </p:oleObj>
          </a:graphicData>
        </a:graphic>
      </p:graphicFrame>
      <p:sp>
        <p:nvSpPr>
          <p:cNvPr id="2056" name="Прямоугольник 4"/>
          <p:cNvSpPr>
            <a:spLocks noChangeArrowheads="1"/>
          </p:cNvSpPr>
          <p:nvPr/>
        </p:nvSpPr>
        <p:spPr bwMode="auto">
          <a:xfrm>
            <a:off x="214313" y="3152784"/>
            <a:ext cx="8429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/>
            <a:r>
              <a:rPr lang="ru-RU" sz="2000" dirty="0">
                <a:solidFill>
                  <a:srgbClr val="FF0000"/>
                </a:solidFill>
              </a:rPr>
              <a:t>Эквивалентная масса </a:t>
            </a:r>
            <a:r>
              <a:rPr lang="ru-RU" sz="2000" dirty="0">
                <a:solidFill>
                  <a:srgbClr val="000000"/>
                </a:solidFill>
              </a:rPr>
              <a:t>– </a:t>
            </a:r>
            <a:r>
              <a:rPr lang="ru-RU" sz="2000" dirty="0" err="1">
                <a:solidFill>
                  <a:srgbClr val="000000"/>
                </a:solidFill>
              </a:rPr>
              <a:t>масса</a:t>
            </a:r>
            <a:r>
              <a:rPr lang="ru-RU" sz="2000" dirty="0">
                <a:solidFill>
                  <a:srgbClr val="000000"/>
                </a:solidFill>
              </a:rPr>
              <a:t> 1 моль эквивалентов вещества.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929190" y="3763970"/>
          <a:ext cx="3836988" cy="736600"/>
        </p:xfrm>
        <a:graphic>
          <a:graphicData uri="http://schemas.openxmlformats.org/presentationml/2006/ole">
            <p:oleObj spid="_x0000_s2077" name="Формула" r:id="rId5" imgW="2247900" imgH="431800" progId="Equation.3">
              <p:embed/>
            </p:oleObj>
          </a:graphicData>
        </a:graphic>
      </p:graphicFrame>
      <p:graphicFrame>
        <p:nvGraphicFramePr>
          <p:cNvPr id="2053" name="Object 6"/>
          <p:cNvGraphicFramePr>
            <a:graphicFrameLocks noChangeAspect="1"/>
          </p:cNvGraphicFramePr>
          <p:nvPr/>
        </p:nvGraphicFramePr>
        <p:xfrm>
          <a:off x="571500" y="3724284"/>
          <a:ext cx="3967163" cy="693738"/>
        </p:xfrm>
        <a:graphic>
          <a:graphicData uri="http://schemas.openxmlformats.org/presentationml/2006/ole">
            <p:oleObj spid="_x0000_s2078" name="Формула" r:id="rId6" imgW="2323092" imgH="406224" progId="Equation.3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714625" y="4857750"/>
            <a:ext cx="39433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Ca(OH)</a:t>
            </a:r>
            <a:r>
              <a:rPr lang="en-US" sz="2400" baseline="-25000" dirty="0">
                <a:latin typeface="+mn-lt"/>
                <a:cs typeface="+mn-cs"/>
              </a:rPr>
              <a:t>2</a:t>
            </a:r>
            <a:r>
              <a:rPr lang="en-US" sz="2400" dirty="0">
                <a:latin typeface="+mn-lt"/>
                <a:cs typeface="+mn-cs"/>
              </a:rPr>
              <a:t> + </a:t>
            </a:r>
            <a:r>
              <a:rPr lang="en-US" sz="2400" u="dbl" dirty="0">
                <a:latin typeface="+mn-lt"/>
                <a:cs typeface="+mn-cs"/>
              </a:rPr>
              <a:t>2H</a:t>
            </a:r>
            <a:r>
              <a:rPr lang="en-US" sz="2400" dirty="0">
                <a:latin typeface="+mn-lt"/>
                <a:cs typeface="+mn-cs"/>
              </a:rPr>
              <a:t>Cl = CaCl</a:t>
            </a:r>
            <a:r>
              <a:rPr lang="en-US" sz="2400" baseline="-25000" dirty="0">
                <a:latin typeface="+mn-lt"/>
                <a:cs typeface="+mn-cs"/>
              </a:rPr>
              <a:t>2</a:t>
            </a:r>
            <a:r>
              <a:rPr lang="en-US" sz="2400" dirty="0">
                <a:latin typeface="+mn-lt"/>
                <a:cs typeface="+mn-cs"/>
              </a:rPr>
              <a:t> + 2H</a:t>
            </a:r>
            <a:r>
              <a:rPr lang="en-US" sz="2400" baseline="-25000" dirty="0">
                <a:latin typeface="+mn-lt"/>
                <a:cs typeface="+mn-cs"/>
              </a:rPr>
              <a:t>2</a:t>
            </a:r>
            <a:r>
              <a:rPr lang="en-US" sz="2400" dirty="0">
                <a:latin typeface="+mn-lt"/>
                <a:cs typeface="+mn-cs"/>
              </a:rPr>
              <a:t>O</a:t>
            </a:r>
            <a:endParaRPr lang="ru-RU" sz="2400" dirty="0">
              <a:latin typeface="+mn-lt"/>
              <a:cs typeface="+mn-cs"/>
            </a:endParaRPr>
          </a:p>
        </p:txBody>
      </p:sp>
      <p:graphicFrame>
        <p:nvGraphicFramePr>
          <p:cNvPr id="2054" name="Object 7"/>
          <p:cNvGraphicFramePr>
            <a:graphicFrameLocks noChangeAspect="1"/>
          </p:cNvGraphicFramePr>
          <p:nvPr/>
        </p:nvGraphicFramePr>
        <p:xfrm>
          <a:off x="2643188" y="5500688"/>
          <a:ext cx="4056062" cy="781050"/>
        </p:xfrm>
        <a:graphic>
          <a:graphicData uri="http://schemas.openxmlformats.org/presentationml/2006/ole">
            <p:oleObj spid="_x0000_s2079" name="Формула" r:id="rId7" imgW="2324100" imgH="444500" progId="Equation.3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57224" y="2402586"/>
            <a:ext cx="3061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число эквивалентов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285750" y="2008811"/>
            <a:ext cx="8572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Закон эквивалентов</a:t>
            </a:r>
            <a:r>
              <a:rPr lang="ru-RU" sz="2400" dirty="0"/>
              <a:t>:  массы (объёмы) реагирующих </a:t>
            </a:r>
            <a:r>
              <a:rPr lang="ru-RU" sz="2400" dirty="0" err="1" smtClean="0"/>
              <a:t>в-в</a:t>
            </a:r>
            <a:r>
              <a:rPr lang="ru-RU" sz="2400" dirty="0" smtClean="0"/>
              <a:t> </a:t>
            </a:r>
            <a:r>
              <a:rPr lang="ru-RU" sz="2400" dirty="0"/>
              <a:t>пропорциональны их эквивалентным массам (объёмам).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1429200"/>
              </p:ext>
            </p:extLst>
          </p:nvPr>
        </p:nvGraphicFramePr>
        <p:xfrm>
          <a:off x="2071688" y="3305793"/>
          <a:ext cx="1339850" cy="917575"/>
        </p:xfrm>
        <a:graphic>
          <a:graphicData uri="http://schemas.openxmlformats.org/presentationml/2006/ole">
            <p:oleObj spid="_x0000_s5138" name="Формула" r:id="rId3" imgW="647419" imgH="444307" progId="Equation.3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39395910"/>
              </p:ext>
            </p:extLst>
          </p:nvPr>
        </p:nvGraphicFramePr>
        <p:xfrm>
          <a:off x="5065713" y="4325665"/>
          <a:ext cx="2020887" cy="471487"/>
        </p:xfrm>
        <a:graphic>
          <a:graphicData uri="http://schemas.openxmlformats.org/presentationml/2006/ole">
            <p:oleObj spid="_x0000_s5139" name="Формула" r:id="rId4" imgW="977900" imgH="228600" progId="Equation.3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55667410"/>
              </p:ext>
            </p:extLst>
          </p:nvPr>
        </p:nvGraphicFramePr>
        <p:xfrm>
          <a:off x="5283200" y="3151802"/>
          <a:ext cx="1654175" cy="571500"/>
        </p:xfrm>
        <a:graphic>
          <a:graphicData uri="http://schemas.openxmlformats.org/presentationml/2006/ole">
            <p:oleObj spid="_x0000_s5140" name="Формула" r:id="rId5" imgW="6604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14"/>
          <p:cNvSpPr>
            <a:spLocks noChangeArrowheads="1"/>
          </p:cNvSpPr>
          <p:nvPr/>
        </p:nvSpPr>
        <p:spPr bwMode="auto">
          <a:xfrm>
            <a:off x="2714612" y="2832503"/>
            <a:ext cx="61436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cs typeface="Times New Roman" pitchFamily="18" charset="0"/>
              </a:rPr>
              <a:t>Для чистого растворителя  </a:t>
            </a:r>
            <a:r>
              <a:rPr lang="ru-RU" sz="2400" b="1" i="1" dirty="0">
                <a:cs typeface="Times New Roman" pitchFamily="18" charset="0"/>
              </a:rPr>
              <a:t>N</a:t>
            </a:r>
            <a:r>
              <a:rPr lang="ru-RU" sz="2400" b="1" baseline="-30000" dirty="0">
                <a:cs typeface="Times New Roman" pitchFamily="18" charset="0"/>
              </a:rPr>
              <a:t>1</a:t>
            </a:r>
            <a:r>
              <a:rPr lang="ru-RU" sz="2400" dirty="0">
                <a:cs typeface="Times New Roman" pitchFamily="18" charset="0"/>
              </a:rPr>
              <a:t> = </a:t>
            </a:r>
            <a:r>
              <a:rPr lang="ru-RU" sz="2400" dirty="0" smtClean="0">
                <a:cs typeface="Times New Roman" pitchFamily="18" charset="0"/>
              </a:rPr>
              <a:t>1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i="1" dirty="0" smtClean="0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ru-RU" sz="2400" b="1" baseline="-30000" dirty="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ru-RU" sz="2400" i="1" dirty="0" smtClean="0">
                <a:solidFill>
                  <a:srgbClr val="000000"/>
                </a:solidFill>
                <a:cs typeface="Times New Roman" pitchFamily="18" charset="0"/>
              </a:rPr>
              <a:t> = </a:t>
            </a: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0)</a:t>
            </a:r>
            <a:r>
              <a:rPr lang="ru-RU" sz="2400" dirty="0" smtClean="0">
                <a:cs typeface="Times New Roman" pitchFamily="18" charset="0"/>
              </a:rPr>
              <a:t>,</a:t>
            </a:r>
            <a:endParaRPr lang="ru-RU" sz="2400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cs typeface="Times New Roman" pitchFamily="18" charset="0"/>
              </a:rPr>
              <a:t> при Т=</a:t>
            </a:r>
            <a:r>
              <a:rPr lang="en-US" sz="2400" dirty="0" smtClean="0">
                <a:cs typeface="Times New Roman" pitchFamily="18" charset="0"/>
              </a:rPr>
              <a:t>const 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dirty="0">
                <a:cs typeface="Times New Roman" pitchFamily="18" charset="0"/>
              </a:rPr>
              <a:t>давление пара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ru-RU" sz="2400" dirty="0">
                <a:cs typeface="Times New Roman" pitchFamily="18" charset="0"/>
              </a:rPr>
              <a:t>равно </a:t>
            </a:r>
            <a:endParaRPr lang="ru-RU" sz="2400" dirty="0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7816353" y="3413830"/>
          <a:ext cx="500063" cy="566738"/>
        </p:xfrm>
        <a:graphic>
          <a:graphicData uri="http://schemas.openxmlformats.org/presentationml/2006/ole">
            <p:oleObj spid="_x0000_s6161" name="Формула" r:id="rId3" imgW="203112" imgH="228501" progId="Equation.3">
              <p:embed/>
            </p:oleObj>
          </a:graphicData>
        </a:graphic>
      </p:graphicFrame>
      <p:graphicFrame>
        <p:nvGraphicFramePr>
          <p:cNvPr id="6148" name="Object 1"/>
          <p:cNvGraphicFramePr>
            <a:graphicFrameLocks noChangeAspect="1"/>
          </p:cNvGraphicFramePr>
          <p:nvPr/>
        </p:nvGraphicFramePr>
        <p:xfrm>
          <a:off x="8151311" y="5347720"/>
          <a:ext cx="428625" cy="469900"/>
        </p:xfrm>
        <a:graphic>
          <a:graphicData uri="http://schemas.openxmlformats.org/presentationml/2006/ole">
            <p:oleObj spid="_x0000_s6162" name="Формула" r:id="rId4" imgW="203112" imgH="228501" progId="Equation.3">
              <p:embed/>
            </p:oleObj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642938" y="2428875"/>
            <a:ext cx="1857375" cy="2500313"/>
            <a:chOff x="642938" y="2428875"/>
            <a:chExt cx="1857375" cy="2500313"/>
          </a:xfrm>
        </p:grpSpPr>
        <p:sp>
          <p:nvSpPr>
            <p:cNvPr id="6157" name="Rectangle 11"/>
            <p:cNvSpPr>
              <a:spLocks noChangeArrowheads="1"/>
            </p:cNvSpPr>
            <p:nvPr/>
          </p:nvSpPr>
          <p:spPr bwMode="auto">
            <a:xfrm>
              <a:off x="642938" y="2428875"/>
              <a:ext cx="1857375" cy="25003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Calibri" pitchFamily="34" charset="0"/>
              </a:endParaRPr>
            </a:p>
          </p:txBody>
        </p:sp>
        <p:cxnSp>
          <p:nvCxnSpPr>
            <p:cNvPr id="6158" name="AutoShape 10"/>
            <p:cNvCxnSpPr>
              <a:cxnSpLocks noChangeShapeType="1"/>
            </p:cNvCxnSpPr>
            <p:nvPr/>
          </p:nvCxnSpPr>
          <p:spPr bwMode="auto">
            <a:xfrm>
              <a:off x="642938" y="3687774"/>
              <a:ext cx="18573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159" name="Rectangle 9" descr="Водяные капли"/>
            <p:cNvSpPr>
              <a:spLocks noChangeArrowheads="1"/>
            </p:cNvSpPr>
            <p:nvPr/>
          </p:nvSpPr>
          <p:spPr bwMode="auto">
            <a:xfrm>
              <a:off x="642938" y="3687774"/>
              <a:ext cx="1857375" cy="1241414"/>
            </a:xfrm>
            <a:prstGeom prst="rect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Calibri" pitchFamily="34" charset="0"/>
              </a:endParaRPr>
            </a:p>
          </p:txBody>
        </p:sp>
        <p:sp>
          <p:nvSpPr>
            <p:cNvPr id="6160" name="Rectangle 8" descr="Голубая тисненая бумага"/>
            <p:cNvSpPr>
              <a:spLocks noChangeArrowheads="1"/>
            </p:cNvSpPr>
            <p:nvPr/>
          </p:nvSpPr>
          <p:spPr bwMode="auto">
            <a:xfrm>
              <a:off x="642938" y="2428875"/>
              <a:ext cx="1857375" cy="1258899"/>
            </a:xfrm>
            <a:prstGeom prst="rect">
              <a:avLst/>
            </a:prstGeom>
            <a:blipFill dpi="0" rotWithShape="0">
              <a:blip r:embed="rId6" cstate="print">
                <a:alphaModFix amt="50000"/>
              </a:blip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Calibri" pitchFamily="34" charset="0"/>
              </a:endParaRPr>
            </a:p>
          </p:txBody>
        </p:sp>
      </p:grpSp>
      <p:sp>
        <p:nvSpPr>
          <p:cNvPr id="58375" name="AutoShape 7"/>
          <p:cNvSpPr>
            <a:spLocks noChangeShapeType="1"/>
          </p:cNvSpPr>
          <p:nvPr/>
        </p:nvSpPr>
        <p:spPr bwMode="auto">
          <a:xfrm flipV="1">
            <a:off x="1304788" y="3397874"/>
            <a:ext cx="0" cy="560482"/>
          </a:xfrm>
          <a:prstGeom prst="straightConnector1">
            <a:avLst/>
          </a:prstGeom>
          <a:ln w="5715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58374" name="AutoShape 6"/>
          <p:cNvSpPr>
            <a:spLocks noChangeShapeType="1"/>
          </p:cNvSpPr>
          <p:nvPr/>
        </p:nvSpPr>
        <p:spPr bwMode="auto">
          <a:xfrm>
            <a:off x="1707243" y="3375296"/>
            <a:ext cx="10018" cy="612936"/>
          </a:xfrm>
          <a:prstGeom prst="straightConnector1">
            <a:avLst/>
          </a:prstGeom>
          <a:ln w="5715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/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428596" y="428625"/>
            <a:ext cx="821537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cs typeface="Times New Roman" pitchFamily="18" charset="0"/>
              </a:rPr>
              <a:t>СВОЙСТВА РАСТВОРОВ</a:t>
            </a:r>
          </a:p>
          <a:p>
            <a:pPr algn="ctr"/>
            <a:r>
              <a:rPr lang="ru-RU" sz="2400" b="1" dirty="0">
                <a:cs typeface="Times New Roman" pitchFamily="18" charset="0"/>
              </a:rPr>
              <a:t>(законы идеальных растворов)</a:t>
            </a:r>
            <a:endParaRPr lang="en-US" sz="2400" b="1" dirty="0">
              <a:cs typeface="Times New Roman" pitchFamily="18" charset="0"/>
            </a:endParaRPr>
          </a:p>
          <a:p>
            <a:pPr algn="ctr"/>
            <a:endParaRPr lang="ru-RU" sz="2400" dirty="0"/>
          </a:p>
          <a:p>
            <a:pPr algn="ctr" eaLnBrk="0" hangingPunct="0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ДАВЛЕНИЕ ПАРА </a:t>
            </a:r>
            <a:r>
              <a:rPr lang="ru-RU" sz="2400" dirty="0">
                <a:cs typeface="Times New Roman" pitchFamily="18" charset="0"/>
              </a:rPr>
              <a:t>растворителя над </a:t>
            </a:r>
            <a:r>
              <a:rPr lang="ru-RU" sz="2400" dirty="0" smtClean="0">
                <a:cs typeface="Times New Roman" pitchFamily="18" charset="0"/>
              </a:rPr>
              <a:t>раствором</a:t>
            </a:r>
            <a:endParaRPr lang="ru-RU" sz="2400" dirty="0"/>
          </a:p>
          <a:p>
            <a:pPr algn="ctr" eaLnBrk="0" hangingPunct="0">
              <a:spcBef>
                <a:spcPts val="1200"/>
              </a:spcBef>
            </a:pP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Первый закон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Рауля</a:t>
            </a:r>
            <a:endParaRPr lang="ru-RU" sz="2400" dirty="0"/>
          </a:p>
          <a:p>
            <a:pPr algn="ctr" eaLnBrk="0" hangingPunct="0"/>
            <a:endParaRPr lang="ru-RU" sz="2400" dirty="0"/>
          </a:p>
        </p:txBody>
      </p:sp>
      <p:sp>
        <p:nvSpPr>
          <p:cNvPr id="6152" name="Rectangle 13"/>
          <p:cNvSpPr>
            <a:spLocks noChangeArrowheads="1"/>
          </p:cNvSpPr>
          <p:nvPr/>
        </p:nvSpPr>
        <p:spPr bwMode="auto">
          <a:xfrm>
            <a:off x="45720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 sz="2400">
              <a:latin typeface="Calibri" pitchFamily="34" charset="0"/>
            </a:endParaRPr>
          </a:p>
        </p:txBody>
      </p:sp>
      <p:sp>
        <p:nvSpPr>
          <p:cNvPr id="6153" name="Rectangle 15"/>
          <p:cNvSpPr>
            <a:spLocks noChangeArrowheads="1"/>
          </p:cNvSpPr>
          <p:nvPr/>
        </p:nvSpPr>
        <p:spPr bwMode="auto">
          <a:xfrm>
            <a:off x="2834910" y="4176648"/>
            <a:ext cx="585791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400" dirty="0">
                <a:cs typeface="Times New Roman" pitchFamily="18" charset="0"/>
              </a:rPr>
              <a:t>Состав раствора в мольных долях:</a:t>
            </a:r>
            <a:endParaRPr lang="en-US" sz="2400" dirty="0">
              <a:cs typeface="Times New Roman" pitchFamily="18" charset="0"/>
            </a:endParaRPr>
          </a:p>
          <a:p>
            <a:pPr algn="ctr" eaLnBrk="0" hangingPunct="0">
              <a:spcBef>
                <a:spcPts val="1200"/>
              </a:spcBef>
            </a:pP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b="1" i="1" dirty="0">
                <a:cs typeface="Times New Roman" pitchFamily="18" charset="0"/>
              </a:rPr>
              <a:t>N</a:t>
            </a:r>
            <a:r>
              <a:rPr lang="ru-RU" sz="2400" b="1" baseline="-30000" dirty="0">
                <a:cs typeface="Times New Roman" pitchFamily="18" charset="0"/>
              </a:rPr>
              <a:t>1</a:t>
            </a:r>
            <a:r>
              <a:rPr lang="ru-RU" sz="2400" b="1" dirty="0">
                <a:cs typeface="Times New Roman" pitchFamily="18" charset="0"/>
              </a:rPr>
              <a:t> + </a:t>
            </a:r>
            <a:r>
              <a:rPr lang="ru-RU" sz="2400" b="1" i="1" dirty="0">
                <a:cs typeface="Times New Roman" pitchFamily="18" charset="0"/>
              </a:rPr>
              <a:t>N</a:t>
            </a:r>
            <a:r>
              <a:rPr lang="ru-RU" sz="2400" b="1" baseline="-30000" dirty="0">
                <a:cs typeface="Times New Roman" pitchFamily="18" charset="0"/>
              </a:rPr>
              <a:t>2</a:t>
            </a:r>
            <a:r>
              <a:rPr lang="ru-RU" sz="2400" dirty="0">
                <a:cs typeface="Times New Roman" pitchFamily="18" charset="0"/>
              </a:rPr>
              <a:t> = 1</a:t>
            </a:r>
            <a:endParaRPr lang="ru-RU" sz="2400" dirty="0"/>
          </a:p>
        </p:txBody>
      </p:sp>
      <p:graphicFrame>
        <p:nvGraphicFramePr>
          <p:cNvPr id="6147" name="Object 2"/>
          <p:cNvGraphicFramePr>
            <a:graphicFrameLocks noChangeAspect="1"/>
          </p:cNvGraphicFramePr>
          <p:nvPr/>
        </p:nvGraphicFramePr>
        <p:xfrm>
          <a:off x="1255358" y="2598771"/>
          <a:ext cx="585788" cy="642937"/>
        </p:xfrm>
        <a:graphic>
          <a:graphicData uri="http://schemas.openxmlformats.org/presentationml/2006/ole">
            <p:oleObj spid="_x0000_s6163" name="Формула" r:id="rId7" imgW="203112" imgH="228501" progId="Equation.3">
              <p:embed/>
            </p:oleObj>
          </a:graphicData>
        </a:graphic>
      </p:graphicFrame>
      <p:sp>
        <p:nvSpPr>
          <p:cNvPr id="6156" name="Прямоугольник 18"/>
          <p:cNvSpPr>
            <a:spLocks noChangeArrowheads="1"/>
          </p:cNvSpPr>
          <p:nvPr/>
        </p:nvSpPr>
        <p:spPr bwMode="auto">
          <a:xfrm>
            <a:off x="2286009" y="5324789"/>
            <a:ext cx="60722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В растворе </a:t>
            </a:r>
            <a:r>
              <a:rPr lang="ru-RU" sz="2400" b="1" i="1" dirty="0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ru-RU" sz="2400" b="1" baseline="-30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ru-RU" sz="2400" b="1" dirty="0">
                <a:solidFill>
                  <a:srgbClr val="000000"/>
                </a:solidFill>
                <a:cs typeface="Times New Roman" pitchFamily="18" charset="0"/>
              </a:rPr>
              <a:t> &lt;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, а давление пара 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baseline="-30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ru-RU" sz="2400" b="1" dirty="0">
                <a:solidFill>
                  <a:srgbClr val="000000"/>
                </a:solidFill>
                <a:cs typeface="Times New Roman" pitchFamily="18" charset="0"/>
              </a:rPr>
              <a:t> &lt;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576" y="25649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27584" y="42210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жидкость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58375" grpId="0" animBg="1"/>
      <p:bldP spid="58374" grpId="0" animBg="1"/>
      <p:bldP spid="6151" grpId="0" uiExpand="1" build="p"/>
      <p:bldP spid="6153" grpId="0"/>
      <p:bldP spid="6156" grpId="0"/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AutoShape 20"/>
          <p:cNvCxnSpPr>
            <a:cxnSpLocks noChangeShapeType="1"/>
          </p:cNvCxnSpPr>
          <p:nvPr/>
        </p:nvCxnSpPr>
        <p:spPr bwMode="auto">
          <a:xfrm>
            <a:off x="772672" y="1697221"/>
            <a:ext cx="2137014" cy="1752349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" name="AutoShape 19"/>
          <p:cNvCxnSpPr>
            <a:cxnSpLocks noChangeShapeType="1"/>
          </p:cNvCxnSpPr>
          <p:nvPr/>
        </p:nvCxnSpPr>
        <p:spPr bwMode="auto">
          <a:xfrm flipV="1">
            <a:off x="803798" y="2423185"/>
            <a:ext cx="2137014" cy="1026385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5" name="AutoShape 18"/>
          <p:cNvCxnSpPr>
            <a:cxnSpLocks noChangeShapeType="1"/>
          </p:cNvCxnSpPr>
          <p:nvPr/>
        </p:nvCxnSpPr>
        <p:spPr bwMode="auto">
          <a:xfrm>
            <a:off x="783961" y="1699126"/>
            <a:ext cx="2137014" cy="725964"/>
          </a:xfrm>
          <a:prstGeom prst="straightConnector1">
            <a:avLst/>
          </a:prstGeom>
          <a:noFill/>
          <a:ln w="25400">
            <a:solidFill>
              <a:srgbClr val="4F81BD"/>
            </a:solidFill>
            <a:round/>
            <a:headEnd/>
            <a:tailEnd/>
          </a:ln>
        </p:spPr>
      </p:cxn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515330" y="1504621"/>
            <a:ext cx="857091" cy="44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i="1" dirty="0" err="1">
                <a:cs typeface="Times New Roman" pitchFamily="18" charset="0"/>
              </a:rPr>
              <a:t>р</a:t>
            </a:r>
            <a:r>
              <a:rPr lang="ru-RU" sz="2000" baseline="-30000" dirty="0" err="1">
                <a:cs typeface="Times New Roman" pitchFamily="18" charset="0"/>
              </a:rPr>
              <a:t>общ</a:t>
            </a:r>
            <a:endParaRPr lang="ru-RU" sz="20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340624" y="1300259"/>
            <a:ext cx="3089123" cy="2797788"/>
            <a:chOff x="588982" y="1559906"/>
            <a:chExt cx="3089123" cy="2797788"/>
          </a:xfrm>
        </p:grpSpPr>
        <p:cxnSp>
          <p:nvCxnSpPr>
            <p:cNvPr id="10" name="AutoShape 23"/>
            <p:cNvCxnSpPr>
              <a:cxnSpLocks noChangeShapeType="1"/>
            </p:cNvCxnSpPr>
            <p:nvPr/>
          </p:nvCxnSpPr>
          <p:spPr bwMode="auto">
            <a:xfrm flipV="1">
              <a:off x="1023477" y="1559906"/>
              <a:ext cx="0" cy="21493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AutoShape 22"/>
            <p:cNvCxnSpPr>
              <a:cxnSpLocks noChangeShapeType="1"/>
            </p:cNvCxnSpPr>
            <p:nvPr/>
          </p:nvCxnSpPr>
          <p:spPr bwMode="auto">
            <a:xfrm>
              <a:off x="1023477" y="3709217"/>
              <a:ext cx="213701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" name="AutoShape 21"/>
            <p:cNvCxnSpPr>
              <a:cxnSpLocks noChangeShapeType="1"/>
            </p:cNvCxnSpPr>
            <p:nvPr/>
          </p:nvCxnSpPr>
          <p:spPr bwMode="auto">
            <a:xfrm flipV="1">
              <a:off x="3160492" y="1564761"/>
              <a:ext cx="0" cy="21240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359965" y="3709217"/>
              <a:ext cx="662817" cy="648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i="1">
                  <a:cs typeface="Times New Roman" pitchFamily="18" charset="0"/>
                </a:rPr>
                <a:t>N</a:t>
              </a:r>
              <a:r>
                <a:rPr lang="ru-RU" baseline="-30000">
                  <a:cs typeface="Times New Roman" pitchFamily="18" charset="0"/>
                </a:rPr>
                <a:t>2</a:t>
              </a:r>
            </a:p>
            <a:p>
              <a:pPr algn="ctr"/>
              <a:r>
                <a:rPr lang="ru-RU" i="1">
                  <a:cs typeface="Times New Roman" pitchFamily="18" charset="0"/>
                </a:rPr>
                <a:t>N</a:t>
              </a:r>
              <a:r>
                <a:rPr lang="ru-RU" baseline="-30000">
                  <a:cs typeface="Times New Roman" pitchFamily="18" charset="0"/>
                </a:rPr>
                <a:t>1</a:t>
              </a:r>
              <a:endParaRPr lang="ru-RU" sz="2000"/>
            </a:p>
            <a:p>
              <a:pPr algn="ctr"/>
              <a:endParaRPr lang="ru-RU"/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800634" y="3749866"/>
              <a:ext cx="438069" cy="607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>
                  <a:cs typeface="Times New Roman" pitchFamily="18" charset="0"/>
                </a:rPr>
                <a:t>0</a:t>
              </a:r>
            </a:p>
            <a:p>
              <a:pPr algn="ctr"/>
              <a:r>
                <a:rPr lang="ru-RU">
                  <a:cs typeface="Times New Roman" pitchFamily="18" charset="0"/>
                </a:rPr>
                <a:t>1</a:t>
              </a:r>
              <a:endParaRPr lang="ru-RU"/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2888127" y="3757487"/>
              <a:ext cx="474257" cy="345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>
                  <a:cs typeface="Times New Roman" pitchFamily="18" charset="0"/>
                </a:rPr>
                <a:t>1</a:t>
              </a:r>
            </a:p>
            <a:p>
              <a:pPr algn="ctr"/>
              <a:r>
                <a:rPr lang="ru-RU">
                  <a:cs typeface="Times New Roman" pitchFamily="18" charset="0"/>
                </a:rPr>
                <a:t>0</a:t>
              </a:r>
              <a:endParaRPr lang="ru-RU"/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588982" y="2375733"/>
              <a:ext cx="474257" cy="345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i="1" dirty="0">
                  <a:cs typeface="Times New Roman" pitchFamily="18" charset="0"/>
                </a:rPr>
                <a:t>р</a:t>
              </a:r>
              <a:r>
                <a:rPr lang="ru-RU" sz="2000" baseline="-30000" dirty="0">
                  <a:cs typeface="Times New Roman" pitchFamily="18" charset="0"/>
                </a:rPr>
                <a:t>1</a:t>
              </a:r>
              <a:endParaRPr lang="ru-RU" sz="2000" dirty="0"/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3203848" y="1988840"/>
              <a:ext cx="474257" cy="423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i="1" dirty="0">
                  <a:cs typeface="Times New Roman" pitchFamily="18" charset="0"/>
                </a:rPr>
                <a:t>р</a:t>
              </a:r>
              <a:r>
                <a:rPr lang="ru-RU" sz="2000" baseline="-30000" dirty="0">
                  <a:cs typeface="Times New Roman" pitchFamily="18" charset="0"/>
                </a:rPr>
                <a:t>2</a:t>
              </a:r>
              <a:endParaRPr lang="ru-RU" sz="2400" dirty="0"/>
            </a:p>
          </p:txBody>
        </p:sp>
      </p:grpSp>
      <p:graphicFrame>
        <p:nvGraphicFramePr>
          <p:cNvPr id="5" name="Object 14"/>
          <p:cNvGraphicFramePr>
            <a:graphicFrameLocks noChangeAspect="1"/>
          </p:cNvGraphicFramePr>
          <p:nvPr/>
        </p:nvGraphicFramePr>
        <p:xfrm>
          <a:off x="219186" y="1435996"/>
          <a:ext cx="428635" cy="470154"/>
        </p:xfrm>
        <a:graphic>
          <a:graphicData uri="http://schemas.openxmlformats.org/presentationml/2006/ole">
            <p:oleObj spid="_x0000_s88111" name="Формула" r:id="rId3" imgW="203112" imgH="228501" progId="Equation.3">
              <p:embed/>
            </p:oleObj>
          </a:graphicData>
        </a:graphic>
      </p:graphicFrame>
      <p:graphicFrame>
        <p:nvGraphicFramePr>
          <p:cNvPr id="6" name="Object 17"/>
          <p:cNvGraphicFramePr>
            <a:graphicFrameLocks noChangeAspect="1"/>
          </p:cNvGraphicFramePr>
          <p:nvPr/>
        </p:nvGraphicFramePr>
        <p:xfrm>
          <a:off x="2955490" y="2233249"/>
          <a:ext cx="428635" cy="470154"/>
        </p:xfrm>
        <a:graphic>
          <a:graphicData uri="http://schemas.openxmlformats.org/presentationml/2006/ole">
            <p:oleObj spid="_x0000_s88112" name="Формула" r:id="rId4" imgW="203112" imgH="228501" progId="Equation.3">
              <p:embed/>
            </p:oleObj>
          </a:graphicData>
        </a:graphic>
      </p:graphicFrame>
      <p:sp>
        <p:nvSpPr>
          <p:cNvPr id="7" name="Овал 6"/>
          <p:cNvSpPr/>
          <p:nvPr/>
        </p:nvSpPr>
        <p:spPr bwMode="auto">
          <a:xfrm>
            <a:off x="707679" y="1657917"/>
            <a:ext cx="142878" cy="10801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 bwMode="auto">
          <a:xfrm>
            <a:off x="2842600" y="3395179"/>
            <a:ext cx="142878" cy="10801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 rot="5400000">
            <a:off x="504139" y="2527216"/>
            <a:ext cx="1857375" cy="1587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95250" y="2233249"/>
            <a:ext cx="714380" cy="15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1475656" y="289033"/>
            <a:ext cx="7380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чист. </a:t>
            </a:r>
            <a:r>
              <a:rPr lang="ru-RU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р-ля</a:t>
            </a:r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при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ru-RU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ru-RU" b="1" baseline="-30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ru-RU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1,   </a:t>
            </a:r>
            <a:r>
              <a:rPr lang="ru-RU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т.е.   </a:t>
            </a:r>
            <a:r>
              <a:rPr lang="ru-RU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ru-RU" b="1" baseline="-30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ru-RU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 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</a:t>
            </a:r>
            <a:r>
              <a:rPr lang="ru-RU" b="1" baseline="-30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ru-RU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</a:t>
            </a:r>
            <a:r>
              <a:rPr lang="ru-RU" b="1" baseline="-25000" dirty="0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Verdana" pitchFamily="34" charset="0"/>
              </a:rPr>
              <a:t>1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0</a:t>
            </a:r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3419872" y="918801"/>
            <a:ext cx="5360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ru-RU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</a:t>
            </a:r>
            <a:r>
              <a:rPr lang="ru-RU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ru-RU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ru-RU" b="1" baseline="-30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ru-RU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0,   </a:t>
            </a:r>
            <a:r>
              <a:rPr lang="ru-RU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т.е.   </a:t>
            </a:r>
            <a:r>
              <a:rPr lang="ru-RU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ru-RU" b="1" baseline="-30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ru-RU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 </a:t>
            </a:r>
            <a:r>
              <a:rPr lang="ru-RU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</a:t>
            </a:r>
            <a:r>
              <a:rPr lang="ru-RU" b="1" baseline="-30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ru-RU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0</a:t>
            </a:r>
            <a:r>
              <a:rPr lang="ru-RU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3851920" y="1566873"/>
            <a:ext cx="4608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В растворе </a:t>
            </a:r>
            <a:r>
              <a:rPr lang="ru-RU" sz="2000" b="1" i="1" dirty="0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ru-RU" sz="2000" b="1" baseline="-30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&lt;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1, а давление пара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</p:txBody>
      </p:sp>
      <p:graphicFrame>
        <p:nvGraphicFramePr>
          <p:cNvPr id="60456" name="Object 40"/>
          <p:cNvGraphicFramePr>
            <a:graphicFrameLocks noChangeAspect="1"/>
          </p:cNvGraphicFramePr>
          <p:nvPr/>
        </p:nvGraphicFramePr>
        <p:xfrm>
          <a:off x="7524328" y="1852164"/>
          <a:ext cx="1262062" cy="522287"/>
        </p:xfrm>
        <a:graphic>
          <a:graphicData uri="http://schemas.openxmlformats.org/presentationml/2006/ole">
            <p:oleObj spid="_x0000_s88113" name="Формула" r:id="rId5" imgW="596641" imgH="253890" progId="Equation.3">
              <p:embed/>
            </p:oleObj>
          </a:graphicData>
        </a:graphic>
      </p:graphicFrame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4932040" y="2284212"/>
          <a:ext cx="2279650" cy="500063"/>
        </p:xfrm>
        <a:graphic>
          <a:graphicData uri="http://schemas.openxmlformats.org/presentationml/2006/ole">
            <p:oleObj spid="_x0000_s88114" name="Формула" r:id="rId6" imgW="1028700" imgH="228600" progId="Equation.3">
              <p:embed/>
            </p:oleObj>
          </a:graphicData>
        </a:graphic>
      </p:graphicFrame>
      <p:grpSp>
        <p:nvGrpSpPr>
          <p:cNvPr id="33" name="Группа 32"/>
          <p:cNvGrpSpPr/>
          <p:nvPr/>
        </p:nvGrpSpPr>
        <p:grpSpPr>
          <a:xfrm>
            <a:off x="4071938" y="2809100"/>
            <a:ext cx="2967037" cy="514350"/>
            <a:chOff x="4071938" y="3418706"/>
            <a:chExt cx="2967037" cy="514350"/>
          </a:xfrm>
        </p:grpSpPr>
        <p:graphicFrame>
          <p:nvGraphicFramePr>
            <p:cNvPr id="31" name="Object 5"/>
            <p:cNvGraphicFramePr>
              <a:graphicFrameLocks noChangeAspect="1"/>
            </p:cNvGraphicFramePr>
            <p:nvPr/>
          </p:nvGraphicFramePr>
          <p:xfrm>
            <a:off x="5214938" y="3418706"/>
            <a:ext cx="1824037" cy="500062"/>
          </p:xfrm>
          <a:graphic>
            <a:graphicData uri="http://schemas.openxmlformats.org/presentationml/2006/ole">
              <p:oleObj spid="_x0000_s88115" name="Формула" r:id="rId7" imgW="825500" imgH="228600" progId="Equation.3">
                <p:embed/>
              </p:oleObj>
            </a:graphicData>
          </a:graphic>
        </p:graphicFrame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4071938" y="3533006"/>
              <a:ext cx="7858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/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или   </a:t>
              </a:r>
              <a:endParaRPr lang="ru-RU" sz="2000"/>
            </a:p>
          </p:txBody>
        </p:sp>
      </p:grpSp>
      <p:graphicFrame>
        <p:nvGraphicFramePr>
          <p:cNvPr id="34" name="Object 4"/>
          <p:cNvGraphicFramePr>
            <a:graphicFrameLocks noChangeAspect="1"/>
          </p:cNvGraphicFramePr>
          <p:nvPr/>
        </p:nvGraphicFramePr>
        <p:xfrm>
          <a:off x="4786313" y="3835244"/>
          <a:ext cx="2389187" cy="466725"/>
        </p:xfrm>
        <a:graphic>
          <a:graphicData uri="http://schemas.openxmlformats.org/presentationml/2006/ole">
            <p:oleObj spid="_x0000_s88116" name="Формула" r:id="rId8" imgW="1155700" imgH="228600" progId="Equation.3">
              <p:embed/>
            </p:oleObj>
          </a:graphicData>
        </a:graphic>
      </p:graphicFrame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4357688" y="3414204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Поскольку </a:t>
            </a:r>
            <a:r>
              <a:rPr lang="ru-RU" sz="2000" b="1" i="1" dirty="0">
                <a:cs typeface="Times New Roman" pitchFamily="18" charset="0"/>
              </a:rPr>
              <a:t> N</a:t>
            </a:r>
            <a:r>
              <a:rPr lang="ru-RU" sz="2000" b="1" baseline="-30000" dirty="0">
                <a:cs typeface="Times New Roman" pitchFamily="18" charset="0"/>
              </a:rPr>
              <a:t>1</a:t>
            </a:r>
            <a:r>
              <a:rPr lang="ru-RU" sz="2000" b="1" dirty="0">
                <a:cs typeface="Times New Roman" pitchFamily="18" charset="0"/>
              </a:rPr>
              <a:t> </a:t>
            </a:r>
            <a:r>
              <a:rPr lang="ru-RU" sz="2000" dirty="0">
                <a:cs typeface="Times New Roman" pitchFamily="18" charset="0"/>
              </a:rPr>
              <a:t>= </a:t>
            </a:r>
            <a:r>
              <a:rPr lang="ru-RU" sz="2000" b="1" dirty="0">
                <a:cs typeface="Times New Roman" pitchFamily="18" charset="0"/>
              </a:rPr>
              <a:t>1</a:t>
            </a:r>
            <a:r>
              <a:rPr lang="ru-RU" sz="2000" b="1" i="1" dirty="0">
                <a:cs typeface="Times New Roman" pitchFamily="18" charset="0"/>
              </a:rPr>
              <a:t> </a:t>
            </a:r>
            <a:r>
              <a:rPr lang="ru-RU" sz="2000" b="1" dirty="0">
                <a:cs typeface="Times New Roman" pitchFamily="18" charset="0"/>
              </a:rPr>
              <a:t>– </a:t>
            </a:r>
            <a:r>
              <a:rPr lang="ru-RU" sz="2000" b="1" i="1" dirty="0">
                <a:cs typeface="Times New Roman" pitchFamily="18" charset="0"/>
              </a:rPr>
              <a:t>N</a:t>
            </a:r>
            <a:r>
              <a:rPr lang="ru-RU" sz="2000" b="1" baseline="-30000" dirty="0">
                <a:cs typeface="Times New Roman" pitchFamily="18" charset="0"/>
              </a:rPr>
              <a:t>2 </a:t>
            </a:r>
            <a:r>
              <a:rPr lang="ru-RU" sz="2000" b="1" dirty="0">
                <a:cs typeface="Times New Roman" pitchFamily="18" charset="0"/>
              </a:rPr>
              <a:t>, </a:t>
            </a:r>
            <a:r>
              <a:rPr lang="ru-RU" sz="2000" dirty="0">
                <a:cs typeface="Times New Roman" pitchFamily="18" charset="0"/>
              </a:rPr>
              <a:t>то </a:t>
            </a:r>
            <a:endParaRPr lang="ru-RU" sz="2000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4889698" y="4322421"/>
            <a:ext cx="3714750" cy="515938"/>
            <a:chOff x="4071934" y="4785270"/>
            <a:chExt cx="3714750" cy="515938"/>
          </a:xfrm>
        </p:grpSpPr>
        <p:graphicFrame>
          <p:nvGraphicFramePr>
            <p:cNvPr id="36" name="Object 3"/>
            <p:cNvGraphicFramePr>
              <a:graphicFrameLocks noChangeAspect="1"/>
            </p:cNvGraphicFramePr>
            <p:nvPr/>
          </p:nvGraphicFramePr>
          <p:xfrm>
            <a:off x="5143496" y="4785270"/>
            <a:ext cx="2643188" cy="515938"/>
          </p:xfrm>
          <a:graphic>
            <a:graphicData uri="http://schemas.openxmlformats.org/presentationml/2006/ole">
              <p:oleObj spid="_x0000_s88117" name="Формула" r:id="rId9" imgW="1155700" imgH="228600" progId="Equation.3">
                <p:embed/>
              </p:oleObj>
            </a:graphicData>
          </a:graphic>
        </p:graphicFrame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4071934" y="4872583"/>
              <a:ext cx="10001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/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или  </a:t>
              </a:r>
              <a:endParaRPr lang="ru-RU" sz="200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530610" y="4809974"/>
            <a:ext cx="3987800" cy="500062"/>
            <a:chOff x="4714875" y="5665242"/>
            <a:chExt cx="3987800" cy="500062"/>
          </a:xfrm>
        </p:grpSpPr>
        <p:graphicFrame>
          <p:nvGraphicFramePr>
            <p:cNvPr id="39" name="Object 2"/>
            <p:cNvGraphicFramePr>
              <a:graphicFrameLocks noChangeAspect="1"/>
            </p:cNvGraphicFramePr>
            <p:nvPr/>
          </p:nvGraphicFramePr>
          <p:xfrm>
            <a:off x="6143625" y="5665242"/>
            <a:ext cx="2559050" cy="500062"/>
          </p:xfrm>
          <a:graphic>
            <a:graphicData uri="http://schemas.openxmlformats.org/presentationml/2006/ole">
              <p:oleObj spid="_x0000_s88118" name="Формула" r:id="rId10" imgW="1155700" imgH="228600" progId="Equation.3">
                <p:embed/>
              </p:oleObj>
            </a:graphicData>
          </a:graphic>
        </p:graphicFrame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4714875" y="5736679"/>
              <a:ext cx="12858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/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отсюда  </a:t>
              </a:r>
              <a:endParaRPr lang="ru-RU" sz="200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42017" y="4332601"/>
            <a:ext cx="3767412" cy="857250"/>
            <a:chOff x="500063" y="4592248"/>
            <a:chExt cx="3767412" cy="857250"/>
          </a:xfrm>
        </p:grpSpPr>
        <p:graphicFrame>
          <p:nvGraphicFramePr>
            <p:cNvPr id="42" name="Object 1"/>
            <p:cNvGraphicFramePr>
              <a:graphicFrameLocks noChangeAspect="1"/>
            </p:cNvGraphicFramePr>
            <p:nvPr/>
          </p:nvGraphicFramePr>
          <p:xfrm>
            <a:off x="1889400" y="4592248"/>
            <a:ext cx="2378075" cy="857250"/>
          </p:xfrm>
          <a:graphic>
            <a:graphicData uri="http://schemas.openxmlformats.org/presentationml/2006/ole">
              <p:oleObj spid="_x0000_s88119" name="Формула" r:id="rId11" imgW="1308100" imgH="469900" progId="Equation.3">
                <p:embed/>
              </p:oleObj>
            </a:graphicData>
          </a:graphic>
        </p:graphicFrame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500063" y="4786313"/>
              <a:ext cx="17859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 eaLnBrk="0" hangingPunct="0"/>
              <a:r>
                <a:rPr lang="ru-RU" sz="2000">
                  <a:latin typeface="Times New Roman" pitchFamily="18" charset="0"/>
                  <a:cs typeface="Times New Roman" pitchFamily="18" charset="0"/>
                </a:rPr>
                <a:t>и наконец </a:t>
              </a:r>
              <a:endParaRPr lang="ru-RU" sz="2000"/>
            </a:p>
          </p:txBody>
        </p:sp>
      </p:grpSp>
      <p:sp>
        <p:nvSpPr>
          <p:cNvPr id="45" name="Rectangle 39"/>
          <p:cNvSpPr>
            <a:spLocks noChangeArrowheads="1"/>
          </p:cNvSpPr>
          <p:nvPr/>
        </p:nvSpPr>
        <p:spPr bwMode="auto">
          <a:xfrm>
            <a:off x="571500" y="5463117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sz="2000" b="1" i="1" dirty="0">
                <a:cs typeface="Times New Roman" pitchFamily="18" charset="0"/>
              </a:rPr>
              <a:t>Первый закон Рауля</a:t>
            </a: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относительное понижение давления насыщенного пара растворителя над раствором равно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мольной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растворённого вещества.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 animBg="1"/>
      <p:bldP spid="8" grpId="0" animBg="1"/>
      <p:bldP spid="26" grpId="0"/>
      <p:bldP spid="27" grpId="0"/>
      <p:bldP spid="28" grpId="0"/>
      <p:bldP spid="35" grpId="0" build="allAtOnce"/>
      <p:bldP spid="4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Рисунок 25" descr="4040-11"/>
          <p:cNvPicPr>
            <a:picLocks noChangeAspect="1" noChangeArrowheads="1"/>
          </p:cNvPicPr>
          <p:nvPr/>
        </p:nvPicPr>
        <p:blipFill>
          <a:blip r:embed="rId2" cstate="print"/>
          <a:srcRect b="48444"/>
          <a:stretch>
            <a:fillRect/>
          </a:stretch>
        </p:blipFill>
        <p:spPr bwMode="auto">
          <a:xfrm>
            <a:off x="642938" y="2586013"/>
            <a:ext cx="378618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928662" y="1157263"/>
            <a:ext cx="72152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sz="2400" dirty="0">
                <a:cs typeface="Times New Roman" pitchFamily="18" charset="0"/>
              </a:rPr>
              <a:t/>
            </a:r>
            <a:br>
              <a:rPr lang="ru-RU" sz="2400" dirty="0">
                <a:cs typeface="Times New Roman" pitchFamily="18" charset="0"/>
              </a:rPr>
            </a:br>
            <a:r>
              <a:rPr lang="ru-RU" sz="2400" dirty="0">
                <a:cs typeface="Times New Roman" pitchFamily="18" charset="0"/>
              </a:rPr>
              <a:t>В реальных растворах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ru-RU" sz="2400" dirty="0">
                <a:cs typeface="Times New Roman" pitchFamily="18" charset="0"/>
              </a:rPr>
              <a:t>свойства отклоняются от идеальности в ту или иную сторону.. </a:t>
            </a:r>
            <a:endParaRPr lang="ru-RU" sz="2400" dirty="0"/>
          </a:p>
          <a:p>
            <a:pPr eaLnBrk="0" hangingPunct="0"/>
            <a:endParaRPr lang="ru-RU" sz="2400" dirty="0"/>
          </a:p>
        </p:txBody>
      </p:sp>
      <p:pic>
        <p:nvPicPr>
          <p:cNvPr id="26629" name="Рисунок 4" descr="C:\1. Химия\Общая химия\Презентации\4040-11.jpg"/>
          <p:cNvPicPr>
            <a:picLocks noChangeAspect="1" noChangeArrowheads="1"/>
          </p:cNvPicPr>
          <p:nvPr/>
        </p:nvPicPr>
        <p:blipFill>
          <a:blip r:embed="rId2" cstate="print"/>
          <a:srcRect t="50175"/>
          <a:stretch>
            <a:fillRect/>
          </a:stretch>
        </p:blipFill>
        <p:spPr bwMode="auto">
          <a:xfrm>
            <a:off x="4929188" y="2740000"/>
            <a:ext cx="3643312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9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609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1595586" y="547859"/>
            <a:ext cx="6000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КИПЕНИЕ И ЗАМЕРЗАНИЕ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ЖИДКОСТИ</a:t>
            </a:r>
            <a:endParaRPr lang="ru-RU" sz="2400" dirty="0"/>
          </a:p>
        </p:txBody>
      </p:sp>
      <p:sp>
        <p:nvSpPr>
          <p:cNvPr id="27653" name="Rectangle 26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4" name="Rectangle 34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endParaRPr lang="ru-RU" sz="1400">
              <a:cs typeface="Times New Roman" pitchFamily="18" charset="0"/>
            </a:endParaRPr>
          </a:p>
          <a:p>
            <a:pPr indent="449263" eaLnBrk="0" hangingPunct="0"/>
            <a:r>
              <a:rPr lang="ru-RU" sz="1400">
                <a:cs typeface="Times New Roman" pitchFamily="18" charset="0"/>
              </a:rPr>
              <a:t/>
            </a:r>
            <a:br>
              <a:rPr lang="ru-RU" sz="1400">
                <a:cs typeface="Times New Roman" pitchFamily="18" charset="0"/>
              </a:rPr>
            </a:br>
            <a:endParaRPr lang="ru-RU" sz="800"/>
          </a:p>
          <a:p>
            <a:pPr indent="449263" eaLnBrk="0" hangingPunct="0"/>
            <a:endParaRPr lang="ru-RU"/>
          </a:p>
        </p:txBody>
      </p:sp>
      <p:sp>
        <p:nvSpPr>
          <p:cNvPr id="27655" name="TextBox 25"/>
          <p:cNvSpPr txBox="1">
            <a:spLocks noChangeArrowheads="1"/>
          </p:cNvSpPr>
          <p:nvPr/>
        </p:nvSpPr>
        <p:spPr bwMode="auto">
          <a:xfrm>
            <a:off x="4504443" y="2000250"/>
            <a:ext cx="45005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Жидкость закипает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когда давление </a:t>
            </a:r>
            <a:r>
              <a:rPr lang="ru-RU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насыщен-ного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пара равно внешнему давлению</a:t>
            </a:r>
          </a:p>
        </p:txBody>
      </p:sp>
      <p:sp>
        <p:nvSpPr>
          <p:cNvPr id="27656" name="TextBox 26"/>
          <p:cNvSpPr txBox="1">
            <a:spLocks noChangeArrowheads="1"/>
          </p:cNvSpPr>
          <p:nvPr/>
        </p:nvSpPr>
        <p:spPr bwMode="auto">
          <a:xfrm>
            <a:off x="4572000" y="3929063"/>
            <a:ext cx="44291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Жидкость замерзает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, когда давление </a:t>
            </a:r>
            <a:r>
              <a:rPr lang="ru-RU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насыщен-ного</a:t>
            </a: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пара над ней и над твёрдой фазой равны.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197240" y="1964658"/>
            <a:ext cx="4086728" cy="4289425"/>
            <a:chOff x="-32" y="1639905"/>
            <a:chExt cx="4086728" cy="4289425"/>
          </a:xfrm>
        </p:grpSpPr>
        <p:grpSp>
          <p:nvGrpSpPr>
            <p:cNvPr id="27651" name="Group 1"/>
            <p:cNvGrpSpPr>
              <a:grpSpLocks noChangeAspect="1"/>
            </p:cNvGrpSpPr>
            <p:nvPr/>
          </p:nvGrpSpPr>
          <p:grpSpPr bwMode="auto">
            <a:xfrm>
              <a:off x="-32" y="1639905"/>
              <a:ext cx="4086728" cy="4289425"/>
              <a:chOff x="5178" y="4925"/>
              <a:chExt cx="4560" cy="4786"/>
            </a:xfrm>
          </p:grpSpPr>
          <p:sp>
            <p:nvSpPr>
              <p:cNvPr id="27663" name="Freeform 21"/>
              <p:cNvSpPr>
                <a:spLocks/>
              </p:cNvSpPr>
              <p:nvPr/>
            </p:nvSpPr>
            <p:spPr bwMode="auto">
              <a:xfrm>
                <a:off x="7335" y="5976"/>
                <a:ext cx="2232" cy="1854"/>
              </a:xfrm>
              <a:custGeom>
                <a:avLst/>
                <a:gdLst>
                  <a:gd name="T0" fmla="*/ 0 w 2232"/>
                  <a:gd name="T1" fmla="*/ 1854 h 1854"/>
                  <a:gd name="T2" fmla="*/ 117 w 2232"/>
                  <a:gd name="T3" fmla="*/ 1809 h 1854"/>
                  <a:gd name="T4" fmla="*/ 351 w 2232"/>
                  <a:gd name="T5" fmla="*/ 1737 h 1854"/>
                  <a:gd name="T6" fmla="*/ 378 w 2232"/>
                  <a:gd name="T7" fmla="*/ 1719 h 1854"/>
                  <a:gd name="T8" fmla="*/ 432 w 2232"/>
                  <a:gd name="T9" fmla="*/ 1701 h 1854"/>
                  <a:gd name="T10" fmla="*/ 621 w 2232"/>
                  <a:gd name="T11" fmla="*/ 1602 h 1854"/>
                  <a:gd name="T12" fmla="*/ 873 w 2232"/>
                  <a:gd name="T13" fmla="*/ 1440 h 1854"/>
                  <a:gd name="T14" fmla="*/ 1161 w 2232"/>
                  <a:gd name="T15" fmla="*/ 1215 h 1854"/>
                  <a:gd name="T16" fmla="*/ 1530 w 2232"/>
                  <a:gd name="T17" fmla="*/ 873 h 1854"/>
                  <a:gd name="T18" fmla="*/ 1773 w 2232"/>
                  <a:gd name="T19" fmla="*/ 621 h 1854"/>
                  <a:gd name="T20" fmla="*/ 2025 w 2232"/>
                  <a:gd name="T21" fmla="*/ 297 h 1854"/>
                  <a:gd name="T22" fmla="*/ 2232 w 2232"/>
                  <a:gd name="T23" fmla="*/ 0 h 18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32"/>
                  <a:gd name="T37" fmla="*/ 0 h 1854"/>
                  <a:gd name="T38" fmla="*/ 2232 w 2232"/>
                  <a:gd name="T39" fmla="*/ 1854 h 18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32" h="1854">
                    <a:moveTo>
                      <a:pt x="0" y="1854"/>
                    </a:moveTo>
                    <a:cubicBezTo>
                      <a:pt x="40" y="1814"/>
                      <a:pt x="65" y="1824"/>
                      <a:pt x="117" y="1809"/>
                    </a:cubicBezTo>
                    <a:cubicBezTo>
                      <a:pt x="196" y="1787"/>
                      <a:pt x="273" y="1763"/>
                      <a:pt x="351" y="1737"/>
                    </a:cubicBezTo>
                    <a:cubicBezTo>
                      <a:pt x="361" y="1734"/>
                      <a:pt x="368" y="1723"/>
                      <a:pt x="378" y="1719"/>
                    </a:cubicBezTo>
                    <a:cubicBezTo>
                      <a:pt x="395" y="1711"/>
                      <a:pt x="416" y="1712"/>
                      <a:pt x="432" y="1701"/>
                    </a:cubicBezTo>
                    <a:cubicBezTo>
                      <a:pt x="492" y="1661"/>
                      <a:pt x="557" y="1634"/>
                      <a:pt x="621" y="1602"/>
                    </a:cubicBezTo>
                    <a:cubicBezTo>
                      <a:pt x="701" y="1562"/>
                      <a:pt x="783" y="1504"/>
                      <a:pt x="873" y="1440"/>
                    </a:cubicBezTo>
                    <a:cubicBezTo>
                      <a:pt x="935" y="1395"/>
                      <a:pt x="1106" y="1260"/>
                      <a:pt x="1161" y="1215"/>
                    </a:cubicBezTo>
                    <a:cubicBezTo>
                      <a:pt x="1264" y="1118"/>
                      <a:pt x="1454" y="945"/>
                      <a:pt x="1530" y="873"/>
                    </a:cubicBezTo>
                    <a:cubicBezTo>
                      <a:pt x="1629" y="778"/>
                      <a:pt x="1716" y="674"/>
                      <a:pt x="1773" y="621"/>
                    </a:cubicBezTo>
                    <a:cubicBezTo>
                      <a:pt x="1860" y="530"/>
                      <a:pt x="1944" y="401"/>
                      <a:pt x="2025" y="297"/>
                    </a:cubicBezTo>
                    <a:cubicBezTo>
                      <a:pt x="2071" y="236"/>
                      <a:pt x="2194" y="48"/>
                      <a:pt x="2232" y="0"/>
                    </a:cubicBezTo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cxnSp>
            <p:nvCxnSpPr>
              <p:cNvPr id="27664" name="AutoShape 20"/>
              <p:cNvCxnSpPr>
                <a:cxnSpLocks noChangeShapeType="1"/>
              </p:cNvCxnSpPr>
              <p:nvPr/>
            </p:nvCxnSpPr>
            <p:spPr bwMode="auto">
              <a:xfrm flipH="1" flipV="1">
                <a:off x="7065" y="5583"/>
                <a:ext cx="270" cy="2250"/>
              </a:xfrm>
              <a:prstGeom prst="straightConnector1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7665" name="Freeform 19"/>
              <p:cNvSpPr>
                <a:spLocks/>
              </p:cNvSpPr>
              <p:nvPr/>
            </p:nvSpPr>
            <p:spPr bwMode="auto">
              <a:xfrm>
                <a:off x="6246" y="7839"/>
                <a:ext cx="1089" cy="808"/>
              </a:xfrm>
              <a:custGeom>
                <a:avLst/>
                <a:gdLst>
                  <a:gd name="T0" fmla="*/ 0 w 1089"/>
                  <a:gd name="T1" fmla="*/ 801 h 808"/>
                  <a:gd name="T2" fmla="*/ 81 w 1089"/>
                  <a:gd name="T3" fmla="*/ 801 h 808"/>
                  <a:gd name="T4" fmla="*/ 261 w 1089"/>
                  <a:gd name="T5" fmla="*/ 756 h 808"/>
                  <a:gd name="T6" fmla="*/ 630 w 1089"/>
                  <a:gd name="T7" fmla="*/ 531 h 808"/>
                  <a:gd name="T8" fmla="*/ 855 w 1089"/>
                  <a:gd name="T9" fmla="*/ 306 h 808"/>
                  <a:gd name="T10" fmla="*/ 1089 w 1089"/>
                  <a:gd name="T11" fmla="*/ 0 h 80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9"/>
                  <a:gd name="T19" fmla="*/ 0 h 808"/>
                  <a:gd name="T20" fmla="*/ 1089 w 1089"/>
                  <a:gd name="T21" fmla="*/ 808 h 80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9" h="808">
                    <a:moveTo>
                      <a:pt x="0" y="801"/>
                    </a:moveTo>
                    <a:cubicBezTo>
                      <a:pt x="13" y="801"/>
                      <a:pt x="38" y="808"/>
                      <a:pt x="81" y="801"/>
                    </a:cubicBezTo>
                    <a:cubicBezTo>
                      <a:pt x="138" y="801"/>
                      <a:pt x="206" y="772"/>
                      <a:pt x="261" y="756"/>
                    </a:cubicBezTo>
                    <a:cubicBezTo>
                      <a:pt x="353" y="711"/>
                      <a:pt x="531" y="606"/>
                      <a:pt x="630" y="531"/>
                    </a:cubicBezTo>
                    <a:cubicBezTo>
                      <a:pt x="678" y="495"/>
                      <a:pt x="777" y="399"/>
                      <a:pt x="855" y="306"/>
                    </a:cubicBezTo>
                    <a:cubicBezTo>
                      <a:pt x="910" y="227"/>
                      <a:pt x="1055" y="58"/>
                      <a:pt x="1089" y="0"/>
                    </a:cubicBezTo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2482" name="AutoShape 18"/>
              <p:cNvSpPr>
                <a:spLocks noChangeShapeType="1"/>
              </p:cNvSpPr>
              <p:nvPr/>
            </p:nvSpPr>
            <p:spPr bwMode="auto">
              <a:xfrm>
                <a:off x="6202" y="7038"/>
                <a:ext cx="3495" cy="0"/>
              </a:xfrm>
              <a:prstGeom prst="straightConnector1">
                <a:avLst/>
              </a:prstGeom>
              <a:ln>
                <a:headEnd/>
                <a:tailEnd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27667" name="AutoShape 17"/>
              <p:cNvCxnSpPr>
                <a:cxnSpLocks noChangeShapeType="1"/>
              </p:cNvCxnSpPr>
              <p:nvPr/>
            </p:nvCxnSpPr>
            <p:spPr bwMode="auto">
              <a:xfrm flipV="1">
                <a:off x="8676" y="7038"/>
                <a:ext cx="0" cy="1609"/>
              </a:xfrm>
              <a:prstGeom prst="straightConnector1">
                <a:avLst/>
              </a:prstGeom>
              <a:noFill/>
              <a:ln w="28575">
                <a:solidFill>
                  <a:schemeClr val="tx2">
                    <a:lumMod val="75000"/>
                  </a:schemeClr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27668" name="AutoShape 16"/>
              <p:cNvCxnSpPr>
                <a:cxnSpLocks noChangeShapeType="1"/>
              </p:cNvCxnSpPr>
              <p:nvPr/>
            </p:nvCxnSpPr>
            <p:spPr bwMode="auto">
              <a:xfrm flipH="1">
                <a:off x="7227" y="7038"/>
                <a:ext cx="0" cy="1609"/>
              </a:xfrm>
              <a:prstGeom prst="straightConnector1">
                <a:avLst/>
              </a:prstGeom>
              <a:noFill/>
              <a:ln w="28575">
                <a:solidFill>
                  <a:schemeClr val="tx2">
                    <a:lumMod val="75000"/>
                  </a:schemeClr>
                </a:solidFill>
                <a:prstDash val="sysDot"/>
                <a:round/>
                <a:headEnd/>
                <a:tailEnd/>
              </a:ln>
            </p:spPr>
          </p:cxnSp>
          <p:cxnSp>
            <p:nvCxnSpPr>
              <p:cNvPr id="27669" name="AutoShape 15"/>
              <p:cNvCxnSpPr>
                <a:cxnSpLocks noChangeShapeType="1"/>
              </p:cNvCxnSpPr>
              <p:nvPr/>
            </p:nvCxnSpPr>
            <p:spPr bwMode="auto">
              <a:xfrm>
                <a:off x="6201" y="8647"/>
                <a:ext cx="3537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lg"/>
              </a:ln>
            </p:spPr>
          </p:cxnSp>
          <p:cxnSp>
            <p:nvCxnSpPr>
              <p:cNvPr id="27670" name="AutoShape 14"/>
              <p:cNvCxnSpPr>
                <a:cxnSpLocks noChangeShapeType="1"/>
              </p:cNvCxnSpPr>
              <p:nvPr/>
            </p:nvCxnSpPr>
            <p:spPr bwMode="auto">
              <a:xfrm flipV="1">
                <a:off x="6246" y="5475"/>
                <a:ext cx="0" cy="32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sm" len="lg"/>
              </a:ln>
            </p:spPr>
          </p:cxnSp>
          <p:sp>
            <p:nvSpPr>
              <p:cNvPr id="27671" name="Text Box 13"/>
              <p:cNvSpPr txBox="1">
                <a:spLocks noChangeArrowheads="1"/>
              </p:cNvSpPr>
              <p:nvPr/>
            </p:nvSpPr>
            <p:spPr bwMode="auto">
              <a:xfrm>
                <a:off x="5179" y="6687"/>
                <a:ext cx="1139" cy="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>
                    <a:cs typeface="Times New Roman" pitchFamily="18" charset="0"/>
                  </a:rPr>
                  <a:t>1</a:t>
                </a:r>
                <a:endParaRPr lang="ru-RU"/>
              </a:p>
              <a:p>
                <a:pPr algn="ctr" eaLnBrk="0" hangingPunct="0"/>
                <a:r>
                  <a:rPr lang="ru-RU">
                    <a:cs typeface="Times New Roman" pitchFamily="18" charset="0"/>
                  </a:rPr>
                  <a:t>101.3</a:t>
                </a:r>
                <a:endParaRPr lang="ru-RU"/>
              </a:p>
            </p:txBody>
          </p:sp>
          <p:sp>
            <p:nvSpPr>
              <p:cNvPr id="27672" name="Text Box 12"/>
              <p:cNvSpPr txBox="1">
                <a:spLocks noChangeArrowheads="1"/>
              </p:cNvSpPr>
              <p:nvPr/>
            </p:nvSpPr>
            <p:spPr bwMode="auto">
              <a:xfrm>
                <a:off x="5178" y="4925"/>
                <a:ext cx="1514" cy="9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dirty="0">
                    <a:cs typeface="Times New Roman" pitchFamily="18" charset="0"/>
                  </a:rPr>
                  <a:t>Давление, </a:t>
                </a:r>
              </a:p>
              <a:p>
                <a:pPr algn="ctr"/>
                <a:r>
                  <a:rPr lang="ru-RU" dirty="0" err="1">
                    <a:cs typeface="Times New Roman" pitchFamily="18" charset="0"/>
                  </a:rPr>
                  <a:t>атм</a:t>
                </a:r>
                <a:endParaRPr lang="ru-RU" dirty="0"/>
              </a:p>
              <a:p>
                <a:pPr algn="ctr" eaLnBrk="0" hangingPunct="0"/>
                <a:r>
                  <a:rPr lang="ru-RU" dirty="0">
                    <a:cs typeface="Times New Roman" pitchFamily="18" charset="0"/>
                  </a:rPr>
                  <a:t>кПа</a:t>
                </a:r>
                <a:endParaRPr lang="ru-RU" dirty="0"/>
              </a:p>
            </p:txBody>
          </p:sp>
          <p:sp>
            <p:nvSpPr>
              <p:cNvPr id="27673" name="Text Box 11"/>
              <p:cNvSpPr txBox="1">
                <a:spLocks noChangeArrowheads="1"/>
              </p:cNvSpPr>
              <p:nvPr/>
            </p:nvSpPr>
            <p:spPr bwMode="auto">
              <a:xfrm>
                <a:off x="5922" y="7164"/>
                <a:ext cx="1647" cy="1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>
                    <a:cs typeface="Times New Roman" pitchFamily="18" charset="0"/>
                  </a:rPr>
                  <a:t>Твёрдое</a:t>
                </a:r>
                <a:endParaRPr lang="ru-RU"/>
              </a:p>
              <a:p>
                <a:pPr algn="ctr" eaLnBrk="0" hangingPunct="0"/>
                <a:r>
                  <a:rPr lang="ru-RU">
                    <a:cs typeface="Times New Roman" pitchFamily="18" charset="0"/>
                  </a:rPr>
                  <a:t>(лёд)</a:t>
                </a:r>
                <a:endParaRPr lang="ru-RU"/>
              </a:p>
            </p:txBody>
          </p:sp>
          <p:sp>
            <p:nvSpPr>
              <p:cNvPr id="27674" name="Text Box 9"/>
              <p:cNvSpPr txBox="1">
                <a:spLocks noChangeArrowheads="1"/>
              </p:cNvSpPr>
              <p:nvPr/>
            </p:nvSpPr>
            <p:spPr bwMode="auto">
              <a:xfrm>
                <a:off x="7845" y="8964"/>
                <a:ext cx="1242" cy="7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75" name="Text Box 8"/>
              <p:cNvSpPr txBox="1">
                <a:spLocks noChangeArrowheads="1"/>
              </p:cNvSpPr>
              <p:nvPr/>
            </p:nvSpPr>
            <p:spPr bwMode="auto">
              <a:xfrm>
                <a:off x="7281" y="6075"/>
                <a:ext cx="1948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>
                    <a:cs typeface="Times New Roman" pitchFamily="18" charset="0"/>
                  </a:rPr>
                  <a:t>Жидкость</a:t>
                </a:r>
                <a:endParaRPr lang="ru-RU"/>
              </a:p>
            </p:txBody>
          </p:sp>
          <p:sp>
            <p:nvSpPr>
              <p:cNvPr id="27676" name="Text Box 7"/>
              <p:cNvSpPr txBox="1">
                <a:spLocks noChangeArrowheads="1"/>
              </p:cNvSpPr>
              <p:nvPr/>
            </p:nvSpPr>
            <p:spPr bwMode="auto">
              <a:xfrm>
                <a:off x="6928" y="7833"/>
                <a:ext cx="1040" cy="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>
                    <a:cs typeface="Times New Roman" pitchFamily="18" charset="0"/>
                  </a:rPr>
                  <a:t>О</a:t>
                </a:r>
                <a:endParaRPr lang="ru-RU"/>
              </a:p>
            </p:txBody>
          </p:sp>
          <p:sp>
            <p:nvSpPr>
              <p:cNvPr id="27677" name="Text Box 6"/>
              <p:cNvSpPr txBox="1">
                <a:spLocks noChangeArrowheads="1"/>
              </p:cNvSpPr>
              <p:nvPr/>
            </p:nvSpPr>
            <p:spPr bwMode="auto">
              <a:xfrm>
                <a:off x="8014" y="8647"/>
                <a:ext cx="1242" cy="7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>
                    <a:cs typeface="Times New Roman" pitchFamily="18" charset="0"/>
                  </a:rPr>
                  <a:t>100</a:t>
                </a:r>
                <a:endParaRPr lang="ru-RU"/>
              </a:p>
            </p:txBody>
          </p:sp>
          <p:sp>
            <p:nvSpPr>
              <p:cNvPr id="27678" name="Text Box 5"/>
              <p:cNvSpPr txBox="1">
                <a:spLocks noChangeArrowheads="1"/>
              </p:cNvSpPr>
              <p:nvPr/>
            </p:nvSpPr>
            <p:spPr bwMode="auto">
              <a:xfrm>
                <a:off x="6659" y="8647"/>
                <a:ext cx="1687" cy="7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dirty="0" smtClean="0">
                    <a:cs typeface="Times New Roman" pitchFamily="18" charset="0"/>
                  </a:rPr>
                  <a:t>0  </a:t>
                </a:r>
                <a:r>
                  <a:rPr lang="ru-RU" dirty="0">
                    <a:cs typeface="Times New Roman" pitchFamily="18" charset="0"/>
                  </a:rPr>
                  <a:t>0,01</a:t>
                </a:r>
                <a:endParaRPr lang="ru-RU" dirty="0"/>
              </a:p>
            </p:txBody>
          </p:sp>
          <p:sp>
            <p:nvSpPr>
              <p:cNvPr id="27679" name="Text Box 4"/>
              <p:cNvSpPr txBox="1">
                <a:spLocks noChangeArrowheads="1"/>
              </p:cNvSpPr>
              <p:nvPr/>
            </p:nvSpPr>
            <p:spPr bwMode="auto">
              <a:xfrm>
                <a:off x="7565" y="9079"/>
                <a:ext cx="2139" cy="4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dirty="0" err="1">
                    <a:cs typeface="Times New Roman" pitchFamily="18" charset="0"/>
                  </a:rPr>
                  <a:t>Температура</a:t>
                </a:r>
                <a:r>
                  <a:rPr lang="ru-RU" dirty="0" err="1" smtClean="0">
                    <a:cs typeface="Times New Roman" pitchFamily="18" charset="0"/>
                  </a:rPr>
                  <a:t>,°</a:t>
                </a:r>
                <a:r>
                  <a:rPr lang="ru-RU" dirty="0" err="1">
                    <a:cs typeface="Times New Roman" pitchFamily="18" charset="0"/>
                  </a:rPr>
                  <a:t>С</a:t>
                </a:r>
                <a:endParaRPr lang="ru-RU" dirty="0"/>
              </a:p>
            </p:txBody>
          </p:sp>
          <p:sp>
            <p:nvSpPr>
              <p:cNvPr id="27680" name="Text Box 3"/>
              <p:cNvSpPr txBox="1">
                <a:spLocks noChangeArrowheads="1"/>
              </p:cNvSpPr>
              <p:nvPr/>
            </p:nvSpPr>
            <p:spPr bwMode="auto">
              <a:xfrm>
                <a:off x="5422" y="8420"/>
                <a:ext cx="1242" cy="7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>
                    <a:cs typeface="Times New Roman" pitchFamily="18" charset="0"/>
                  </a:rPr>
                  <a:t>0</a:t>
                </a:r>
                <a:endParaRPr lang="ru-RU"/>
              </a:p>
            </p:txBody>
          </p:sp>
          <p:sp>
            <p:nvSpPr>
              <p:cNvPr id="27681" name="Text Box 2"/>
              <p:cNvSpPr txBox="1">
                <a:spLocks noChangeArrowheads="1"/>
              </p:cNvSpPr>
              <p:nvPr/>
            </p:nvSpPr>
            <p:spPr bwMode="auto">
              <a:xfrm>
                <a:off x="8479" y="7285"/>
                <a:ext cx="1242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dirty="0">
                    <a:cs typeface="Times New Roman" pitchFamily="18" charset="0"/>
                  </a:rPr>
                  <a:t>Газ</a:t>
                </a:r>
                <a:endParaRPr lang="ru-RU" dirty="0"/>
              </a:p>
              <a:p>
                <a:pPr algn="ctr" eaLnBrk="0" hangingPunct="0"/>
                <a:r>
                  <a:rPr lang="ru-RU" dirty="0">
                    <a:cs typeface="Times New Roman" pitchFamily="18" charset="0"/>
                  </a:rPr>
                  <a:t>(пар)</a:t>
                </a:r>
                <a:endParaRPr lang="ru-RU" dirty="0"/>
              </a:p>
            </p:txBody>
          </p:sp>
        </p:grpSp>
        <p:sp>
          <p:nvSpPr>
            <p:cNvPr id="28" name="Овал 27"/>
            <p:cNvSpPr/>
            <p:nvPr/>
          </p:nvSpPr>
          <p:spPr>
            <a:xfrm>
              <a:off x="1868614" y="4166503"/>
              <a:ext cx="142876" cy="108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75475" y="3478051"/>
              <a:ext cx="142876" cy="108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286920" y="124618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ts val="1200"/>
              </a:spcBef>
            </a:pPr>
            <a:r>
              <a:rPr lang="ru-RU" sz="2400" b="1" dirty="0" smtClean="0">
                <a:cs typeface="Times New Roman" pitchFamily="18" charset="0"/>
              </a:rPr>
              <a:t>Диаграмма состояния воды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27656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Прямоугольник 32"/>
          <p:cNvSpPr>
            <a:spLocks noChangeArrowheads="1"/>
          </p:cNvSpPr>
          <p:nvPr/>
        </p:nvSpPr>
        <p:spPr bwMode="auto">
          <a:xfrm>
            <a:off x="714348" y="500063"/>
            <a:ext cx="77867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Температуры кипения и замерзания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растворов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8676" name="Прямоугольник 33"/>
          <p:cNvSpPr>
            <a:spLocks noChangeArrowheads="1"/>
          </p:cNvSpPr>
          <p:nvPr/>
        </p:nvSpPr>
        <p:spPr bwMode="auto">
          <a:xfrm>
            <a:off x="4787900" y="2459504"/>
            <a:ext cx="39290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ea typeface="Verdana" pitchFamily="34" charset="0"/>
              </a:rPr>
              <a:t>Растворы кипят при более высокой и замерзают при более низкой температуре, чем растворитель. </a:t>
            </a:r>
          </a:p>
        </p:txBody>
      </p:sp>
      <p:cxnSp>
        <p:nvCxnSpPr>
          <p:cNvPr id="28694" name="AutoShape 16"/>
          <p:cNvCxnSpPr>
            <a:cxnSpLocks noChangeShapeType="1"/>
          </p:cNvCxnSpPr>
          <p:nvPr/>
        </p:nvCxnSpPr>
        <p:spPr bwMode="auto">
          <a:xfrm flipH="1">
            <a:off x="1739313" y="4497831"/>
            <a:ext cx="0" cy="576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 rot="5400000">
            <a:off x="3222288" y="4166984"/>
            <a:ext cx="1764000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4" name="Группа 43"/>
          <p:cNvGrpSpPr/>
          <p:nvPr/>
        </p:nvGrpSpPr>
        <p:grpSpPr>
          <a:xfrm>
            <a:off x="286773" y="1571612"/>
            <a:ext cx="4500594" cy="4041141"/>
            <a:chOff x="-71470" y="1571612"/>
            <a:chExt cx="4500594" cy="4041141"/>
          </a:xfrm>
        </p:grpSpPr>
        <p:sp>
          <p:nvSpPr>
            <p:cNvPr id="28689" name="Freeform 21"/>
            <p:cNvSpPr>
              <a:spLocks/>
            </p:cNvSpPr>
            <p:nvPr/>
          </p:nvSpPr>
          <p:spPr bwMode="auto">
            <a:xfrm>
              <a:off x="1727099" y="2121928"/>
              <a:ext cx="2265190" cy="2036498"/>
            </a:xfrm>
            <a:custGeom>
              <a:avLst/>
              <a:gdLst>
                <a:gd name="T0" fmla="*/ 0 w 2232"/>
                <a:gd name="T1" fmla="*/ 1854 h 1854"/>
                <a:gd name="T2" fmla="*/ 117 w 2232"/>
                <a:gd name="T3" fmla="*/ 1809 h 1854"/>
                <a:gd name="T4" fmla="*/ 351 w 2232"/>
                <a:gd name="T5" fmla="*/ 1737 h 1854"/>
                <a:gd name="T6" fmla="*/ 378 w 2232"/>
                <a:gd name="T7" fmla="*/ 1719 h 1854"/>
                <a:gd name="T8" fmla="*/ 432 w 2232"/>
                <a:gd name="T9" fmla="*/ 1701 h 1854"/>
                <a:gd name="T10" fmla="*/ 621 w 2232"/>
                <a:gd name="T11" fmla="*/ 1602 h 1854"/>
                <a:gd name="T12" fmla="*/ 873 w 2232"/>
                <a:gd name="T13" fmla="*/ 1440 h 1854"/>
                <a:gd name="T14" fmla="*/ 1161 w 2232"/>
                <a:gd name="T15" fmla="*/ 1215 h 1854"/>
                <a:gd name="T16" fmla="*/ 1530 w 2232"/>
                <a:gd name="T17" fmla="*/ 873 h 1854"/>
                <a:gd name="T18" fmla="*/ 1773 w 2232"/>
                <a:gd name="T19" fmla="*/ 621 h 1854"/>
                <a:gd name="T20" fmla="*/ 2025 w 2232"/>
                <a:gd name="T21" fmla="*/ 297 h 1854"/>
                <a:gd name="T22" fmla="*/ 2232 w 2232"/>
                <a:gd name="T23" fmla="*/ 0 h 18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32"/>
                <a:gd name="T37" fmla="*/ 0 h 1854"/>
                <a:gd name="T38" fmla="*/ 2232 w 2232"/>
                <a:gd name="T39" fmla="*/ 1854 h 18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32" h="1854">
                  <a:moveTo>
                    <a:pt x="0" y="1854"/>
                  </a:moveTo>
                  <a:cubicBezTo>
                    <a:pt x="40" y="1814"/>
                    <a:pt x="65" y="1824"/>
                    <a:pt x="117" y="1809"/>
                  </a:cubicBezTo>
                  <a:cubicBezTo>
                    <a:pt x="196" y="1787"/>
                    <a:pt x="273" y="1763"/>
                    <a:pt x="351" y="1737"/>
                  </a:cubicBezTo>
                  <a:cubicBezTo>
                    <a:pt x="361" y="1734"/>
                    <a:pt x="368" y="1723"/>
                    <a:pt x="378" y="1719"/>
                  </a:cubicBezTo>
                  <a:cubicBezTo>
                    <a:pt x="395" y="1711"/>
                    <a:pt x="416" y="1712"/>
                    <a:pt x="432" y="1701"/>
                  </a:cubicBezTo>
                  <a:cubicBezTo>
                    <a:pt x="492" y="1661"/>
                    <a:pt x="557" y="1634"/>
                    <a:pt x="621" y="1602"/>
                  </a:cubicBezTo>
                  <a:cubicBezTo>
                    <a:pt x="701" y="1562"/>
                    <a:pt x="783" y="1504"/>
                    <a:pt x="873" y="1440"/>
                  </a:cubicBezTo>
                  <a:cubicBezTo>
                    <a:pt x="935" y="1395"/>
                    <a:pt x="1106" y="1260"/>
                    <a:pt x="1161" y="1215"/>
                  </a:cubicBezTo>
                  <a:cubicBezTo>
                    <a:pt x="1264" y="1118"/>
                    <a:pt x="1454" y="945"/>
                    <a:pt x="1530" y="873"/>
                  </a:cubicBezTo>
                  <a:cubicBezTo>
                    <a:pt x="1629" y="778"/>
                    <a:pt x="1716" y="674"/>
                    <a:pt x="1773" y="621"/>
                  </a:cubicBezTo>
                  <a:cubicBezTo>
                    <a:pt x="1860" y="530"/>
                    <a:pt x="1944" y="401"/>
                    <a:pt x="2025" y="297"/>
                  </a:cubicBezTo>
                  <a:cubicBezTo>
                    <a:pt x="2071" y="236"/>
                    <a:pt x="2194" y="48"/>
                    <a:pt x="2232" y="0"/>
                  </a:cubicBezTo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cxnSp>
          <p:nvCxnSpPr>
            <p:cNvPr id="28690" name="AutoShape 20"/>
            <p:cNvCxnSpPr>
              <a:cxnSpLocks noChangeShapeType="1"/>
            </p:cNvCxnSpPr>
            <p:nvPr/>
          </p:nvCxnSpPr>
          <p:spPr bwMode="auto">
            <a:xfrm flipH="1" flipV="1">
              <a:off x="1453085" y="1690243"/>
              <a:ext cx="274015" cy="2471478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691" name="Freeform 19"/>
            <p:cNvSpPr>
              <a:spLocks/>
            </p:cNvSpPr>
            <p:nvPr/>
          </p:nvSpPr>
          <p:spPr bwMode="auto">
            <a:xfrm>
              <a:off x="621907" y="4168312"/>
              <a:ext cx="1105194" cy="887535"/>
            </a:xfrm>
            <a:custGeom>
              <a:avLst/>
              <a:gdLst>
                <a:gd name="T0" fmla="*/ 0 w 1089"/>
                <a:gd name="T1" fmla="*/ 717769 h 808"/>
                <a:gd name="T2" fmla="*/ 72597 w 1089"/>
                <a:gd name="T3" fmla="*/ 717769 h 808"/>
                <a:gd name="T4" fmla="*/ 233925 w 1089"/>
                <a:gd name="T5" fmla="*/ 677445 h 808"/>
                <a:gd name="T6" fmla="*/ 564647 w 1089"/>
                <a:gd name="T7" fmla="*/ 475825 h 808"/>
                <a:gd name="T8" fmla="*/ 766307 w 1089"/>
                <a:gd name="T9" fmla="*/ 274204 h 808"/>
                <a:gd name="T10" fmla="*/ 976033 w 1089"/>
                <a:gd name="T11" fmla="*/ 0 h 8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9"/>
                <a:gd name="T19" fmla="*/ 0 h 808"/>
                <a:gd name="T20" fmla="*/ 1089 w 1089"/>
                <a:gd name="T21" fmla="*/ 808 h 8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9" h="808">
                  <a:moveTo>
                    <a:pt x="0" y="801"/>
                  </a:moveTo>
                  <a:cubicBezTo>
                    <a:pt x="13" y="801"/>
                    <a:pt x="38" y="808"/>
                    <a:pt x="81" y="801"/>
                  </a:cubicBezTo>
                  <a:cubicBezTo>
                    <a:pt x="138" y="801"/>
                    <a:pt x="206" y="772"/>
                    <a:pt x="261" y="756"/>
                  </a:cubicBezTo>
                  <a:cubicBezTo>
                    <a:pt x="353" y="711"/>
                    <a:pt x="531" y="606"/>
                    <a:pt x="630" y="531"/>
                  </a:cubicBezTo>
                  <a:cubicBezTo>
                    <a:pt x="678" y="495"/>
                    <a:pt x="777" y="399"/>
                    <a:pt x="855" y="306"/>
                  </a:cubicBezTo>
                  <a:cubicBezTo>
                    <a:pt x="910" y="227"/>
                    <a:pt x="1055" y="58"/>
                    <a:pt x="1089" y="0"/>
                  </a:cubicBezTo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" name="AutoShape 18"/>
            <p:cNvSpPr>
              <a:spLocks noChangeShapeType="1"/>
            </p:cNvSpPr>
            <p:nvPr/>
          </p:nvSpPr>
          <p:spPr bwMode="auto">
            <a:xfrm>
              <a:off x="576631" y="3288014"/>
              <a:ext cx="3546811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8693" name="AutoShape 17"/>
            <p:cNvCxnSpPr>
              <a:cxnSpLocks noChangeShapeType="1"/>
            </p:cNvCxnSpPr>
            <p:nvPr/>
          </p:nvCxnSpPr>
          <p:spPr bwMode="auto">
            <a:xfrm flipV="1">
              <a:off x="3054174" y="3288465"/>
              <a:ext cx="0" cy="1767381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28695" name="AutoShape 15"/>
            <p:cNvCxnSpPr>
              <a:cxnSpLocks noChangeShapeType="1"/>
            </p:cNvCxnSpPr>
            <p:nvPr/>
          </p:nvCxnSpPr>
          <p:spPr bwMode="auto">
            <a:xfrm>
              <a:off x="576238" y="5055847"/>
              <a:ext cx="358959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</p:spPr>
        </p:cxnSp>
        <p:cxnSp>
          <p:nvCxnSpPr>
            <p:cNvPr id="28696" name="AutoShape 14"/>
            <p:cNvCxnSpPr>
              <a:cxnSpLocks noChangeShapeType="1"/>
            </p:cNvCxnSpPr>
            <p:nvPr/>
          </p:nvCxnSpPr>
          <p:spPr bwMode="auto">
            <a:xfrm flipV="1">
              <a:off x="621907" y="1571612"/>
              <a:ext cx="0" cy="355892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lg"/>
            </a:ln>
          </p:spPr>
        </p:cxnSp>
        <p:sp>
          <p:nvSpPr>
            <p:cNvPr id="28697" name="Text Box 13"/>
            <p:cNvSpPr txBox="1">
              <a:spLocks noChangeArrowheads="1"/>
            </p:cNvSpPr>
            <p:nvPr/>
          </p:nvSpPr>
          <p:spPr bwMode="auto">
            <a:xfrm>
              <a:off x="142844" y="3068779"/>
              <a:ext cx="582580" cy="51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dirty="0">
                  <a:cs typeface="Times New Roman" pitchFamily="18" charset="0"/>
                </a:rPr>
                <a:t>1</a:t>
              </a:r>
              <a:endParaRPr lang="ru-RU" dirty="0"/>
            </a:p>
          </p:txBody>
        </p:sp>
        <p:sp>
          <p:nvSpPr>
            <p:cNvPr id="28698" name="Text Box 12"/>
            <p:cNvSpPr txBox="1">
              <a:spLocks noChangeArrowheads="1"/>
            </p:cNvSpPr>
            <p:nvPr/>
          </p:nvSpPr>
          <p:spPr bwMode="auto">
            <a:xfrm>
              <a:off x="-71470" y="1723987"/>
              <a:ext cx="785818" cy="642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dirty="0">
                  <a:cs typeface="Times New Roman" pitchFamily="18" charset="0"/>
                </a:rPr>
                <a:t>Р</a:t>
              </a:r>
              <a:r>
                <a:rPr lang="ru-RU" dirty="0" smtClean="0">
                  <a:cs typeface="Times New Roman" pitchFamily="18" charset="0"/>
                </a:rPr>
                <a:t>,</a:t>
              </a:r>
              <a:br>
                <a:rPr lang="ru-RU" dirty="0" smtClean="0">
                  <a:cs typeface="Times New Roman" pitchFamily="18" charset="0"/>
                </a:rPr>
              </a:br>
              <a:r>
                <a:rPr lang="ru-RU" dirty="0" smtClean="0">
                  <a:cs typeface="Times New Roman" pitchFamily="18" charset="0"/>
                </a:rPr>
                <a:t> </a:t>
              </a:r>
              <a:r>
                <a:rPr lang="ru-RU" dirty="0" err="1">
                  <a:cs typeface="Times New Roman" pitchFamily="18" charset="0"/>
                </a:rPr>
                <a:t>атм</a:t>
              </a:r>
              <a:endParaRPr lang="ru-RU" dirty="0"/>
            </a:p>
          </p:txBody>
        </p:sp>
        <p:sp>
          <p:nvSpPr>
            <p:cNvPr id="28699" name="Text Box 11"/>
            <p:cNvSpPr txBox="1">
              <a:spLocks noChangeArrowheads="1"/>
            </p:cNvSpPr>
            <p:nvPr/>
          </p:nvSpPr>
          <p:spPr bwMode="auto">
            <a:xfrm>
              <a:off x="589430" y="3426868"/>
              <a:ext cx="1132595" cy="605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>
                  <a:cs typeface="Times New Roman" pitchFamily="18" charset="0"/>
                </a:rPr>
                <a:t>Лёд</a:t>
              </a:r>
              <a:endParaRPr lang="ru-RU"/>
            </a:p>
          </p:txBody>
        </p:sp>
        <p:sp>
          <p:nvSpPr>
            <p:cNvPr id="28701" name="Text Box 8"/>
            <p:cNvSpPr txBox="1">
              <a:spLocks noChangeArrowheads="1"/>
            </p:cNvSpPr>
            <p:nvPr/>
          </p:nvSpPr>
          <p:spPr bwMode="auto">
            <a:xfrm>
              <a:off x="1672297" y="2230673"/>
              <a:ext cx="1976967" cy="909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>
                  <a:cs typeface="Times New Roman" pitchFamily="18" charset="0"/>
                </a:rPr>
                <a:t>Жидкость</a:t>
              </a:r>
              <a:endParaRPr lang="ru-RU"/>
            </a:p>
          </p:txBody>
        </p:sp>
        <p:sp>
          <p:nvSpPr>
            <p:cNvPr id="28702" name="Text Box 7"/>
            <p:cNvSpPr txBox="1">
              <a:spLocks noChangeArrowheads="1"/>
            </p:cNvSpPr>
            <p:nvPr/>
          </p:nvSpPr>
          <p:spPr bwMode="auto">
            <a:xfrm>
              <a:off x="994073" y="3884931"/>
              <a:ext cx="1055465" cy="61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>
                  <a:cs typeface="Times New Roman" pitchFamily="18" charset="0"/>
                </a:rPr>
                <a:t>О</a:t>
              </a:r>
              <a:endParaRPr lang="ru-RU"/>
            </a:p>
          </p:txBody>
        </p:sp>
        <p:sp>
          <p:nvSpPr>
            <p:cNvPr id="28705" name="Text Box 4"/>
            <p:cNvSpPr txBox="1">
              <a:spLocks noChangeArrowheads="1"/>
            </p:cNvSpPr>
            <p:nvPr/>
          </p:nvSpPr>
          <p:spPr bwMode="auto">
            <a:xfrm>
              <a:off x="3595475" y="5171182"/>
              <a:ext cx="833649" cy="44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dirty="0">
                  <a:cs typeface="Times New Roman" pitchFamily="18" charset="0"/>
                </a:rPr>
                <a:t>Т, °С</a:t>
              </a:r>
              <a:endParaRPr lang="ru-RU" dirty="0"/>
            </a:p>
          </p:txBody>
        </p:sp>
        <p:sp>
          <p:nvSpPr>
            <p:cNvPr id="28706" name="Text Box 3"/>
            <p:cNvSpPr txBox="1">
              <a:spLocks noChangeArrowheads="1"/>
            </p:cNvSpPr>
            <p:nvPr/>
          </p:nvSpPr>
          <p:spPr bwMode="auto">
            <a:xfrm>
              <a:off x="86399" y="4862947"/>
              <a:ext cx="714381" cy="489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dirty="0">
                  <a:cs typeface="Times New Roman" pitchFamily="18" charset="0"/>
                </a:rPr>
                <a:t>0</a:t>
              </a:r>
              <a:endParaRPr lang="ru-RU" dirty="0"/>
            </a:p>
          </p:txBody>
        </p:sp>
        <p:sp>
          <p:nvSpPr>
            <p:cNvPr id="28707" name="Text Box 2"/>
            <p:cNvSpPr txBox="1">
              <a:spLocks noChangeArrowheads="1"/>
            </p:cNvSpPr>
            <p:nvPr/>
          </p:nvSpPr>
          <p:spPr bwMode="auto">
            <a:xfrm>
              <a:off x="3038849" y="4081441"/>
              <a:ext cx="875039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dirty="0">
                  <a:cs typeface="Times New Roman" pitchFamily="18" charset="0"/>
                </a:rPr>
                <a:t>Пар</a:t>
              </a:r>
              <a:endParaRPr lang="ru-RU" dirty="0"/>
            </a:p>
          </p:txBody>
        </p:sp>
        <p:sp>
          <p:nvSpPr>
            <p:cNvPr id="22" name="Овал 21"/>
            <p:cNvSpPr/>
            <p:nvPr/>
          </p:nvSpPr>
          <p:spPr bwMode="auto">
            <a:xfrm>
              <a:off x="1683711" y="4073685"/>
              <a:ext cx="122292" cy="13238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 bwMode="auto">
            <a:xfrm>
              <a:off x="3012130" y="3225669"/>
              <a:ext cx="122292" cy="13238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 bwMode="auto">
            <a:xfrm rot="16200000" flipH="1">
              <a:off x="1285842" y="4598390"/>
              <a:ext cx="9000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/>
          <p:cNvGrpSpPr/>
          <p:nvPr/>
        </p:nvGrpSpPr>
        <p:grpSpPr>
          <a:xfrm>
            <a:off x="2625987" y="3564468"/>
            <a:ext cx="432048" cy="1323303"/>
            <a:chOff x="5220072" y="4941168"/>
            <a:chExt cx="432048" cy="1323303"/>
          </a:xfrm>
        </p:grpSpPr>
        <p:cxnSp>
          <p:nvCxnSpPr>
            <p:cNvPr id="28" name="Прямая со стрелкой 27"/>
            <p:cNvCxnSpPr/>
            <p:nvPr/>
          </p:nvCxnSpPr>
          <p:spPr bwMode="auto">
            <a:xfrm rot="5400000">
              <a:off x="4559319" y="5601921"/>
              <a:ext cx="1323303" cy="1798"/>
            </a:xfrm>
            <a:prstGeom prst="straightConnector1">
              <a:avLst/>
            </a:prstGeom>
            <a:ln>
              <a:tailEnd type="stealth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719" name="TextBox 28"/>
            <p:cNvSpPr txBox="1">
              <a:spLocks noChangeArrowheads="1"/>
            </p:cNvSpPr>
            <p:nvPr/>
          </p:nvSpPr>
          <p:spPr bwMode="auto">
            <a:xfrm>
              <a:off x="5292080" y="5805264"/>
              <a:ext cx="3600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b="1" dirty="0">
                  <a:latin typeface="Calibri" pitchFamily="34" charset="0"/>
                </a:rPr>
                <a:t>С</a:t>
              </a:r>
            </a:p>
          </p:txBody>
        </p:sp>
      </p:grpSp>
      <p:cxnSp>
        <p:nvCxnSpPr>
          <p:cNvPr id="30" name="Прямая со стрелкой 29"/>
          <p:cNvCxnSpPr/>
          <p:nvPr/>
        </p:nvCxnSpPr>
        <p:spPr bwMode="auto">
          <a:xfrm rot="10800000">
            <a:off x="1829625" y="5047043"/>
            <a:ext cx="242687" cy="1945"/>
          </a:xfrm>
          <a:prstGeom prst="straightConnector1">
            <a:avLst/>
          </a:prstGeom>
          <a:ln w="76200">
            <a:headEnd type="none" w="med" len="lg"/>
            <a:tailEnd type="stealth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 bwMode="auto">
          <a:xfrm>
            <a:off x="3418075" y="5062606"/>
            <a:ext cx="242687" cy="1947"/>
          </a:xfrm>
          <a:prstGeom prst="straightConnector1">
            <a:avLst/>
          </a:prstGeom>
          <a:ln w="76200">
            <a:solidFill>
              <a:srgbClr val="C00000"/>
            </a:solidFill>
            <a:tailEnd type="stealth" w="med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1891877" y="1984566"/>
            <a:ext cx="2653867" cy="2235137"/>
            <a:chOff x="4726445" y="2327605"/>
            <a:chExt cx="2653867" cy="2235137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4730654" y="2327605"/>
              <a:ext cx="2649658" cy="2202790"/>
              <a:chOff x="4730654" y="2327605"/>
              <a:chExt cx="2649658" cy="2202790"/>
            </a:xfrm>
          </p:grpSpPr>
          <p:sp>
            <p:nvSpPr>
              <p:cNvPr id="28714" name="Freeform 21"/>
              <p:cNvSpPr>
                <a:spLocks/>
              </p:cNvSpPr>
              <p:nvPr/>
            </p:nvSpPr>
            <p:spPr bwMode="auto">
              <a:xfrm>
                <a:off x="4730654" y="2327605"/>
                <a:ext cx="2649658" cy="2202790"/>
              </a:xfrm>
              <a:custGeom>
                <a:avLst/>
                <a:gdLst>
                  <a:gd name="T0" fmla="*/ 0 w 2232"/>
                  <a:gd name="T1" fmla="*/ 1854 h 1854"/>
                  <a:gd name="T2" fmla="*/ 117 w 2232"/>
                  <a:gd name="T3" fmla="*/ 1809 h 1854"/>
                  <a:gd name="T4" fmla="*/ 351 w 2232"/>
                  <a:gd name="T5" fmla="*/ 1737 h 1854"/>
                  <a:gd name="T6" fmla="*/ 378 w 2232"/>
                  <a:gd name="T7" fmla="*/ 1719 h 1854"/>
                  <a:gd name="T8" fmla="*/ 432 w 2232"/>
                  <a:gd name="T9" fmla="*/ 1701 h 1854"/>
                  <a:gd name="T10" fmla="*/ 621 w 2232"/>
                  <a:gd name="T11" fmla="*/ 1602 h 1854"/>
                  <a:gd name="T12" fmla="*/ 873 w 2232"/>
                  <a:gd name="T13" fmla="*/ 1440 h 1854"/>
                  <a:gd name="T14" fmla="*/ 1161 w 2232"/>
                  <a:gd name="T15" fmla="*/ 1215 h 1854"/>
                  <a:gd name="T16" fmla="*/ 1530 w 2232"/>
                  <a:gd name="T17" fmla="*/ 873 h 1854"/>
                  <a:gd name="T18" fmla="*/ 1773 w 2232"/>
                  <a:gd name="T19" fmla="*/ 621 h 1854"/>
                  <a:gd name="T20" fmla="*/ 2025 w 2232"/>
                  <a:gd name="T21" fmla="*/ 297 h 1854"/>
                  <a:gd name="T22" fmla="*/ 2232 w 2232"/>
                  <a:gd name="T23" fmla="*/ 0 h 18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32"/>
                  <a:gd name="T37" fmla="*/ 0 h 1854"/>
                  <a:gd name="T38" fmla="*/ 2232 w 2232"/>
                  <a:gd name="T39" fmla="*/ 1854 h 18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32" h="1854">
                    <a:moveTo>
                      <a:pt x="0" y="1854"/>
                    </a:moveTo>
                    <a:cubicBezTo>
                      <a:pt x="40" y="1814"/>
                      <a:pt x="65" y="1824"/>
                      <a:pt x="117" y="1809"/>
                    </a:cubicBezTo>
                    <a:cubicBezTo>
                      <a:pt x="196" y="1787"/>
                      <a:pt x="273" y="1763"/>
                      <a:pt x="351" y="1737"/>
                    </a:cubicBezTo>
                    <a:cubicBezTo>
                      <a:pt x="361" y="1734"/>
                      <a:pt x="368" y="1723"/>
                      <a:pt x="378" y="1719"/>
                    </a:cubicBezTo>
                    <a:cubicBezTo>
                      <a:pt x="395" y="1711"/>
                      <a:pt x="416" y="1712"/>
                      <a:pt x="432" y="1701"/>
                    </a:cubicBezTo>
                    <a:cubicBezTo>
                      <a:pt x="492" y="1661"/>
                      <a:pt x="557" y="1634"/>
                      <a:pt x="621" y="1602"/>
                    </a:cubicBezTo>
                    <a:cubicBezTo>
                      <a:pt x="701" y="1562"/>
                      <a:pt x="783" y="1504"/>
                      <a:pt x="873" y="1440"/>
                    </a:cubicBezTo>
                    <a:cubicBezTo>
                      <a:pt x="935" y="1395"/>
                      <a:pt x="1106" y="1260"/>
                      <a:pt x="1161" y="1215"/>
                    </a:cubicBezTo>
                    <a:cubicBezTo>
                      <a:pt x="1264" y="1118"/>
                      <a:pt x="1454" y="945"/>
                      <a:pt x="1530" y="873"/>
                    </a:cubicBezTo>
                    <a:cubicBezTo>
                      <a:pt x="1629" y="778"/>
                      <a:pt x="1716" y="674"/>
                      <a:pt x="1773" y="621"/>
                    </a:cubicBezTo>
                    <a:cubicBezTo>
                      <a:pt x="1860" y="530"/>
                      <a:pt x="1944" y="401"/>
                      <a:pt x="2025" y="297"/>
                    </a:cubicBezTo>
                    <a:cubicBezTo>
                      <a:pt x="2071" y="236"/>
                      <a:pt x="2194" y="48"/>
                      <a:pt x="2232" y="0"/>
                    </a:cubicBezTo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6560512" y="3221629"/>
                <a:ext cx="122298" cy="132392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38" name="Овал 37"/>
            <p:cNvSpPr/>
            <p:nvPr/>
          </p:nvSpPr>
          <p:spPr>
            <a:xfrm>
              <a:off x="4726445" y="4430350"/>
              <a:ext cx="122298" cy="13239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689883" y="2481607"/>
            <a:ext cx="3002618" cy="2273462"/>
            <a:chOff x="5889862" y="2495552"/>
            <a:chExt cx="3002618" cy="2273462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5918738" y="2495552"/>
              <a:ext cx="2973742" cy="2202790"/>
              <a:chOff x="5918738" y="2495552"/>
              <a:chExt cx="2973742" cy="2202790"/>
            </a:xfrm>
          </p:grpSpPr>
          <p:sp>
            <p:nvSpPr>
              <p:cNvPr id="28721" name="Freeform 21"/>
              <p:cNvSpPr>
                <a:spLocks/>
              </p:cNvSpPr>
              <p:nvPr/>
            </p:nvSpPr>
            <p:spPr bwMode="auto">
              <a:xfrm>
                <a:off x="5918738" y="2495552"/>
                <a:ext cx="2973742" cy="2202790"/>
              </a:xfrm>
              <a:custGeom>
                <a:avLst/>
                <a:gdLst>
                  <a:gd name="T0" fmla="*/ 0 w 2505"/>
                  <a:gd name="T1" fmla="*/ 1797013 h 1854"/>
                  <a:gd name="T2" fmla="*/ 408871 w 2505"/>
                  <a:gd name="T3" fmla="*/ 1753396 h 1854"/>
                  <a:gd name="T4" fmla="*/ 654194 w 2505"/>
                  <a:gd name="T5" fmla="*/ 1683609 h 1854"/>
                  <a:gd name="T6" fmla="*/ 937258 w 2505"/>
                  <a:gd name="T7" fmla="*/ 1552759 h 1854"/>
                  <a:gd name="T8" fmla="*/ 1201452 w 2505"/>
                  <a:gd name="T9" fmla="*/ 1395738 h 1854"/>
                  <a:gd name="T10" fmla="*/ 1503387 w 2505"/>
                  <a:gd name="T11" fmla="*/ 1177654 h 1854"/>
                  <a:gd name="T12" fmla="*/ 1890242 w 2505"/>
                  <a:gd name="T13" fmla="*/ 846166 h 1854"/>
                  <a:gd name="T14" fmla="*/ 2145000 w 2505"/>
                  <a:gd name="T15" fmla="*/ 601912 h 1854"/>
                  <a:gd name="T16" fmla="*/ 2409194 w 2505"/>
                  <a:gd name="T17" fmla="*/ 287871 h 1854"/>
                  <a:gd name="T18" fmla="*/ 2626210 w 2505"/>
                  <a:gd name="T19" fmla="*/ 0 h 18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05"/>
                  <a:gd name="T31" fmla="*/ 0 h 1854"/>
                  <a:gd name="T32" fmla="*/ 2505 w 2505"/>
                  <a:gd name="T33" fmla="*/ 1854 h 18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05" h="1854">
                    <a:moveTo>
                      <a:pt x="0" y="1854"/>
                    </a:moveTo>
                    <a:cubicBezTo>
                      <a:pt x="40" y="1814"/>
                      <a:pt x="338" y="1824"/>
                      <a:pt x="390" y="1809"/>
                    </a:cubicBezTo>
                    <a:cubicBezTo>
                      <a:pt x="469" y="1787"/>
                      <a:pt x="546" y="1763"/>
                      <a:pt x="624" y="1737"/>
                    </a:cubicBezTo>
                    <a:cubicBezTo>
                      <a:pt x="708" y="1703"/>
                      <a:pt x="807" y="1652"/>
                      <a:pt x="894" y="1602"/>
                    </a:cubicBezTo>
                    <a:cubicBezTo>
                      <a:pt x="974" y="1562"/>
                      <a:pt x="1056" y="1504"/>
                      <a:pt x="1146" y="1440"/>
                    </a:cubicBezTo>
                    <a:cubicBezTo>
                      <a:pt x="1208" y="1395"/>
                      <a:pt x="1379" y="1260"/>
                      <a:pt x="1434" y="1215"/>
                    </a:cubicBezTo>
                    <a:cubicBezTo>
                      <a:pt x="1537" y="1118"/>
                      <a:pt x="1727" y="945"/>
                      <a:pt x="1803" y="873"/>
                    </a:cubicBezTo>
                    <a:cubicBezTo>
                      <a:pt x="1902" y="778"/>
                      <a:pt x="1989" y="674"/>
                      <a:pt x="2046" y="621"/>
                    </a:cubicBezTo>
                    <a:cubicBezTo>
                      <a:pt x="2133" y="530"/>
                      <a:pt x="2217" y="401"/>
                      <a:pt x="2298" y="297"/>
                    </a:cubicBezTo>
                    <a:cubicBezTo>
                      <a:pt x="2344" y="236"/>
                      <a:pt x="2467" y="48"/>
                      <a:pt x="2505" y="0"/>
                    </a:cubicBezTo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8266126" y="3221629"/>
                <a:ext cx="122298" cy="132392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39" name="Овал 38"/>
            <p:cNvSpPr/>
            <p:nvPr/>
          </p:nvSpPr>
          <p:spPr>
            <a:xfrm>
              <a:off x="5889862" y="4636622"/>
              <a:ext cx="122298" cy="13239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3275856" y="5157192"/>
            <a:ext cx="931648" cy="46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b="1" dirty="0">
                <a:cs typeface="Times New Roman" pitchFamily="18" charset="0"/>
              </a:rPr>
              <a:t>Δ</a:t>
            </a:r>
            <a:r>
              <a:rPr lang="ru-RU" b="1" dirty="0" err="1">
                <a:cs typeface="Times New Roman" pitchFamily="18" charset="0"/>
              </a:rPr>
              <a:t>Т</a:t>
            </a:r>
            <a:r>
              <a:rPr lang="ru-RU" b="1" baseline="-25000" dirty="0" err="1">
                <a:cs typeface="Times New Roman" pitchFamily="18" charset="0"/>
              </a:rPr>
              <a:t>кип</a:t>
            </a:r>
            <a:endParaRPr lang="ru-RU" b="1" dirty="0"/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1534918" y="5171182"/>
            <a:ext cx="992572" cy="46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b="1" dirty="0">
                <a:cs typeface="Times New Roman" pitchFamily="18" charset="0"/>
              </a:rPr>
              <a:t>Δ</a:t>
            </a:r>
            <a:r>
              <a:rPr lang="ru-RU" b="1" dirty="0" err="1">
                <a:cs typeface="Times New Roman" pitchFamily="18" charset="0"/>
              </a:rPr>
              <a:t>Т</a:t>
            </a:r>
            <a:r>
              <a:rPr lang="ru-RU" b="1" baseline="-25000" dirty="0" err="1">
                <a:cs typeface="Times New Roman" pitchFamily="18" charset="0"/>
              </a:rPr>
              <a:t>зам</a:t>
            </a:r>
            <a:endParaRPr lang="ru-RU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485 L -0.00208 0.051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90847" y="476672"/>
            <a:ext cx="842962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61950" algn="just" eaLnBrk="0" hangingPunct="0"/>
            <a:r>
              <a:rPr lang="ru-RU" sz="2400" b="1" i="1" dirty="0">
                <a:cs typeface="Times New Roman" pitchFamily="18" charset="0"/>
                <a:hlinkClick r:id="rId3" action="ppaction://hlinkfile"/>
              </a:rPr>
              <a:t>Второй закон Рауля</a:t>
            </a:r>
            <a:r>
              <a:rPr lang="ru-RU" sz="2400" dirty="0">
                <a:cs typeface="Times New Roman" pitchFamily="18" charset="0"/>
                <a:hlinkClick r:id="rId3" action="ppaction://hlinkfile"/>
              </a:rPr>
              <a:t> </a:t>
            </a:r>
            <a:r>
              <a:rPr lang="ru-RU" sz="2400" dirty="0">
                <a:cs typeface="Times New Roman" pitchFamily="18" charset="0"/>
              </a:rPr>
              <a:t>– понижение </a:t>
            </a:r>
            <a:r>
              <a:rPr lang="ru-RU" sz="2400" dirty="0" err="1" smtClean="0">
                <a:cs typeface="Times New Roman" pitchFamily="18" charset="0"/>
              </a:rPr>
              <a:t>т-ры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dirty="0">
                <a:cs typeface="Times New Roman" pitchFamily="18" charset="0"/>
              </a:rPr>
              <a:t>кипения и повышение </a:t>
            </a:r>
            <a:r>
              <a:rPr lang="ru-RU" sz="2400" dirty="0" err="1" smtClean="0">
                <a:cs typeface="Times New Roman" pitchFamily="18" charset="0"/>
              </a:rPr>
              <a:t>т-ры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dirty="0">
                <a:cs typeface="Times New Roman" pitchFamily="18" charset="0"/>
              </a:rPr>
              <a:t>замерзания </a:t>
            </a:r>
            <a:r>
              <a:rPr lang="ru-RU" sz="2400" dirty="0" err="1" smtClean="0">
                <a:cs typeface="Times New Roman" pitchFamily="18" charset="0"/>
              </a:rPr>
              <a:t>р-ра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dirty="0">
                <a:cs typeface="Times New Roman" pitchFamily="18" charset="0"/>
              </a:rPr>
              <a:t>прямо </a:t>
            </a:r>
            <a:r>
              <a:rPr lang="ru-RU" sz="2400" dirty="0" err="1" smtClean="0">
                <a:cs typeface="Times New Roman" pitchFamily="18" charset="0"/>
              </a:rPr>
              <a:t>пропорцио-нально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моляльной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 smtClean="0">
                <a:cs typeface="Times New Roman" pitchFamily="18" charset="0"/>
              </a:rPr>
              <a:t>конц-ции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dirty="0" err="1" smtClean="0">
                <a:cs typeface="Times New Roman" pitchFamily="18" charset="0"/>
              </a:rPr>
              <a:t>р-ра</a:t>
            </a:r>
            <a:r>
              <a:rPr lang="ru-RU" sz="2400" dirty="0">
                <a:cs typeface="Times New Roman" pitchFamily="18" charset="0"/>
              </a:rPr>
              <a:t>:  </a:t>
            </a:r>
          </a:p>
          <a:p>
            <a:pPr indent="361950" algn="r" eaLnBrk="0" hangingPunct="0">
              <a:spcBef>
                <a:spcPts val="1200"/>
              </a:spcBef>
              <a:spcAft>
                <a:spcPts val="1200"/>
              </a:spcAft>
            </a:pPr>
            <a:r>
              <a:rPr lang="ru-RU" sz="2000" dirty="0">
                <a:cs typeface="Times New Roman" pitchFamily="18" charset="0"/>
              </a:rPr>
              <a:t>  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∆</a:t>
            </a:r>
            <a:r>
              <a:rPr lang="ru-RU" sz="2800" b="1" i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Т</a:t>
            </a:r>
            <a:r>
              <a:rPr lang="ru-RU" sz="2800" b="1" baseline="-3000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кип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 = </a:t>
            </a:r>
            <a:r>
              <a:rPr lang="ru-RU" sz="28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ЕС</a:t>
            </a:r>
            <a:r>
              <a:rPr lang="en-US" sz="2800" b="1" baseline="-30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m</a:t>
            </a:r>
            <a:r>
              <a:rPr lang="ru-RU" sz="2800" b="1" dirty="0">
                <a:cs typeface="Times New Roman" pitchFamily="18" charset="0"/>
              </a:rPr>
              <a:t>   </a:t>
            </a:r>
            <a:r>
              <a:rPr lang="ru-RU" sz="2800" dirty="0">
                <a:cs typeface="Times New Roman" pitchFamily="18" charset="0"/>
              </a:rPr>
              <a:t>и</a:t>
            </a:r>
            <a:r>
              <a:rPr lang="ru-RU" sz="2800" b="1" dirty="0">
                <a:cs typeface="Times New Roman" pitchFamily="18" charset="0"/>
              </a:rPr>
              <a:t>  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∆</a:t>
            </a:r>
            <a:r>
              <a:rPr lang="ru-RU" sz="2800" b="1" i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Т</a:t>
            </a:r>
            <a:r>
              <a:rPr lang="ru-RU" sz="2800" b="1" baseline="-3000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зам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 = </a:t>
            </a:r>
            <a:r>
              <a:rPr lang="ru-RU" sz="28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КС</a:t>
            </a:r>
            <a:r>
              <a:rPr lang="en-US" sz="2800" b="1" baseline="-30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m</a:t>
            </a:r>
            <a:r>
              <a:rPr lang="ru-RU" sz="2800" dirty="0">
                <a:cs typeface="Times New Roman" pitchFamily="18" charset="0"/>
              </a:rPr>
              <a:t>               </a:t>
            </a:r>
            <a:r>
              <a:rPr lang="ru-RU" sz="2000" dirty="0">
                <a:cs typeface="Times New Roman" pitchFamily="18" charset="0"/>
              </a:rPr>
              <a:t>(1)</a:t>
            </a:r>
          </a:p>
          <a:p>
            <a:pPr algn="just" eaLnBrk="0" hangingPunct="0"/>
            <a:r>
              <a:rPr lang="ru-RU" sz="2000" dirty="0" smtClean="0">
                <a:cs typeface="Times New Roman" pitchFamily="18" charset="0"/>
              </a:rPr>
              <a:t>где     </a:t>
            </a:r>
            <a:r>
              <a:rPr lang="ru-RU" sz="2000" dirty="0">
                <a:cs typeface="Times New Roman" pitchFamily="18" charset="0"/>
              </a:rPr>
              <a:t>∆</a:t>
            </a:r>
            <a:r>
              <a:rPr lang="en-US" sz="2000" dirty="0">
                <a:cs typeface="Times New Roman" pitchFamily="18" charset="0"/>
              </a:rPr>
              <a:t>T</a:t>
            </a:r>
            <a:r>
              <a:rPr lang="ru-RU" sz="2000" baseline="-30000" dirty="0">
                <a:cs typeface="Times New Roman" pitchFamily="18" charset="0"/>
              </a:rPr>
              <a:t>кип</a:t>
            </a:r>
            <a:r>
              <a:rPr lang="ru-RU" sz="2000" dirty="0">
                <a:cs typeface="Times New Roman" pitchFamily="18" charset="0"/>
              </a:rPr>
              <a:t> – повышение </a:t>
            </a:r>
            <a:r>
              <a:rPr lang="ru-RU" sz="2000" dirty="0" err="1" smtClean="0">
                <a:cs typeface="Times New Roman" pitchFamily="18" charset="0"/>
              </a:rPr>
              <a:t>т-ры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>
                <a:cs typeface="Times New Roman" pitchFamily="18" charset="0"/>
              </a:rPr>
              <a:t>кипения;   </a:t>
            </a:r>
          </a:p>
          <a:p>
            <a:pPr indent="722313" algn="just" eaLnBrk="0" hangingPunct="0"/>
            <a:r>
              <a:rPr lang="ru-RU" sz="2000" dirty="0">
                <a:cs typeface="Times New Roman" pitchFamily="18" charset="0"/>
              </a:rPr>
              <a:t>∆</a:t>
            </a:r>
            <a:r>
              <a:rPr lang="en-US" sz="2000" dirty="0">
                <a:cs typeface="Times New Roman" pitchFamily="18" charset="0"/>
              </a:rPr>
              <a:t>T</a:t>
            </a:r>
            <a:r>
              <a:rPr lang="ru-RU" sz="2000" baseline="-30000" dirty="0">
                <a:cs typeface="Times New Roman" pitchFamily="18" charset="0"/>
              </a:rPr>
              <a:t>зам</a:t>
            </a:r>
            <a:r>
              <a:rPr lang="ru-RU" sz="2000" dirty="0">
                <a:cs typeface="Times New Roman" pitchFamily="18" charset="0"/>
              </a:rPr>
              <a:t> – понижение </a:t>
            </a:r>
            <a:r>
              <a:rPr lang="ru-RU" sz="2000" dirty="0" err="1" smtClean="0">
                <a:cs typeface="Times New Roman" pitchFamily="18" charset="0"/>
              </a:rPr>
              <a:t>т-ры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>
                <a:cs typeface="Times New Roman" pitchFamily="18" charset="0"/>
              </a:rPr>
              <a:t>замерзания;        </a:t>
            </a:r>
          </a:p>
          <a:p>
            <a:pPr indent="892175" algn="just" eaLnBrk="0" hangingPunct="0"/>
            <a:r>
              <a:rPr lang="ru-RU" sz="2000" dirty="0">
                <a:cs typeface="Times New Roman" pitchFamily="18" charset="0"/>
              </a:rPr>
              <a:t>Е    – </a:t>
            </a:r>
            <a:r>
              <a:rPr lang="ru-RU" sz="2000" dirty="0" smtClean="0">
                <a:cs typeface="Times New Roman" pitchFamily="18" charset="0"/>
              </a:rPr>
              <a:t> эбуллиоскопическая </a:t>
            </a:r>
            <a:r>
              <a:rPr lang="ru-RU" sz="2000" dirty="0">
                <a:cs typeface="Times New Roman" pitchFamily="18" charset="0"/>
              </a:rPr>
              <a:t>константа;                 </a:t>
            </a:r>
          </a:p>
          <a:p>
            <a:pPr indent="892175" algn="just" eaLnBrk="0" hangingPunct="0"/>
            <a:r>
              <a:rPr lang="ru-RU" sz="2000" dirty="0">
                <a:cs typeface="Times New Roman" pitchFamily="18" charset="0"/>
              </a:rPr>
              <a:t>К </a:t>
            </a:r>
            <a:r>
              <a:rPr lang="ru-RU" sz="2000" dirty="0" smtClean="0">
                <a:cs typeface="Times New Roman" pitchFamily="18" charset="0"/>
              </a:rPr>
              <a:t> –    </a:t>
            </a:r>
            <a:r>
              <a:rPr lang="ru-RU" sz="2000" dirty="0" err="1" smtClean="0">
                <a:cs typeface="Times New Roman" pitchFamily="18" charset="0"/>
              </a:rPr>
              <a:t>криоскопическая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>
                <a:cs typeface="Times New Roman" pitchFamily="18" charset="0"/>
              </a:rPr>
              <a:t>константа; </a:t>
            </a:r>
          </a:p>
          <a:p>
            <a:pPr indent="892175" algn="just" eaLnBrk="0" hangingPunct="0"/>
            <a:r>
              <a:rPr lang="ru-RU" sz="2000" dirty="0">
                <a:cs typeface="Times New Roman" pitchFamily="18" charset="0"/>
              </a:rPr>
              <a:t>С</a:t>
            </a:r>
            <a:r>
              <a:rPr lang="en-US" sz="2000" baseline="-30000" dirty="0">
                <a:cs typeface="Times New Roman" pitchFamily="18" charset="0"/>
              </a:rPr>
              <a:t>m</a:t>
            </a: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 –  </a:t>
            </a:r>
            <a:r>
              <a:rPr lang="ru-RU" sz="2000" dirty="0" err="1" smtClean="0">
                <a:cs typeface="Times New Roman" pitchFamily="18" charset="0"/>
              </a:rPr>
              <a:t>моляльная</a:t>
            </a:r>
            <a:r>
              <a:rPr lang="ru-RU" sz="2000" dirty="0" smtClean="0">
                <a:cs typeface="Times New Roman" pitchFamily="18" charset="0"/>
              </a:rPr>
              <a:t>  </a:t>
            </a:r>
            <a:r>
              <a:rPr lang="ru-RU" sz="2000" dirty="0" err="1" smtClean="0">
                <a:cs typeface="Times New Roman" pitchFamily="18" charset="0"/>
              </a:rPr>
              <a:t>конц-ция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err="1" smtClean="0">
                <a:cs typeface="Times New Roman" pitchFamily="18" charset="0"/>
              </a:rPr>
              <a:t>р-ра</a:t>
            </a:r>
            <a:r>
              <a:rPr lang="ru-RU" sz="2000" dirty="0">
                <a:cs typeface="Times New Roman" pitchFamily="18" charset="0"/>
              </a:rPr>
              <a:t>.</a:t>
            </a:r>
            <a:endParaRPr lang="ru-RU" sz="2000" dirty="0"/>
          </a:p>
        </p:txBody>
      </p:sp>
      <p:graphicFrame>
        <p:nvGraphicFramePr>
          <p:cNvPr id="75777" name="Object 5"/>
          <p:cNvGraphicFramePr>
            <a:graphicFrameLocks noChangeAspect="1"/>
          </p:cNvGraphicFramePr>
          <p:nvPr/>
        </p:nvGraphicFramePr>
        <p:xfrm>
          <a:off x="611560" y="4233910"/>
          <a:ext cx="1928812" cy="923925"/>
        </p:xfrm>
        <a:graphic>
          <a:graphicData uri="http://schemas.openxmlformats.org/presentationml/2006/ole">
            <p:oleObj spid="_x0000_s75782" name="Формула" r:id="rId4" imgW="914400" imgH="431800" progId="Equation.3">
              <p:embed/>
            </p:oleObj>
          </a:graphicData>
        </a:graphic>
      </p:graphicFrame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3059833" y="4390700"/>
            <a:ext cx="53285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cs typeface="Times New Roman" pitchFamily="18" charset="0"/>
              </a:rPr>
              <a:t>где      </a:t>
            </a:r>
            <a:r>
              <a:rPr lang="en-US" dirty="0">
                <a:cs typeface="Times New Roman" pitchFamily="18" charset="0"/>
              </a:rPr>
              <a:t>m </a:t>
            </a:r>
            <a:r>
              <a:rPr lang="ru-RU" dirty="0">
                <a:cs typeface="Times New Roman" pitchFamily="18" charset="0"/>
              </a:rPr>
              <a:t>– масса </a:t>
            </a:r>
            <a:r>
              <a:rPr lang="ru-RU" dirty="0" err="1" smtClean="0">
                <a:cs typeface="Times New Roman" pitchFamily="18" charset="0"/>
              </a:rPr>
              <a:t>раст</a:t>
            </a:r>
            <a:r>
              <a:rPr lang="ru-RU" dirty="0" smtClean="0">
                <a:cs typeface="Times New Roman" pitchFamily="18" charset="0"/>
              </a:rPr>
              <a:t>. </a:t>
            </a:r>
            <a:r>
              <a:rPr lang="ru-RU" dirty="0" err="1" smtClean="0">
                <a:cs typeface="Times New Roman" pitchFamily="18" charset="0"/>
              </a:rPr>
              <a:t>в-ва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в 1000 г </a:t>
            </a:r>
            <a:r>
              <a:rPr lang="ru-RU" dirty="0" err="1" smtClean="0">
                <a:cs typeface="Times New Roman" pitchFamily="18" charset="0"/>
              </a:rPr>
              <a:t>р-ля</a:t>
            </a:r>
            <a:r>
              <a:rPr lang="ru-RU" dirty="0">
                <a:cs typeface="Times New Roman" pitchFamily="18" charset="0"/>
              </a:rPr>
              <a:t>;</a:t>
            </a:r>
            <a:endParaRPr lang="ru-RU" sz="1000" dirty="0"/>
          </a:p>
          <a:p>
            <a:pPr eaLnBrk="0" hangingPunct="0"/>
            <a:r>
              <a:rPr lang="ru-RU" dirty="0">
                <a:cs typeface="Times New Roman" pitchFamily="18" charset="0"/>
              </a:rPr>
              <a:t>           </a:t>
            </a:r>
            <a:r>
              <a:rPr lang="en-US" dirty="0">
                <a:cs typeface="Times New Roman" pitchFamily="18" charset="0"/>
              </a:rPr>
              <a:t>M </a:t>
            </a:r>
            <a:r>
              <a:rPr lang="ru-RU" dirty="0">
                <a:cs typeface="Times New Roman" pitchFamily="18" charset="0"/>
              </a:rPr>
              <a:t>– молекулярная масса </a:t>
            </a:r>
            <a:r>
              <a:rPr lang="ru-RU" dirty="0" err="1" smtClean="0">
                <a:cs typeface="Times New Roman" pitchFamily="18" charset="0"/>
              </a:rPr>
              <a:t>раст</a:t>
            </a:r>
            <a:r>
              <a:rPr lang="ru-RU" dirty="0" smtClean="0">
                <a:cs typeface="Times New Roman" pitchFamily="18" charset="0"/>
              </a:rPr>
              <a:t>. </a:t>
            </a:r>
            <a:r>
              <a:rPr lang="ru-RU" dirty="0" err="1" smtClean="0">
                <a:cs typeface="Times New Roman" pitchFamily="18" charset="0"/>
              </a:rPr>
              <a:t>в-ва</a:t>
            </a:r>
            <a:r>
              <a:rPr lang="ru-RU" dirty="0">
                <a:cs typeface="Times New Roman" pitchFamily="18" charset="0"/>
              </a:rPr>
              <a:t>;</a:t>
            </a:r>
            <a:endParaRPr lang="ru-RU" sz="1000" dirty="0"/>
          </a:p>
          <a:p>
            <a:pPr indent="449263" eaLnBrk="0" hangingPunct="0"/>
            <a:r>
              <a:rPr lang="ru-RU" dirty="0">
                <a:cs typeface="Times New Roman" pitchFamily="18" charset="0"/>
              </a:rPr>
              <a:t>  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m</a:t>
            </a:r>
            <a:r>
              <a:rPr lang="ru-RU" b="1" baseline="-30000" dirty="0">
                <a:cs typeface="Times New Roman" pitchFamily="18" charset="0"/>
              </a:rPr>
              <a:t>1</a:t>
            </a:r>
            <a:r>
              <a:rPr lang="ru-RU" baseline="-30000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– масса </a:t>
            </a:r>
            <a:r>
              <a:rPr lang="ru-RU" dirty="0" err="1" smtClean="0">
                <a:cs typeface="Times New Roman" pitchFamily="18" charset="0"/>
              </a:rPr>
              <a:t>р-ля</a:t>
            </a:r>
            <a:r>
              <a:rPr lang="ru-RU" dirty="0">
                <a:cs typeface="Times New Roman" pitchFamily="18" charset="0"/>
              </a:rPr>
              <a:t>.</a:t>
            </a:r>
            <a:endParaRPr lang="ru-RU" sz="1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03648" y="5386038"/>
          <a:ext cx="6215063" cy="1028700"/>
        </p:xfrm>
        <a:graphic>
          <a:graphicData uri="http://schemas.openxmlformats.org/drawingml/2006/table">
            <a:tbl>
              <a:tblPr/>
              <a:tblGrid>
                <a:gridCol w="2071688"/>
                <a:gridCol w="2071687"/>
                <a:gridCol w="2071688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вода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1,86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0,52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бензол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5,07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2,60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95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AutoShape 2" descr="https://encrypted-tbn2.gstatic.com/images?q=tbn:ANd9GcQ-byYTD1wPZO2pkxlDwk1P_Taoz0oqUUwV09Np0ZDKfc__4d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5716" name="AutoShape 4" descr="https://encrypted-tbn2.gstatic.com/images?q=tbn:ANd9GcQ-byYTD1wPZO2pkxlDwk1P_Taoz0oqUUwV09Np0ZDKfc__4d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5718" name="AutoShape 6" descr="https://encrypted-tbn2.gstatic.com/images?q=tbn:ANd9GcQ-byYTD1wPZO2pkxlDwk1P_Taoz0oqUUwV09Np0ZDKfc__4d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5722" name="Picture 10" descr="http://www.vokrugsveta.ru/img/bx/iblock/ed9/ed9e07e93c264ad8eeda0e9e33f6cd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7787" y="1053296"/>
            <a:ext cx="4356097" cy="5040000"/>
          </a:xfrm>
          <a:prstGeom prst="rect">
            <a:avLst/>
          </a:prstGeom>
          <a:noFill/>
        </p:spPr>
      </p:pic>
      <p:pic>
        <p:nvPicPr>
          <p:cNvPr id="115724" name="Picture 12" descr="http://latindex.ru/upload/iblock/8c5/k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080120"/>
            <a:ext cx="4743521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313" y="591525"/>
            <a:ext cx="8715375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2400" b="1" dirty="0">
                <a:cs typeface="Times New Roman" pitchFamily="18" charset="0"/>
              </a:rPr>
              <a:t>Общие </a:t>
            </a:r>
            <a:r>
              <a:rPr lang="ru-RU" sz="2400" b="1" dirty="0" smtClean="0">
                <a:cs typeface="Times New Roman" pitchFamily="18" charset="0"/>
              </a:rPr>
              <a:t>сведения</a:t>
            </a:r>
          </a:p>
          <a:p>
            <a:pPr algn="ctr">
              <a:tabLst>
                <a:tab pos="457200" algn="l"/>
              </a:tabLst>
            </a:pPr>
            <a:endParaRPr lang="ru-RU" sz="2400" dirty="0"/>
          </a:p>
          <a:p>
            <a:pPr algn="just" eaLnBrk="0" hangingPunct="0">
              <a:tabLst>
                <a:tab pos="457200" algn="l"/>
              </a:tabLst>
            </a:pPr>
            <a:r>
              <a:rPr lang="ru-RU" sz="2400" dirty="0">
                <a:cs typeface="Times New Roman" pitchFamily="18" charset="0"/>
              </a:rPr>
              <a:t>	Все </a:t>
            </a:r>
            <a:r>
              <a:rPr lang="ru-RU" sz="2400" dirty="0" smtClean="0">
                <a:cs typeface="Times New Roman" pitchFamily="18" charset="0"/>
              </a:rPr>
              <a:t>хим. </a:t>
            </a:r>
            <a:r>
              <a:rPr lang="ru-RU" sz="2400" dirty="0" err="1" smtClean="0">
                <a:cs typeface="Times New Roman" pitchFamily="18" charset="0"/>
              </a:rPr>
              <a:t>в-ва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dirty="0">
                <a:cs typeface="Times New Roman" pitchFamily="18" charset="0"/>
              </a:rPr>
              <a:t>существуют в природе преимущественно в составе </a:t>
            </a:r>
            <a:r>
              <a:rPr lang="ru-RU" sz="2400" dirty="0" smtClean="0">
                <a:cs typeface="Times New Roman" pitchFamily="18" charset="0"/>
              </a:rPr>
              <a:t>т. н. </a:t>
            </a:r>
            <a:r>
              <a:rPr lang="ru-RU" sz="2400" b="1" i="1" u="sng" dirty="0" err="1">
                <a:cs typeface="Times New Roman" pitchFamily="18" charset="0"/>
              </a:rPr>
              <a:t>дисперных</a:t>
            </a:r>
            <a:r>
              <a:rPr lang="ru-RU" sz="2400" b="1" i="1" u="sng" dirty="0">
                <a:cs typeface="Times New Roman" pitchFamily="18" charset="0"/>
              </a:rPr>
              <a:t> систем</a:t>
            </a:r>
            <a:r>
              <a:rPr lang="ru-RU" sz="2400" dirty="0">
                <a:cs typeface="Times New Roman" pitchFamily="18" charset="0"/>
              </a:rPr>
              <a:t>, т.е</a:t>
            </a:r>
            <a:r>
              <a:rPr lang="ru-RU" sz="2400" dirty="0" smtClean="0">
                <a:cs typeface="Times New Roman" pitchFamily="18" charset="0"/>
              </a:rPr>
              <a:t>.</a:t>
            </a:r>
          </a:p>
          <a:p>
            <a:pPr algn="just" eaLnBrk="0" hangingPunct="0">
              <a:spcBef>
                <a:spcPts val="120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многокомпонентных смесей </a:t>
            </a:r>
            <a:r>
              <a:rPr lang="ru-RU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разл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. </a:t>
            </a:r>
            <a:r>
              <a:rPr lang="ru-RU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агр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.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состояния, состоящих из сплошной, непрерывной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фазы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(дисперсионной среды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)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и прерывистой дисперсной фазы в виде </a:t>
            </a:r>
            <a:r>
              <a:rPr lang="ru-RU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ч-ц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разл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.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размера, формы и </a:t>
            </a:r>
            <a:r>
              <a:rPr lang="ru-RU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агр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.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состояния). 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  <a:p>
            <a:pPr indent="450850" algn="just" eaLnBrk="0" hangingPunct="0">
              <a:tabLst>
                <a:tab pos="457200" algn="l"/>
              </a:tabLst>
            </a:pPr>
            <a:r>
              <a:rPr lang="ru-RU" sz="2400" dirty="0">
                <a:cs typeface="Times New Roman" pitchFamily="18" charset="0"/>
              </a:rPr>
              <a:t>В природе дисперсные системы чрезвычайно распространены и многообразны. Например, земная атмосфера, природные воды, почва, грунты, различные изделия и материалы и др. относятся к дисперсным системам</a:t>
            </a:r>
            <a:r>
              <a:rPr lang="ru-RU" sz="2400" dirty="0" smtClean="0">
                <a:cs typeface="Times New Roman" pitchFamily="18" charset="0"/>
              </a:rPr>
              <a:t>.</a:t>
            </a:r>
            <a:endParaRPr lang="en-US" sz="24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571472" y="357188"/>
            <a:ext cx="83582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a typeface="Verdana" pitchFamily="34" charset="0"/>
              </a:rPr>
              <a:t>ОСМОС. Осмотическое давление. Закон </a:t>
            </a:r>
            <a:r>
              <a:rPr lang="ru-RU" sz="2400" b="1" dirty="0" err="1">
                <a:solidFill>
                  <a:srgbClr val="C00000"/>
                </a:solidFill>
                <a:ea typeface="Verdana" pitchFamily="34" charset="0"/>
              </a:rPr>
              <a:t>Вант-Гоффа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30723" name="Рисунок 2" descr="C:\1. Химия\Общая химия\Презентации\350px-Osmo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3825" y="2365375"/>
            <a:ext cx="21240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1. Химия\Общая химия\Презентации\350px-Osmose2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85875" y="2357438"/>
            <a:ext cx="2124075" cy="2124075"/>
          </a:xfrm>
          <a:prstGeom prst="rect">
            <a:avLst/>
          </a:prstGeom>
          <a:solidFill>
            <a:schemeClr val="tx1">
              <a:lumMod val="95000"/>
              <a:lumOff val="5000"/>
              <a:alpha val="4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0725" name="Прямоугольник 7"/>
          <p:cNvSpPr>
            <a:spLocks noChangeArrowheads="1"/>
          </p:cNvSpPr>
          <p:nvPr/>
        </p:nvSpPr>
        <p:spPr bwMode="auto">
          <a:xfrm>
            <a:off x="179512" y="836712"/>
            <a:ext cx="86439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41338" algn="just"/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a typeface="Verdana" pitchFamily="34" charset="0"/>
              </a:rPr>
              <a:t>Осмос</a:t>
            </a:r>
            <a:r>
              <a:rPr lang="ru-RU" sz="2000" dirty="0">
                <a:ea typeface="Verdana" pitchFamily="34" charset="0"/>
              </a:rPr>
              <a:t> – самопроизвольный переход растворителя (воды) в раствор через полупроницаемую мембрану. </a:t>
            </a:r>
            <a:endParaRPr lang="en-US" sz="2000" dirty="0">
              <a:ea typeface="Verdana" pitchFamily="34" charset="0"/>
            </a:endParaRPr>
          </a:p>
          <a:p>
            <a:pPr indent="541338" algn="just"/>
            <a:r>
              <a:rPr lang="ru-RU" sz="2000" dirty="0">
                <a:ea typeface="Verdana" pitchFamily="34" charset="0"/>
              </a:rPr>
              <a:t>Движущей силой осмоса является </a:t>
            </a:r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a typeface="Verdana" pitchFamily="34" charset="0"/>
              </a:rPr>
              <a:t>диффузия</a:t>
            </a:r>
            <a:r>
              <a:rPr lang="ru-RU" sz="2000" dirty="0">
                <a:ea typeface="Verdana" pitchFamily="34" charset="0"/>
              </a:rPr>
              <a:t> и стремление к выравниванию концентрации раствора и растворителя.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5243513" y="3422650"/>
            <a:ext cx="2071688" cy="158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643313" y="5000625"/>
            <a:ext cx="135731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>
            <a:off x="3571875" y="5572125"/>
            <a:ext cx="15001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3251200" y="5249863"/>
            <a:ext cx="2071687" cy="1588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3429000" y="4929188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214938" y="5510213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TextBox 24"/>
          <p:cNvSpPr txBox="1">
            <a:spLocks noChangeArrowheads="1"/>
          </p:cNvSpPr>
          <p:nvPr/>
        </p:nvSpPr>
        <p:spPr bwMode="auto">
          <a:xfrm>
            <a:off x="3929063" y="6286500"/>
            <a:ext cx="928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п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ru-RU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п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148064" y="5229200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787900" y="5805264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275856" y="5229200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851920" y="4653136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707904" y="5877272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851920" y="5229200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495800" y="5995988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499992" y="5229200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679950" y="4653136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3052817" y="4509120"/>
            <a:ext cx="1231151" cy="1474024"/>
            <a:chOff x="3052817" y="4509120"/>
            <a:chExt cx="1231151" cy="1474024"/>
          </a:xfrm>
        </p:grpSpPr>
        <p:grpSp>
          <p:nvGrpSpPr>
            <p:cNvPr id="41" name="Группа 23"/>
            <p:cNvGrpSpPr/>
            <p:nvPr/>
          </p:nvGrpSpPr>
          <p:grpSpPr>
            <a:xfrm>
              <a:off x="3052817" y="5107762"/>
              <a:ext cx="936104" cy="875382"/>
              <a:chOff x="467544" y="5233318"/>
              <a:chExt cx="936104" cy="87538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1081385" y="5841330"/>
                <a:ext cx="107950" cy="1079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467544" y="5786438"/>
                <a:ext cx="107950" cy="1079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1295698" y="5555580"/>
                <a:ext cx="107950" cy="1079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1109960" y="5233318"/>
                <a:ext cx="107950" cy="1079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824731" y="6000750"/>
                <a:ext cx="107950" cy="1079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795635" y="5484143"/>
                <a:ext cx="107950" cy="1079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2" name="Группа 24"/>
            <p:cNvGrpSpPr/>
            <p:nvPr/>
          </p:nvGrpSpPr>
          <p:grpSpPr>
            <a:xfrm>
              <a:off x="3347864" y="4509120"/>
              <a:ext cx="936104" cy="875382"/>
              <a:chOff x="467544" y="5233318"/>
              <a:chExt cx="936104" cy="875382"/>
            </a:xfrm>
          </p:grpSpPr>
          <p:sp>
            <p:nvSpPr>
              <p:cNvPr id="43" name="Овал 42"/>
              <p:cNvSpPr/>
              <p:nvPr/>
            </p:nvSpPr>
            <p:spPr>
              <a:xfrm>
                <a:off x="1081385" y="5841330"/>
                <a:ext cx="107950" cy="1079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467544" y="5786438"/>
                <a:ext cx="107950" cy="1079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1295698" y="5555580"/>
                <a:ext cx="107950" cy="1079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1109960" y="5233318"/>
                <a:ext cx="107950" cy="1079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824731" y="6000750"/>
                <a:ext cx="107950" cy="1079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795635" y="5484143"/>
                <a:ext cx="107950" cy="10795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3 -0.02531  0.007 -0.04929  0.015 -0.04929  C 0.024 -0.04929  0.027 -0.02531  0.03 0  C 0.034 0.02797  0.037 0.05595  0.047 0.05595  C 0.056 0.05595  0.059 0.02797  0.063 0  C 0.065 -0.02531  0.069 -0.04929  0.078 -0.04929  C 0.086 -0.04929  0.09 -0.02531  0.093 0  C 0.096 0.02797  0.1 0.05595  0.109 0.05595  C 0.118 0.05595  0.125 0  0.125 0  C 0.128 -0.02531  0.131 -0.04929  0.14 -0.04929  C 0.149 -0.04929  0.152 -0.02531  0.155 0  C 0.159 0.02797  0.162 0.05595  0.172 0.05595  C 0.181 0.05595  0.184 0.02797  0.187 0  C 0.191 -0.02531  0.194 -0.04929  0.203 -0.04929  C 0.211 -0.04929  0.215 -0.02531  0.218 0  C 0.221 0.02797  0.225 0.05595  0.234 0.05595  C 0.243 0.05595  0.246 0.02797  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017 -0.15148 C -0.23732 -0.17137 -0.22222 -0.18664 -0.21597 -0.18039 C -0.2092 -0.17299 -0.21632 -0.15102 -0.22587 -0.12697 C -0.23489 -0.10361 -0.24514 -0.07817 -0.23507 -0.07008 C -0.22917 -0.06268 -0.2151 -0.0828 -0.19861 -0.10292 C -0.18611 -0.12119 -0.17274 -0.13923 -0.16545 -0.1316 C -0.15798 -0.12535 -0.16649 -0.10199 -0.17465 -0.07956 C -0.18351 -0.05481 -0.19219 -0.02868 -0.18559 -0.02151 C -0.17917 -0.01619 -0.14809 -0.05435 -0.14826 -0.05435 C -0.13489 -0.07493 -0.12257 -0.0902 -0.11458 -0.08372 C -0.10729 -0.07632 -0.1158 -0.05389 -0.12448 -0.03261 C -0.13351 -0.00625 -0.14288 0.01896 -0.13403 0.02567 C -0.12691 0.03469 -0.1125 0.01179 -0.09844 -0.00833 C -0.0842 -0.02382 -0.07031 -0.04209 -0.06406 -0.03562 C -0.05677 -0.02961 -0.06476 -0.00671 -0.07257 0.0185 C -0.08246 0.04093 -0.09097 0.06753 -0.08455 0.07423 C -0.07656 0.0821 -0.06267 0.06013 -0.04722 0.04209 " pathEditMode="relative" rAng="2134008" ptsTypes="fffffffffffffffff">
                                      <p:cBhvr>
                                        <p:cTn id="26" dur="3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7 C -0.00052 0.02474 -0.00121 0.0488 -0.00625 0.04949 C -0.01163 0.05065 -0.01562 0.02706 -0.01927 0.00185 C -0.02431 -0.02544 -0.0283 -0.05319 -0.03437 -0.05227 C -0.03993 -0.05111 -0.03958 -0.02336 -0.03993 0.00509 C -0.03889 0.03006 -0.03941 0.05435 -0.04531 0.05527 C -0.04983 0.05596 -0.05417 0.03261 -0.05816 0.00763 C -0.0625 -0.01989 -0.06719 -0.04741 -0.07257 -0.04672 C -0.0783 -0.04579 -0.07795 0.0104 -0.0783 0.01017 C -0.07778 0.03561 -0.07778 0.0599 -0.08316 0.06059 C -0.08871 0.06175 -0.09271 0.03793 -0.09653 0.01318 C -0.10035 -0.01457 -0.10538 -0.04186 -0.11128 -0.04094 C -0.11701 -0.04024 -0.11667 -0.01226 -0.11615 0.01596 C -0.11649 0.04139 -0.11649 0.06545 -0.12205 0.06637 C -0.12708 0.06707 -0.13142 0.04371 -0.13542 0.01873 C -0.13958 -0.00879 -0.1441 -0.03631 -0.14896 -0.03562 C -0.15521 -0.03446 -0.15486 -0.00671 -0.15521 0.02174 " pathEditMode="relative" rAng="10429601" ptsTypes="fffffffffffffffff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46 C -0.00225 0.02474 -0.0052 0.0488 -0.01128 0.0488 C -0.01805 0.0488 -0.02031 0.02474 -0.02257 -0.00046 C -0.02552 -0.02845 -0.02777 -0.05643 -0.03524 -0.05643 C -0.04201 -0.05643 -0.04427 -0.02845 -0.04722 -0.00046 C -0.04861 0.02474 -0.05156 0.0488 -0.05833 0.0488 C -0.06441 0.0488 -0.06736 0.02474 -0.06961 -0.00046 C -0.07187 -0.02845 -0.07482 -0.05643 -0.08159 -0.05643 C -0.08836 -0.05643 -0.09357 -0.00046 -0.09357 -0.0007 C -0.09583 0.02474 -0.09809 0.0488 -0.10468 0.0488 C -0.11145 0.0488 -0.11388 0.02474 -0.11597 -0.00046 C -0.11909 -0.02845 -0.12118 -0.05643 -0.12882 -0.05643 C -0.13559 -0.05643 -0.13767 -0.02845 -0.13993 -0.00046 C -0.14288 0.02474 -0.14513 0.0488 -0.15191 0.0488 C -0.15781 0.0488 -0.16076 0.02474 -0.16319 -0.00046 C -0.16545 -0.02845 -0.1684 -0.05643 -0.17517 -0.05643 C -0.18194 -0.05643 -0.18402 -0.02845 -0.18715 -0.00046 " pathEditMode="relative" rAng="10800000" ptsTypes="fffffffffffffffff">
                                      <p:cBhvr>
                                        <p:cTn id="3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0" y="-3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2192E-6 C 0.00191 -0.02521 0.00452 -0.04926 0.0099 -0.04926 C 0.01598 -0.04926 0.01806 -0.02521 0.01997 2.32192E-6 C 0.02275 0.02798 0.02466 0.05596 0.03143 0.05596 C 0.0375 0.05596 0.03941 0.02798 0.04219 2.32192E-6 C 0.04341 -0.02521 0.04601 -0.04926 0.05209 -0.04926 C 0.05747 -0.04926 0.06007 -0.02521 0.06216 2.32192E-6 C 0.06424 0.02798 0.06684 0.05596 0.07292 0.05596 C 0.079 0.05596 0.08368 2.32192E-6 0.08368 0.00023 C 0.08559 -0.02521 0.08768 -0.04926 0.09358 -0.04926 C 0.09966 -0.04926 0.10174 -0.02521 0.10365 2.32192E-6 C 0.10643 0.02798 0.10834 0.05596 0.11511 0.05596 C 0.12118 0.05596 0.12309 0.02798 0.125 2.32192E-6 C 0.12778 -0.02521 0.12969 -0.04926 0.13577 -0.04926 C 0.14115 -0.04926 0.14375 -0.02521 0.14584 2.32192E-6 C 0.14792 0.02798 0.15052 0.05596 0.1566 0.05596 C 0.16268 0.05596 0.16459 0.02798 0.16736 2.32192E-6 " pathEditMode="relative" rAng="0" ptsTypes="fffffffffffffffff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21 -0.00787 C -0.21927 -0.03169 -0.21163 -0.05458 -0.20434 -0.05181 C -0.19548 -0.04903 -0.19687 -0.02475 -0.19826 0.00069 C -0.19913 0.02914 -0.20086 0.05735 -0.19149 0.06013 C -0.18298 0.06244 -0.17569 0.03631 -0.16718 0.01017 C -0.16111 -0.01388 -0.15329 -0.03608 -0.14479 -0.03354 C -0.13715 -0.03122 -0.1375 -0.00671 -0.13836 0.0185 C -0.14079 0.04694 -0.14132 0.07539 -0.13316 0.07793 C -0.12465 0.08048 -0.1085 0.02798 -0.1085 0.02821 C -0.10156 0.00416 -0.09461 -0.01827 -0.08611 -0.01573 C -0.07777 -0.01318 -0.07847 0.01133 -0.0802 0.03654 C -0.08125 0.06498 -0.08316 0.09274 -0.07326 0.0962 C -0.0651 0.09852 -0.05764 0.07215 -0.05 0.04579 C -0.04201 0.02243 -0.03524 -0.00023 -0.02708 0.00231 C -0.01892 0.00416 -0.01927 0.02891 -0.02066 0.05481 C -0.02257 0.08256 -0.02361 0.11124 -0.01493 0.11332 C -0.00625 0.11656 0.00105 0.08996 0.0099 0.06406 " pathEditMode="relative" rAng="773332" ptsTypes="fffffffffffffffff">
                                      <p:cBhvr>
                                        <p:cTn id="41" dur="3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28" grpId="0" animBg="1"/>
      <p:bldP spid="29" grpId="0" animBg="1"/>
      <p:bldP spid="31" grpId="0" animBg="1"/>
      <p:bldP spid="32" grpId="0" animBg="1"/>
      <p:bldP spid="34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2592280" y="4399990"/>
            <a:ext cx="3924000" cy="198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Freeform 2"/>
          <p:cNvSpPr>
            <a:spLocks/>
          </p:cNvSpPr>
          <p:nvPr/>
        </p:nvSpPr>
        <p:spPr bwMode="auto">
          <a:xfrm>
            <a:off x="2611303" y="883903"/>
            <a:ext cx="3904912" cy="265934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08"/>
              </a:cxn>
              <a:cxn ang="0">
                <a:pos x="2501" y="1908"/>
              </a:cxn>
              <a:cxn ang="0">
                <a:pos x="2519" y="9"/>
              </a:cxn>
            </a:cxnLst>
            <a:rect l="0" t="0" r="r" b="b"/>
            <a:pathLst>
              <a:path w="2519" h="1908">
                <a:moveTo>
                  <a:pt x="0" y="0"/>
                </a:moveTo>
                <a:lnTo>
                  <a:pt x="0" y="1908"/>
                </a:lnTo>
                <a:lnTo>
                  <a:pt x="2501" y="1908"/>
                </a:lnTo>
                <a:lnTo>
                  <a:pt x="2519" y="9"/>
                </a:lnTo>
              </a:path>
            </a:pathLst>
          </a:cu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Freeform 3"/>
          <p:cNvSpPr>
            <a:spLocks/>
          </p:cNvSpPr>
          <p:nvPr/>
        </p:nvSpPr>
        <p:spPr bwMode="auto">
          <a:xfrm>
            <a:off x="3343929" y="893471"/>
            <a:ext cx="2448000" cy="2143511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0" y="1537"/>
              </a:cxn>
              <a:cxn ang="0">
                <a:pos x="1593" y="1537"/>
              </a:cxn>
              <a:cxn ang="0">
                <a:pos x="1602" y="18"/>
              </a:cxn>
            </a:cxnLst>
            <a:rect l="0" t="0" r="r" b="b"/>
            <a:pathLst>
              <a:path w="1602" h="1537">
                <a:moveTo>
                  <a:pt x="9" y="0"/>
                </a:moveTo>
                <a:lnTo>
                  <a:pt x="0" y="1537"/>
                </a:lnTo>
                <a:lnTo>
                  <a:pt x="1593" y="1537"/>
                </a:lnTo>
                <a:lnTo>
                  <a:pt x="1602" y="18"/>
                </a:lnTo>
              </a:path>
            </a:pathLst>
          </a:cu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625438" y="1271399"/>
            <a:ext cx="702000" cy="2258527"/>
          </a:xfrm>
          <a:prstGeom prst="rect">
            <a:avLst/>
          </a:prstGeom>
          <a:solidFill>
            <a:srgbClr val="B8CCE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804838" y="2159135"/>
            <a:ext cx="673200" cy="1368000"/>
          </a:xfrm>
          <a:prstGeom prst="rect">
            <a:avLst/>
          </a:prstGeom>
          <a:solidFill>
            <a:srgbClr val="B8CCE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 rot="16200000">
            <a:off x="4337514" y="2020816"/>
            <a:ext cx="468000" cy="2547695"/>
          </a:xfrm>
          <a:prstGeom prst="rect">
            <a:avLst/>
          </a:prstGeom>
          <a:solidFill>
            <a:srgbClr val="B8CCE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7" descr="Штриховой горизонтальный"/>
          <p:cNvSpPr>
            <a:spLocks noChangeArrowheads="1"/>
          </p:cNvSpPr>
          <p:nvPr/>
        </p:nvSpPr>
        <p:spPr bwMode="auto">
          <a:xfrm>
            <a:off x="4474166" y="3049140"/>
            <a:ext cx="174498" cy="474012"/>
          </a:xfrm>
          <a:prstGeom prst="rect">
            <a:avLst/>
          </a:prstGeom>
          <a:pattFill prst="dashHorz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762535" y="1485986"/>
            <a:ext cx="85311" cy="766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3072756" y="1642829"/>
            <a:ext cx="89190" cy="801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824579" y="1897261"/>
            <a:ext cx="89190" cy="8016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072756" y="2155179"/>
            <a:ext cx="89190" cy="766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2847845" y="2420068"/>
            <a:ext cx="89190" cy="8016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2847845" y="2726782"/>
            <a:ext cx="89190" cy="8016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2913769" y="2984700"/>
            <a:ext cx="89187" cy="766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2739268" y="3211251"/>
            <a:ext cx="85311" cy="801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5940151" y="2261623"/>
            <a:ext cx="89190" cy="8016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3635034" y="3291413"/>
            <a:ext cx="89187" cy="8016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3072756" y="2646619"/>
            <a:ext cx="89190" cy="801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5796136" y="4869160"/>
            <a:ext cx="85311" cy="801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252527" y="2960303"/>
            <a:ext cx="89190" cy="801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946184" y="3057894"/>
            <a:ext cx="89187" cy="801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4945720" y="3138057"/>
            <a:ext cx="89187" cy="8016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310230" y="3291413"/>
            <a:ext cx="89187" cy="8016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053833" y="3138057"/>
            <a:ext cx="89187" cy="8016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5724128" y="5661248"/>
            <a:ext cx="89190" cy="8016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3417879" y="3138057"/>
            <a:ext cx="89187" cy="8016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3274400" y="3368092"/>
            <a:ext cx="89190" cy="7667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3161946" y="3131086"/>
            <a:ext cx="89187" cy="8016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3809532" y="3138057"/>
            <a:ext cx="85311" cy="80165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3964643" y="3371578"/>
            <a:ext cx="89190" cy="801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1" name="AutoShape 31"/>
          <p:cNvCxnSpPr>
            <a:cxnSpLocks noChangeShapeType="1"/>
          </p:cNvCxnSpPr>
          <p:nvPr/>
        </p:nvCxnSpPr>
        <p:spPr bwMode="auto">
          <a:xfrm>
            <a:off x="2041270" y="2615249"/>
            <a:ext cx="443229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2" name="AutoShape 32"/>
          <p:cNvCxnSpPr>
            <a:cxnSpLocks noChangeShapeType="1"/>
          </p:cNvCxnSpPr>
          <p:nvPr/>
        </p:nvCxnSpPr>
        <p:spPr bwMode="auto">
          <a:xfrm>
            <a:off x="1975349" y="1283834"/>
            <a:ext cx="135334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3" name="AutoShape 33"/>
          <p:cNvCxnSpPr>
            <a:cxnSpLocks noChangeShapeType="1"/>
          </p:cNvCxnSpPr>
          <p:nvPr/>
        </p:nvCxnSpPr>
        <p:spPr bwMode="auto">
          <a:xfrm>
            <a:off x="2180869" y="1283834"/>
            <a:ext cx="0" cy="13139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1331640" y="1562664"/>
            <a:ext cx="648071" cy="66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π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3724221" y="1562664"/>
            <a:ext cx="1675196" cy="7737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&gt; c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3646058" y="3706175"/>
            <a:ext cx="1944000" cy="635250"/>
            <a:chOff x="3646058" y="4282239"/>
            <a:chExt cx="1944000" cy="635250"/>
          </a:xfrm>
        </p:grpSpPr>
        <p:sp>
          <p:nvSpPr>
            <p:cNvPr id="36" name="AutoShape 36"/>
            <p:cNvSpPr>
              <a:spLocks noChangeArrowheads="1"/>
            </p:cNvSpPr>
            <p:nvPr/>
          </p:nvSpPr>
          <p:spPr bwMode="auto">
            <a:xfrm>
              <a:off x="3902599" y="4282239"/>
              <a:ext cx="1252521" cy="198666"/>
            </a:xfrm>
            <a:prstGeom prst="leftArrow">
              <a:avLst>
                <a:gd name="adj1" fmla="val 50000"/>
                <a:gd name="adj2" fmla="val 141668"/>
              </a:avLst>
            </a:pr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Text Box 37"/>
            <p:cNvSpPr txBox="1">
              <a:spLocks noChangeArrowheads="1"/>
            </p:cNvSpPr>
            <p:nvPr/>
          </p:nvSpPr>
          <p:spPr bwMode="auto">
            <a:xfrm>
              <a:off x="3646058" y="4341489"/>
              <a:ext cx="1944000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р-ль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3926137" y="2440664"/>
            <a:ext cx="1318441" cy="55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/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2623980" y="-33104"/>
            <a:ext cx="702000" cy="22585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5810574" y="-99392"/>
            <a:ext cx="684000" cy="22585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Oval 15"/>
          <p:cNvSpPr>
            <a:spLocks noChangeArrowheads="1"/>
          </p:cNvSpPr>
          <p:nvPr/>
        </p:nvSpPr>
        <p:spPr bwMode="auto">
          <a:xfrm>
            <a:off x="2891668" y="3363651"/>
            <a:ext cx="85311" cy="801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548658" y="5145360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195714" y="5985321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381129" y="5157365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020766" y="5733628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396258" y="5445397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970933" y="4869135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828058" y="6093097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970933" y="5445397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728666" y="5924128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733429" y="5157365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912816" y="4581103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3915371" y="5078908"/>
            <a:ext cx="135731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10800000">
            <a:off x="3843933" y="5650408"/>
            <a:ext cx="15001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3523258" y="5328146"/>
            <a:ext cx="2071687" cy="1588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3701058" y="5007471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5486996" y="5588496"/>
            <a:ext cx="107950" cy="10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3129558" y="5793283"/>
            <a:ext cx="107950" cy="1079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915371" y="5864721"/>
            <a:ext cx="107950" cy="1079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343871" y="5507533"/>
            <a:ext cx="107950" cy="1079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158133" y="5185271"/>
            <a:ext cx="107950" cy="1079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4272558" y="6079033"/>
            <a:ext cx="107950" cy="1079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2843808" y="5436096"/>
            <a:ext cx="107950" cy="1079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TextBox 24"/>
          <p:cNvSpPr txBox="1">
            <a:spLocks noChangeArrowheads="1"/>
          </p:cNvSpPr>
          <p:nvPr/>
        </p:nvSpPr>
        <p:spPr bwMode="auto">
          <a:xfrm>
            <a:off x="4248056" y="6309368"/>
            <a:ext cx="828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err="1">
                <a:latin typeface="Verdana" pitchFamily="34" charset="0"/>
              </a:rPr>
              <a:t>п</a:t>
            </a:r>
            <a:r>
              <a:rPr lang="ru-RU" sz="2400" dirty="0">
                <a:latin typeface="Verdana" pitchFamily="34" charset="0"/>
              </a:rPr>
              <a:t>/</a:t>
            </a:r>
            <a:r>
              <a:rPr lang="ru-RU" sz="2400" dirty="0" err="1">
                <a:latin typeface="Verdana" pitchFamily="34" charset="0"/>
              </a:rPr>
              <a:t>п</a:t>
            </a:r>
            <a:endParaRPr lang="ru-RU" sz="2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0.0026 0.00092 0.00521 0.00162 0.00764 0.00254 C 0.01163 0.00416 0.01979 -0.01042 0.01979 -0.01019 C 0.07847 -0.01297 0.1684 -0.0169 0.21788 0.00509 C 0.22031 0.00995 0.22326 0.02152 0.21719 0.02824 C 0.21406 0.03171 0.20573 0.03333 0.20573 0.03356 C 0.17326 0.03171 0.15417 0.03796 0.12361 0.02314 C 0.11649 0.02407 0.11111 0.02801 0.10434 0.03078 C 0.1 0.03264 0.08368 0.01875 0.07934 0.0206 C 0.0658 0.02662 0.07101 0.03171 0.06146 0.03588 C 0.04149 0.04467 0.01927 0.0375 -0.00191 0.03842 C -0.00382 0.03935 -0.00573 0.0412 -0.00781 0.04097 C -0.01181 0.04027 -0.01927 0.03588 -0.01927 0.03611 C -0.02188 0.03078 -0.02431 0.02569 -0.02691 0.0206 C -0.02917 0.01597 -0.03073 0.00509 -0.03073 0.00532 C -0.03004 0.00092 -0.03108 -0.00463 -0.02882 -0.00764 C -0.02604 -0.01135 -0.01736 -0.01274 -0.01736 -0.0125 C -0.0099 -0.01968 0.00642 -0.04445 0.01389 -0.05116 C 0.04653 -0.05024 0.0717 -0.05093 0.10434 -0.04861 C 0.12587 -0.04769 0.14722 -0.06111 0.15434 -0.06158 C 0.15816 -0.06366 0.14618 -0.02824 0.14618 -0.02801 C 0.18038 -0.02662 0.21163 -0.02686 0.24427 -0.01528 C 0.24687 -0.01274 0.24913 -0.00973 0.25191 -0.00764 C 0.25365 -0.00625 0.2559 -0.00649 0.25764 -0.0051 C 0.26337 3.7037E-6 0.26632 0.00902 0.27118 0.01527 C 0.27535 0.03217 0.27621 0.05254 0.26719 0.06666 C 0.26493 0.07037 0.25521 0.0824 0.25191 0.08472 C 0.24826 0.08726 0.24028 0.08981 0.24028 0.09004 C 0.23837 0.09143 0.23663 0.09375 0.23455 0.0949 C 0.2309 0.09699 0.22639 0.09699 0.22309 0.1 C 0.21736 0.10509 0.21059 0.10856 0.20573 0.11527 C 0.20451 0.11713 0.20347 0.11921 0.20191 0.1206 C 0.20017 0.12199 0.19792 0.12176 0.19618 0.12314 C 0.19219 0.12615 0.18889 0.13148 0.18455 0.13333 C 0.17083 0.13935 0.17639 0.13541 0.16719 0.14351 C 0.15556 0.1412 0.1467 0.13842 0.13646 0.13078 C 0.13246 0.12777 0.125 0.1206 0.125 0.12083 C 0.11545 0.12384 0.10556 0.12662 0.09618 0.13078 C 0.08437 0.12685 0.09097 0.12939 0.07691 0.12314 C 0.075 0.12222 0.07118 0.1206 0.07118 0.12083 C 0.06198 0.12268 0.05642 0.12222 0.05 0.13078 " pathEditMode="relative" rAng="0" ptsTypes="fffffffffffffffffffffffffffffffffffffffff">
                                      <p:cBhvr>
                                        <p:cTn id="6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919 C 0.01406 -0.10393 0.03212 -0.09745 0.04809 -0.10463 C 0.07222 -0.10185 0.09305 -0.10509 0.11736 -0.10717 C 0.11545 -0.10879 0.11302 -0.10995 0.11163 -0.11227 C 0.11041 -0.11435 0.11059 -0.11759 0.10972 -0.12014 C 0.10868 -0.12291 0.09982 -0.13865 0.09809 -0.14051 C 0.09652 -0.14213 0.09427 -0.14213 0.09236 -0.14305 C 0.08003 -0.14027 0.06823 -0.13611 0.0559 -0.13287 C 0.05191 -0.13171 0.04826 -0.12824 0.04427 -0.12777 C 0.03212 -0.12615 0.00781 -0.12268 0.00781 -0.12245 C 0.02205 -0.11643 0.01753 -0.11713 0.02882 -0.10717 C 0.03784 -0.08935 0.03281 -0.09537 0.04236 -0.0868 C 0.04635 -0.06504 0.04861 -0.04768 0.03854 -0.02777 C 0.03715 -0.02037 0.0342 -0.01666 0.04045 -0.01227 C 0.04409 -0.00972 0.04809 -0.00879 0.05191 -0.00717 C 0.05382 -0.00625 0.05781 -0.00463 0.05781 -0.0044 C 0.07934 -0.00949 0.10416 -0.01643 0.12309 0.00047 C 0.12986 0.01389 0.12743 0.00556 0.11927 0.00556 C 0.09305 0.00556 0.06666 0.00718 0.04045 0.0081 C 0.03663 0.00973 0.03264 0.01158 0.02882 0.0132 C 0.02691 0.01412 0.02309 0.01574 0.02309 0.01598 C 0.01857 0.02223 0.01337 0.02385 0.00781 0.02871 C 0.00139 0.0206 0.00503 0.02685 0.00191 0.0132 C 0.00069 0.0081 -0.00191 -0.00208 -0.00191 -0.00185 C -0.00122 -0.00625 -0.00157 -0.01111 3.05556E-6 -0.01481 C 0.00295 -0.02176 0.00833 -0.02615 0.01163 -0.03287 C 0.00434 -0.03935 0.00816 -0.03796 3.05556E-6 -0.03796 " pathEditMode="relative" rAng="0" ptsTypes="ffffffffffffffffffffffffffA">
                                      <p:cBhvr>
                                        <p:cTn id="9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C 0.00677 0.00879 0.0151 0.01527 0.025 0.01527 C 0.02708 0.01527 0.02118 0.01365 0.01927 0.01273 C 0.00851 0.01365 -0.01181 0.01041 -0.02101 0.02314 C -0.02135 0.025 -0.02448 0.04051 -0.025 0.04097 C -0.0283 0.04398 -0.03646 0.04606 -0.03646 0.04629 C -0.05 0.03426 -0.04427 0.03935 -0.05382 0.03078 C -0.05573 0.02916 -0.05955 0.02569 -0.05955 0.02592 C -0.06024 0.02314 -0.06146 0.0206 -0.06146 0.01782 C -0.06146 -0.00949 -0.05712 0.00139 -0.04219 -0.0051 C -0.02917 -0.01667 -0.03542 -0.03033 -0.03837 -0.0463 C -0.02309 -0.05996 -0.00017 -0.04885 0.01736 -0.0463 C 0.02604 -0.04537 0.01736 -0.04005 0.01354 -0.04098 C 0.00677 -0.04399 0.00087 -0.04792 -0.00573 -0.05139 C -0.00955 -0.05348 -0.01337 -0.05486 -0.01719 -0.05649 C -0.0191 -0.05741 -0.02309 -0.05903 -0.02309 -0.0588 C -0.04479 -0.05811 -0.06667 -0.05973 -0.08837 -0.05649 C -0.08941 -0.05625 -0.0908 -0.04468 -0.09219 -0.03843 C -0.0934 -0.03334 -0.09601 -0.02315 -0.09601 -0.02292 C -0.09531 -0.02061 -0.09601 -0.01644 -0.0941 -0.01551 C -0.09201 -0.01436 -0.07726 -0.02292 -0.07691 -0.02315 C -0.07483 -0.02477 -0.0566 -0.03797 -0.05382 -0.04098 C -0.04653 -0.04908 -0.03802 -0.05741 -0.02882 -0.06158 C -0.02656 -0.06621 -0.02309 -0.06968 -0.02101 -0.07431 C -0.01997 -0.07662 -0.02031 -0.0801 -0.0191 -0.08218 C -0.01528 -0.08889 -0.0125 -0.08635 -0.00764 -0.08982 C -0.00365 -0.09283 0.00399 -0.1 0.00399 -0.09977 C -0.00504 -0.11158 -0.03698 -0.11297 -0.05191 -0.11551 C -0.05382 -0.11644 -0.0559 -0.1169 -0.05764 -0.11806 C -0.05972 -0.11945 -0.06129 -0.12199 -0.06337 -0.12315 C -0.06771 -0.1257 -0.0724 -0.12639 -0.07691 -0.12824 C -0.08038 -0.13149 -0.0849 -0.13264 -0.08837 -0.13588 C -0.1033 -0.14908 -0.08559 -0.13959 -0.1 -0.1463 C -0.10504 -0.15973 -0.10677 -0.15949 -0.11719 -0.16412 C -0.11927 -0.16829 -0.12153 -0.17408 -0.125 -0.17686 C -0.12674 -0.17824 -0.13073 -0.17963 -0.13073 -0.1794 " pathEditMode="relative" rAng="0" ptsTypes="ffffffffffffffffffffffffffffffffffff">
                                      <p:cBhvr>
                                        <p:cTn id="1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3 -0.02531  0.007 -0.04929  0.015 -0.04929  C 0.024 -0.04929  0.027 -0.02531  0.03 0  C 0.034 0.02797  0.037 0.05595  0.047 0.05595  C 0.056 0.05595  0.059 0.02797  0.063 0  C 0.065 -0.02531  0.069 -0.04929  0.078 -0.04929  C 0.086 -0.04929  0.09 -0.02531  0.093 0  C 0.096 0.02797  0.1 0.05595  0.109 0.05595  C 0.118 0.05595  0.125 0  0.125 0  C 0.128 -0.02531  0.131 -0.04929  0.14 -0.04929  C 0.149 -0.04929  0.152 -0.02531  0.155 0  C 0.159 0.02797  0.162 0.05595  0.172 0.05595  C 0.181 0.05595  0.184 0.02797  0.187 0  C 0.191 -0.02531  0.194 -0.04929  0.203 -0.04929  C 0.211 -0.04929  0.215 -0.02531  0.218 0  C 0.221 0.02797  0.225 0.05595  0.234 0.05595  C 0.243 0.05595  0.246 0.02797 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017 -0.15148 C -0.23732 -0.17137 -0.22222 -0.18664 -0.21597 -0.18039 C -0.2092 -0.17299 -0.21632 -0.15102 -0.22587 -0.12697 C -0.23489 -0.10361 -0.24514 -0.07817 -0.23507 -0.07008 C -0.22917 -0.06268 -0.2151 -0.0828 -0.19861 -0.10292 C -0.18611 -0.12119 -0.17274 -0.13923 -0.16545 -0.1316 C -0.15798 -0.12535 -0.16649 -0.10199 -0.17465 -0.07956 C -0.18351 -0.05481 -0.19219 -0.02868 -0.18559 -0.02151 C -0.17917 -0.01619 -0.14809 -0.05435 -0.14826 -0.05435 C -0.13489 -0.07493 -0.12257 -0.0902 -0.11458 -0.08372 C -0.10729 -0.07632 -0.1158 -0.05389 -0.12448 -0.03261 C -0.13351 -0.00625 -0.14288 0.01896 -0.13403 0.02567 C -0.12691 0.03469 -0.1125 0.01179 -0.09844 -0.00833 C -0.0842 -0.02382 -0.07031 -0.04209 -0.06406 -0.03562 C -0.05677 -0.02961 -0.06476 -0.00671 -0.07257 0.0185 C -0.08246 0.04093 -0.09097 0.06753 -0.08455 0.07423 C -0.07656 0.0821 -0.06267 0.06013 -0.04722 0.04209 " pathEditMode="relative" rAng="2134008" ptsTypes="fffffffffffffffff">
                                      <p:cBhvr>
                                        <p:cTn id="16" dur="3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9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7 C -0.00052 0.02474 -0.00121 0.0488 -0.00625 0.04949 C -0.01163 0.05065 -0.01562 0.02706 -0.01927 0.00185 C -0.02431 -0.02544 -0.0283 -0.05319 -0.03437 -0.05227 C -0.03993 -0.05111 -0.03958 -0.02336 -0.03993 0.00509 C -0.03889 0.03006 -0.03941 0.05435 -0.04531 0.05527 C -0.04983 0.05596 -0.05417 0.03261 -0.05816 0.00763 C -0.0625 -0.01989 -0.06719 -0.04741 -0.07257 -0.04672 C -0.0783 -0.04579 -0.07795 0.0104 -0.0783 0.01017 C -0.07778 0.03561 -0.07778 0.0599 -0.08316 0.06059 C -0.08871 0.06175 -0.09271 0.03793 -0.09653 0.01318 C -0.10035 -0.01457 -0.10538 -0.04186 -0.11128 -0.04094 C -0.11701 -0.04024 -0.11667 -0.01226 -0.11615 0.01596 C -0.11649 0.04139 -0.11649 0.06545 -0.12205 0.06637 C -0.12708 0.06707 -0.13142 0.04371 -0.13542 0.01873 C -0.13958 -0.00879 -0.1441 -0.03631 -0.14896 -0.03562 C -0.15521 -0.03446 -0.15486 -0.00671 -0.15521 0.02174 " pathEditMode="relative" rAng="10429601" ptsTypes="fffffffffffffffff">
                                      <p:cBhvr>
                                        <p:cTn id="1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46 C -0.00225 0.02474 -0.0052 0.0488 -0.01128 0.0488 C -0.01805 0.0488 -0.02031 0.02474 -0.02257 -0.00046 C -0.02552 -0.02845 -0.02777 -0.05643 -0.03524 -0.05643 C -0.04201 -0.05643 -0.04427 -0.02845 -0.04722 -0.00046 C -0.04861 0.02474 -0.05156 0.0488 -0.05833 0.0488 C -0.06441 0.0488 -0.06736 0.02474 -0.06961 -0.00046 C -0.07187 -0.02845 -0.07482 -0.05643 -0.08159 -0.05643 C -0.08836 -0.05643 -0.09357 -0.00046 -0.09357 -0.0007 C -0.09583 0.02474 -0.09809 0.0488 -0.10468 0.0488 C -0.11145 0.0488 -0.11388 0.02474 -0.11597 -0.00046 C -0.11909 -0.02845 -0.12118 -0.05643 -0.12882 -0.05643 C -0.13559 -0.05643 -0.13767 -0.02845 -0.13993 -0.00046 C -0.14288 0.02474 -0.14513 0.0488 -0.15191 0.0488 C -0.15781 0.0488 -0.16076 0.02474 -0.16319 -0.00046 C -0.16545 -0.02845 -0.1684 -0.05643 -0.17517 -0.05643 C -0.18194 -0.05643 -0.18402 -0.02845 -0.18715 -0.00046 " pathEditMode="relative" rAng="10800000" ptsTypes="fffffffffffffffff">
                                      <p:cBhvr>
                                        <p:cTn id="2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-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2192E-6 C 0.00191 -0.02521 0.00452 -0.04926 0.0099 -0.04926 C 0.01598 -0.04926 0.01806 -0.02521 0.01997 2.32192E-6 C 0.02275 0.02798 0.02466 0.05596 0.03143 0.05596 C 0.0375 0.05596 0.03941 0.02798 0.04219 2.32192E-6 C 0.04341 -0.02521 0.04601 -0.04926 0.05209 -0.04926 C 0.05747 -0.04926 0.06007 -0.02521 0.06216 2.32192E-6 C 0.06424 0.02798 0.06684 0.05596 0.07292 0.05596 C 0.079 0.05596 0.08368 2.32192E-6 0.08368 0.00023 C 0.08559 -0.02521 0.08768 -0.04926 0.09358 -0.04926 C 0.09966 -0.04926 0.10174 -0.02521 0.10365 2.32192E-6 C 0.10643 0.02798 0.10834 0.05596 0.11511 0.05596 C 0.12118 0.05596 0.12309 0.02798 0.125 2.32192E-6 C 0.12778 -0.02521 0.12969 -0.04926 0.13577 -0.04926 C 0.14115 -0.04926 0.14375 -0.02521 0.14584 2.32192E-6 C 0.14792 0.02798 0.15052 0.05596 0.1566 0.05596 C 0.16268 0.05596 0.16459 0.02798 0.16736 2.32192E-6 " pathEditMode="relative" rAng="0" ptsTypes="fffffffffffffffff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4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21 -0.00787 C -0.21927 -0.03169 -0.21163 -0.05458 -0.20434 -0.05181 C -0.19548 -0.04903 -0.19687 -0.02475 -0.19826 0.00069 C -0.19913 0.02914 -0.20086 0.05735 -0.19149 0.06013 C -0.18298 0.06244 -0.17569 0.03631 -0.16718 0.01017 C -0.16111 -0.01388 -0.15329 -0.03608 -0.14479 -0.03354 C -0.13715 -0.03122 -0.1375 -0.00671 -0.13836 0.0185 C -0.14079 0.04694 -0.14132 0.07539 -0.13316 0.07793 C -0.12465 0.08048 -0.1085 0.02798 -0.1085 0.02821 C -0.10156 0.00416 -0.09461 -0.01827 -0.08611 -0.01573 C -0.07777 -0.01318 -0.07847 0.01133 -0.0802 0.03654 C -0.08125 0.06498 -0.08316 0.09274 -0.07326 0.0962 C -0.0651 0.09852 -0.05764 0.07215 -0.05 0.04579 C -0.04201 0.02243 -0.03524 -0.00023 -0.02708 0.00231 C -0.01892 0.00416 -0.01927 0.02891 -0.02066 0.05481 C -0.02257 0.08256 -0.02361 0.11124 -0.01493 0.11332 C -0.00625 0.11656 0.00105 0.08996 0.0099 0.06406 " pathEditMode="relative" rAng="773332" ptsTypes="fffffffffffffffff">
                                      <p:cBhvr>
                                        <p:cTn id="24" dur="30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3.88889E-6 3.7037E-6 L 0.00243 -0.22894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1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17708 L -0.00122 0.06436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3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8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52" grpId="0" animBg="1"/>
      <p:bldP spid="57" grpId="0" animBg="1"/>
      <p:bldP spid="61" grpId="0" animBg="1"/>
      <p:bldP spid="6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313" y="4143375"/>
            <a:ext cx="86439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531813" algn="just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Величина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осм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давления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</a:t>
            </a:r>
            <a:r>
              <a:rPr lang="ru-RU" sz="2400" baseline="-250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осм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π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(в кПа) для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р-ров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определяется по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ур-нию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Вант-Гоффа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indent="531813"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ru-RU" sz="3200" dirty="0" err="1">
                <a:latin typeface="Times New Roman" pitchFamily="18" charset="0"/>
                <a:ea typeface="Verdana" pitchFamily="34" charset="0"/>
                <a:cs typeface="Verdana" pitchFamily="34" charset="0"/>
              </a:rPr>
              <a:t>Р</a:t>
            </a:r>
            <a:r>
              <a:rPr lang="ru-RU" sz="3200" baseline="-25000" dirty="0" err="1">
                <a:latin typeface="Times New Roman" pitchFamily="18" charset="0"/>
                <a:ea typeface="Verdana" pitchFamily="34" charset="0"/>
                <a:cs typeface="Verdana" pitchFamily="34" charset="0"/>
              </a:rPr>
              <a:t>осм</a:t>
            </a:r>
            <a:r>
              <a:rPr lang="ru-RU" sz="3200" dirty="0">
                <a:latin typeface="Times New Roman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dirty="0" err="1">
                <a:latin typeface="Times New Roman" pitchFamily="18" charset="0"/>
                <a:ea typeface="Verdana" pitchFamily="34" charset="0"/>
                <a:cs typeface="Verdana" pitchFamily="34" charset="0"/>
              </a:rPr>
              <a:t>(π</a:t>
            </a:r>
            <a:r>
              <a:rPr lang="ru-RU" sz="3200" dirty="0">
                <a:latin typeface="Times New Roman" pitchFamily="18" charset="0"/>
                <a:ea typeface="Verdana" pitchFamily="34" charset="0"/>
                <a:cs typeface="Verdana" pitchFamily="34" charset="0"/>
              </a:rPr>
              <a:t>)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ru-RU" sz="24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с</a:t>
            </a:r>
            <a:r>
              <a:rPr lang="ru-RU" sz="2400" i="1" baseline="-30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М</a:t>
            </a:r>
            <a:r>
              <a:rPr lang="en-US" sz="2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RT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just" eaLnBrk="0" hangingPunct="0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где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</a:t>
            </a:r>
            <a:r>
              <a:rPr lang="ru-RU" i="1" baseline="-30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М</a:t>
            </a:r>
            <a:r>
              <a:rPr lang="ru-RU" i="1" baseline="-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- молярная </a:t>
            </a:r>
            <a:r>
              <a:rPr lang="ru-RU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конц-ция</a:t>
            </a:r>
            <a:r>
              <a:rPr lang="ru-RU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раст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в-ва</a:t>
            </a:r>
            <a:r>
              <a:rPr lang="ru-RU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; </a:t>
            </a:r>
          </a:p>
          <a:p>
            <a:pPr indent="531813" algn="just" eaLnBrk="0" hangingPunct="0"/>
            <a:r>
              <a:rPr lang="en-US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R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– универсальная газовая постоянная; </a:t>
            </a:r>
          </a:p>
          <a:p>
            <a:pPr indent="531813" algn="just" eaLnBrk="0" hangingPunct="0"/>
            <a:r>
              <a:rPr lang="en-US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T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– абсолютная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т-ра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р-ра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К; </a:t>
            </a:r>
          </a:p>
          <a:p>
            <a:pPr indent="531813" algn="just" eaLnBrk="0" hangingPunct="0"/>
            <a:r>
              <a:rPr lang="ru-RU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М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– молекулярная масса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раст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в-ва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, г/моль. </a:t>
            </a:r>
          </a:p>
        </p:txBody>
      </p:sp>
      <p:pic>
        <p:nvPicPr>
          <p:cNvPr id="4" name="Picture 5" descr="10.jpg (534×22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293688"/>
            <a:ext cx="638651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4313" y="3124200"/>
            <a:ext cx="8643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Давление </a:t>
            </a:r>
            <a:r>
              <a:rPr lang="ru-RU" sz="240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</a:t>
            </a:r>
            <a:r>
              <a:rPr lang="ru-RU" sz="2400" baseline="-2500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осм</a:t>
            </a:r>
            <a:r>
              <a:rPr lang="ru-RU" sz="240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(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π),</a:t>
            </a:r>
            <a:r>
              <a:rPr lang="ru-RU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удерживающее избыточный столб жидкости или заставляющее растворитель переходить через мембрану, называют </a:t>
            </a:r>
            <a:r>
              <a:rPr lang="ru-RU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осмотическим</a:t>
            </a:r>
            <a:r>
              <a:rPr lang="ru-RU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251520" y="1331471"/>
            <a:ext cx="8643937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Aft>
                <a:spcPts val="1200"/>
              </a:spcAft>
              <a:buAutoNum type="arabicPeriod"/>
            </a:pPr>
            <a:r>
              <a:rPr lang="ru-RU" sz="2400" b="1" dirty="0" smtClean="0">
                <a:ea typeface="Verdana" pitchFamily="34" charset="0"/>
              </a:rPr>
              <a:t>Особенности </a:t>
            </a:r>
            <a:r>
              <a:rPr lang="ru-RU" sz="2400" b="1" dirty="0" err="1" smtClean="0">
                <a:ea typeface="Verdana" pitchFamily="34" charset="0"/>
              </a:rPr>
              <a:t>р-ров</a:t>
            </a:r>
            <a:r>
              <a:rPr lang="ru-RU" sz="2400" b="1" dirty="0" smtClean="0">
                <a:ea typeface="Verdana" pitchFamily="34" charset="0"/>
              </a:rPr>
              <a:t> </a:t>
            </a:r>
            <a:r>
              <a:rPr lang="ru-RU" sz="2400" b="1" dirty="0">
                <a:ea typeface="Verdana" pitchFamily="34" charset="0"/>
              </a:rPr>
              <a:t>солей, кислот и оснований</a:t>
            </a:r>
            <a:endParaRPr lang="ru-RU" sz="2400" dirty="0">
              <a:ea typeface="Verdana" pitchFamily="34" charset="0"/>
            </a:endParaRPr>
          </a:p>
          <a:p>
            <a:pPr indent="450850" algn="just"/>
            <a:r>
              <a:rPr lang="ru-RU" sz="2400" dirty="0" smtClean="0">
                <a:ea typeface="Verdana" pitchFamily="34" charset="0"/>
              </a:rPr>
              <a:t>Р-</a:t>
            </a:r>
            <a:r>
              <a:rPr lang="ru-RU" sz="2400" dirty="0" err="1" smtClean="0">
                <a:ea typeface="Verdana" pitchFamily="34" charset="0"/>
              </a:rPr>
              <a:t>ры</a:t>
            </a:r>
            <a:r>
              <a:rPr lang="ru-RU" sz="2400" dirty="0" smtClean="0">
                <a:ea typeface="Verdana" pitchFamily="34" charset="0"/>
              </a:rPr>
              <a:t> солей, кислот </a:t>
            </a:r>
            <a:r>
              <a:rPr lang="ru-RU" sz="2400" dirty="0">
                <a:ea typeface="Verdana" pitchFamily="34" charset="0"/>
              </a:rPr>
              <a:t>и </a:t>
            </a:r>
            <a:r>
              <a:rPr lang="ru-RU" sz="2400" dirty="0" smtClean="0">
                <a:ea typeface="Verdana" pitchFamily="34" charset="0"/>
              </a:rPr>
              <a:t>щелочей </a:t>
            </a:r>
            <a:r>
              <a:rPr lang="ru-RU" sz="2400" dirty="0">
                <a:solidFill>
                  <a:srgbClr val="FF0000"/>
                </a:solidFill>
                <a:ea typeface="Verdana" pitchFamily="34" charset="0"/>
              </a:rPr>
              <a:t>сильно отклоняются</a:t>
            </a:r>
            <a:r>
              <a:rPr lang="ru-RU" sz="2400" dirty="0">
                <a:ea typeface="Verdana" pitchFamily="34" charset="0"/>
              </a:rPr>
              <a:t> от </a:t>
            </a:r>
            <a:r>
              <a:rPr lang="ru-RU" sz="2400" dirty="0" smtClean="0">
                <a:ea typeface="Verdana" pitchFamily="34" charset="0"/>
              </a:rPr>
              <a:t>законов Рауля и Вант-Гоффа. Для </a:t>
            </a:r>
            <a:r>
              <a:rPr lang="ru-RU" sz="2400" dirty="0">
                <a:ea typeface="Verdana" pitchFamily="34" charset="0"/>
              </a:rPr>
              <a:t>них </a:t>
            </a:r>
            <a:r>
              <a:rPr lang="ru-RU" sz="2400" dirty="0" err="1" smtClean="0">
                <a:ea typeface="Verdana" pitchFamily="34" charset="0"/>
              </a:rPr>
              <a:t>осм</a:t>
            </a:r>
            <a:r>
              <a:rPr lang="ru-RU" sz="2400" dirty="0" smtClean="0">
                <a:ea typeface="Verdana" pitchFamily="34" charset="0"/>
              </a:rPr>
              <a:t>. </a:t>
            </a:r>
            <a:r>
              <a:rPr lang="ru-RU" sz="2400" dirty="0">
                <a:ea typeface="Verdana" pitchFamily="34" charset="0"/>
              </a:rPr>
              <a:t>давление, понижение давления пара, </a:t>
            </a:r>
            <a:r>
              <a:rPr lang="ru-RU" sz="2400" dirty="0" err="1" smtClean="0">
                <a:ea typeface="Verdana" pitchFamily="34" charset="0"/>
              </a:rPr>
              <a:t>изм-ние</a:t>
            </a:r>
            <a:r>
              <a:rPr lang="ru-RU" sz="2400" dirty="0" smtClean="0">
                <a:ea typeface="Verdana" pitchFamily="34" charset="0"/>
              </a:rPr>
              <a:t> </a:t>
            </a:r>
            <a:r>
              <a:rPr lang="ru-RU" sz="2400" dirty="0" err="1" smtClean="0">
                <a:ea typeface="Verdana" pitchFamily="34" charset="0"/>
              </a:rPr>
              <a:t>т-р</a:t>
            </a:r>
            <a:r>
              <a:rPr lang="ru-RU" sz="2400" dirty="0" smtClean="0">
                <a:ea typeface="Verdana" pitchFamily="34" charset="0"/>
              </a:rPr>
              <a:t> </a:t>
            </a:r>
            <a:r>
              <a:rPr lang="ru-RU" sz="2400" dirty="0">
                <a:ea typeface="Verdana" pitchFamily="34" charset="0"/>
              </a:rPr>
              <a:t>кипения и замерзания 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a typeface="Verdana" pitchFamily="34" charset="0"/>
              </a:rPr>
              <a:t>всегда больше</a:t>
            </a:r>
            <a:r>
              <a:rPr lang="ru-RU" sz="2400" dirty="0">
                <a:ea typeface="Verdana" pitchFamily="34" charset="0"/>
              </a:rPr>
              <a:t>, чем </a:t>
            </a:r>
            <a:r>
              <a:rPr lang="ru-RU" sz="2400" dirty="0" err="1" smtClean="0">
                <a:ea typeface="Verdana" pitchFamily="34" charset="0"/>
              </a:rPr>
              <a:t>конц-ция</a:t>
            </a:r>
            <a:r>
              <a:rPr lang="ru-RU" sz="2400" dirty="0" smtClean="0">
                <a:ea typeface="Verdana" pitchFamily="34" charset="0"/>
              </a:rPr>
              <a:t> </a:t>
            </a:r>
            <a:r>
              <a:rPr lang="ru-RU" sz="2400" dirty="0" err="1" smtClean="0">
                <a:ea typeface="Verdana" pitchFamily="34" charset="0"/>
              </a:rPr>
              <a:t>р-ра</a:t>
            </a:r>
            <a:r>
              <a:rPr lang="ru-RU" sz="2400" dirty="0">
                <a:ea typeface="Verdana" pitchFamily="34" charset="0"/>
              </a:rPr>
              <a:t>. </a:t>
            </a:r>
          </a:p>
          <a:p>
            <a:pPr indent="450850" algn="just"/>
            <a:r>
              <a:rPr lang="ru-RU" sz="2400" dirty="0" smtClean="0">
                <a:ea typeface="Verdana" pitchFamily="34" charset="0"/>
              </a:rPr>
              <a:t>Вант-Гофф ввёл поправочный </a:t>
            </a:r>
            <a:r>
              <a:rPr lang="ru-RU" sz="2400" i="1" dirty="0">
                <a:ea typeface="Verdana" pitchFamily="34" charset="0"/>
              </a:rPr>
              <a:t>(</a:t>
            </a:r>
            <a:r>
              <a:rPr lang="ru-RU" sz="2400" i="1" dirty="0" smtClean="0">
                <a:ea typeface="Verdana" pitchFamily="34" charset="0"/>
              </a:rPr>
              <a:t>изотонический</a:t>
            </a:r>
            <a:r>
              <a:rPr lang="ru-RU" sz="2400" dirty="0" smtClean="0">
                <a:ea typeface="Verdana" pitchFamily="34" charset="0"/>
              </a:rPr>
              <a:t>) коэффициент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a typeface="Verdana" pitchFamily="34" charset="0"/>
              </a:rPr>
              <a:t>i</a:t>
            </a:r>
            <a:r>
              <a:rPr lang="ru-RU" sz="2400" dirty="0" smtClean="0">
                <a:ea typeface="Verdana" pitchFamily="34" charset="0"/>
              </a:rPr>
              <a:t>: </a:t>
            </a:r>
          </a:p>
          <a:p>
            <a:pPr algn="ctr"/>
            <a:r>
              <a:rPr lang="ru-RU" sz="4000" b="1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π</a:t>
            </a:r>
            <a:r>
              <a:rPr lang="ru-RU" sz="3600" dirty="0" err="1" smtClean="0">
                <a:ea typeface="Verdana" pitchFamily="34" charset="0"/>
              </a:rPr>
              <a:t> </a:t>
            </a:r>
            <a:r>
              <a:rPr lang="ru-RU" sz="3600" dirty="0" smtClean="0">
                <a:ea typeface="Verdana" pitchFamily="34" charset="0"/>
              </a:rPr>
              <a:t>= </a:t>
            </a:r>
            <a:r>
              <a:rPr lang="ru-RU" sz="3600" b="1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</a:t>
            </a:r>
            <a:r>
              <a:rPr lang="ru-RU" sz="3600" dirty="0" err="1" smtClean="0">
                <a:ea typeface="Verdana" pitchFamily="34" charset="0"/>
              </a:rPr>
              <a:t>c</a:t>
            </a:r>
            <a:r>
              <a:rPr lang="ru-RU" sz="3600" baseline="-25000" dirty="0" err="1" smtClean="0">
                <a:ea typeface="Verdana" pitchFamily="34" charset="0"/>
              </a:rPr>
              <a:t>М</a:t>
            </a:r>
            <a:r>
              <a:rPr lang="ru-RU" sz="3600" dirty="0" err="1" smtClean="0">
                <a:ea typeface="Verdana" pitchFamily="34" charset="0"/>
              </a:rPr>
              <a:t>RT</a:t>
            </a:r>
            <a:r>
              <a:rPr lang="ru-RU" sz="2400" dirty="0" smtClean="0">
                <a:ea typeface="Verdana" pitchFamily="34" charset="0"/>
              </a:rPr>
              <a:t>.</a:t>
            </a:r>
          </a:p>
          <a:p>
            <a:pPr indent="450850" algn="just"/>
            <a:r>
              <a:rPr lang="ru-RU" sz="2400" dirty="0" smtClean="0">
                <a:ea typeface="Verdana" pitchFamily="34" charset="0"/>
              </a:rPr>
              <a:t>Коэффициент </a:t>
            </a:r>
            <a:r>
              <a:rPr lang="ru-RU" sz="2400" dirty="0">
                <a:ea typeface="Verdana" pitchFamily="34" charset="0"/>
              </a:rPr>
              <a:t>i определялся для каждого </a:t>
            </a:r>
            <a:r>
              <a:rPr lang="ru-RU" sz="2400" dirty="0" smtClean="0">
                <a:ea typeface="Verdana" pitchFamily="34" charset="0"/>
              </a:rPr>
              <a:t>р-</a:t>
            </a:r>
            <a:r>
              <a:rPr lang="ru-RU" sz="2400" dirty="0" err="1" smtClean="0">
                <a:ea typeface="Verdana" pitchFamily="34" charset="0"/>
              </a:rPr>
              <a:t>ра</a:t>
            </a:r>
            <a:r>
              <a:rPr lang="ru-RU" sz="2400" dirty="0" smtClean="0">
                <a:ea typeface="Verdana" pitchFamily="34" charset="0"/>
              </a:rPr>
              <a:t> экспериментально. </a:t>
            </a:r>
            <a:endParaRPr lang="ru-RU" sz="2400" dirty="0">
              <a:ea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8402" y="670050"/>
            <a:ext cx="4549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a typeface="Verdana" pitchFamily="34" charset="0"/>
              </a:rPr>
              <a:t>РАСТВОРЫ ЭЛЕКТРОЛИТОВ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a typeface="Verdana" pitchFamily="34" charset="0"/>
            </a:endParaRPr>
          </a:p>
        </p:txBody>
      </p:sp>
      <p:graphicFrame>
        <p:nvGraphicFramePr>
          <p:cNvPr id="79873" name="Object 6"/>
          <p:cNvGraphicFramePr>
            <a:graphicFrameLocks noChangeAspect="1"/>
          </p:cNvGraphicFramePr>
          <p:nvPr/>
        </p:nvGraphicFramePr>
        <p:xfrm>
          <a:off x="1187624" y="5589240"/>
          <a:ext cx="6715125" cy="714375"/>
        </p:xfrm>
        <a:graphic>
          <a:graphicData uri="http://schemas.openxmlformats.org/presentationml/2006/ole">
            <p:oleObj spid="_x0000_s79880" name="Формула" r:id="rId3" imgW="2235200" imgH="241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323528" y="713016"/>
            <a:ext cx="85725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b="1" dirty="0">
                <a:ea typeface="Verdana" pitchFamily="34" charset="0"/>
              </a:rPr>
              <a:t>2. Теория электролитической диссоциации</a:t>
            </a:r>
          </a:p>
          <a:p>
            <a:pPr indent="450850" algn="just"/>
            <a:r>
              <a:rPr lang="ru-RU" sz="2400" dirty="0" smtClean="0">
                <a:ea typeface="Verdana" pitchFamily="34" charset="0"/>
              </a:rPr>
              <a:t>По </a:t>
            </a:r>
            <a:r>
              <a:rPr lang="ru-RU" sz="2400" dirty="0">
                <a:ea typeface="Verdana" pitchFamily="34" charset="0"/>
              </a:rPr>
              <a:t>С. </a:t>
            </a:r>
            <a:r>
              <a:rPr lang="ru-RU" sz="2400" dirty="0" smtClean="0">
                <a:ea typeface="Verdana" pitchFamily="34" charset="0"/>
              </a:rPr>
              <a:t>Аррениусу (1887 г) причиной высокого </a:t>
            </a:r>
            <a:r>
              <a:rPr lang="ru-RU" sz="2400" dirty="0" err="1" smtClean="0">
                <a:ea typeface="Verdana" pitchFamily="34" charset="0"/>
              </a:rPr>
              <a:t>осм</a:t>
            </a:r>
            <a:r>
              <a:rPr lang="ru-RU" sz="2400" dirty="0" smtClean="0">
                <a:ea typeface="Verdana" pitchFamily="34" charset="0"/>
              </a:rPr>
              <a:t>. </a:t>
            </a:r>
            <a:r>
              <a:rPr lang="ru-RU" sz="2400" dirty="0">
                <a:ea typeface="Verdana" pitchFamily="34" charset="0"/>
              </a:rPr>
              <a:t>давления </a:t>
            </a:r>
            <a:r>
              <a:rPr lang="ru-RU" sz="2400" dirty="0" smtClean="0">
                <a:ea typeface="Verdana" pitchFamily="34" charset="0"/>
              </a:rPr>
              <a:t>р-ров эл-</a:t>
            </a:r>
            <a:r>
              <a:rPr lang="ru-RU" sz="2400" dirty="0" err="1" smtClean="0">
                <a:ea typeface="Verdana" pitchFamily="34" charset="0"/>
              </a:rPr>
              <a:t>тов</a:t>
            </a:r>
            <a:r>
              <a:rPr lang="ru-RU" sz="2400" dirty="0" smtClean="0">
                <a:ea typeface="Verdana" pitchFamily="34" charset="0"/>
              </a:rPr>
              <a:t> </a:t>
            </a:r>
            <a:r>
              <a:rPr lang="ru-RU" sz="2400" dirty="0" err="1" smtClean="0">
                <a:ea typeface="Verdana" pitchFamily="34" charset="0"/>
              </a:rPr>
              <a:t>явл-ся</a:t>
            </a:r>
            <a:r>
              <a:rPr lang="ru-RU" sz="2400" dirty="0" smtClean="0">
                <a:ea typeface="Verdana" pitchFamily="34" charset="0"/>
              </a:rPr>
              <a:t> 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a typeface="Verdana" pitchFamily="34" charset="0"/>
              </a:rPr>
              <a:t>диссоциация</a:t>
            </a:r>
            <a:r>
              <a:rPr lang="ru-RU" sz="2400" dirty="0">
                <a:ea typeface="Verdana" pitchFamily="34" charset="0"/>
              </a:rPr>
              <a:t> </a:t>
            </a:r>
            <a:r>
              <a:rPr lang="ru-RU" sz="2400" dirty="0" smtClean="0">
                <a:ea typeface="Verdana" pitchFamily="34" charset="0"/>
              </a:rPr>
              <a:t>на ионы (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a typeface="Verdana" pitchFamily="34" charset="0"/>
              </a:rPr>
              <a:t>КАТИОНЫ</a:t>
            </a:r>
            <a:r>
              <a:rPr lang="ru-RU" sz="2400" dirty="0" smtClean="0">
                <a:ea typeface="Verdana" pitchFamily="34" charset="0"/>
              </a:rPr>
              <a:t> и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a typeface="Verdana" pitchFamily="34" charset="0"/>
              </a:rPr>
              <a:t>АНИОНЫ</a:t>
            </a:r>
            <a:r>
              <a:rPr lang="ru-RU" sz="2400" dirty="0" smtClean="0">
                <a:ea typeface="Verdana" pitchFamily="34" charset="0"/>
              </a:rPr>
              <a:t>). В-</a:t>
            </a:r>
            <a:r>
              <a:rPr lang="ru-RU" sz="2400" dirty="0" err="1" smtClean="0">
                <a:ea typeface="Verdana" pitchFamily="34" charset="0"/>
              </a:rPr>
              <a:t>ва</a:t>
            </a:r>
            <a:r>
              <a:rPr lang="ru-RU" sz="2400" dirty="0">
                <a:ea typeface="Verdana" pitchFamily="34" charset="0"/>
              </a:rPr>
              <a:t>, проводящие эл. ток, </a:t>
            </a:r>
            <a:r>
              <a:rPr lang="ru-RU" sz="2400" dirty="0" err="1">
                <a:ea typeface="Verdana" pitchFamily="34" charset="0"/>
              </a:rPr>
              <a:t>наз-ся</a:t>
            </a:r>
            <a:r>
              <a:rPr lang="ru-RU" sz="2400" dirty="0">
                <a:ea typeface="Verdana" pitchFamily="34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ea typeface="Verdana" pitchFamily="34" charset="0"/>
              </a:rPr>
              <a:t>электролитами</a:t>
            </a:r>
            <a:r>
              <a:rPr lang="ru-RU" sz="2400" dirty="0">
                <a:ea typeface="Verdana" pitchFamily="34" charset="0"/>
              </a:rPr>
              <a:t>. </a:t>
            </a:r>
            <a:endParaRPr lang="ru-RU" sz="2400" dirty="0" smtClean="0">
              <a:ea typeface="Verdana" pitchFamily="34" charset="0"/>
            </a:endParaRPr>
          </a:p>
          <a:p>
            <a:pPr indent="361950" algn="just"/>
            <a:r>
              <a:rPr lang="ru-RU" sz="2400" dirty="0" smtClean="0"/>
              <a:t>Процесс </a:t>
            </a:r>
            <a:r>
              <a:rPr lang="ru-RU" sz="2400" dirty="0" err="1" smtClean="0"/>
              <a:t>эл</a:t>
            </a:r>
            <a:r>
              <a:rPr lang="ru-RU" sz="2400" dirty="0" smtClean="0"/>
              <a:t>. диссоциации изображают </a:t>
            </a:r>
            <a:r>
              <a:rPr lang="ru-RU" sz="2400" dirty="0" err="1" smtClean="0"/>
              <a:t>ур</a:t>
            </a:r>
            <a:r>
              <a:rPr lang="ru-RU" sz="2400" dirty="0" smtClean="0"/>
              <a:t>-ми: </a:t>
            </a:r>
          </a:p>
          <a:p>
            <a:pPr indent="361950"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       </a:t>
            </a:r>
            <a:r>
              <a:rPr lang="ru-RU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НCl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 → Н</a:t>
            </a:r>
            <a:r>
              <a:rPr lang="ru-RU" sz="24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+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 + </a:t>
            </a:r>
            <a:r>
              <a:rPr lang="ru-RU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Cl</a:t>
            </a:r>
            <a:r>
              <a:rPr lang="ru-RU" sz="24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-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  </a:t>
            </a:r>
            <a:r>
              <a:rPr lang="ru-RU" sz="2400" dirty="0" smtClean="0"/>
              <a:t>или  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a typeface="Verdana" pitchFamily="34" charset="0"/>
              </a:rPr>
              <a:t>BaCl</a:t>
            </a:r>
            <a:r>
              <a:rPr lang="ru-RU" sz="24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a typeface="Verdana" pitchFamily="34" charset="0"/>
              </a:rPr>
              <a:t>2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a typeface="Verdana" pitchFamily="34" charset="0"/>
              </a:rPr>
              <a:t> → Ba</a:t>
            </a:r>
            <a:r>
              <a:rPr lang="ru-RU" sz="24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a typeface="Verdana" pitchFamily="34" charset="0"/>
              </a:rPr>
              <a:t>2+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a typeface="Verdana" pitchFamily="34" charset="0"/>
              </a:rPr>
              <a:t> + 2Cl</a:t>
            </a:r>
            <a:r>
              <a:rPr lang="ru-RU" sz="24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a typeface="Verdana" pitchFamily="34" charset="0"/>
              </a:rPr>
              <a:t>-</a:t>
            </a:r>
            <a:endParaRPr lang="ru-RU" sz="2400" b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a typeface="Verdana" pitchFamily="34" charset="0"/>
            </a:endParaRPr>
          </a:p>
          <a:p>
            <a:pPr indent="361950" algn="just"/>
            <a:r>
              <a:rPr lang="ru-RU" sz="2400" dirty="0" smtClean="0"/>
              <a:t>Распад электролитов на ионы объясняет отклонения от законов </a:t>
            </a:r>
            <a:r>
              <a:rPr lang="ru-RU" sz="2400" dirty="0" err="1" smtClean="0"/>
              <a:t>Вант-Гоффа</a:t>
            </a:r>
            <a:r>
              <a:rPr lang="ru-RU" sz="2400" dirty="0" smtClean="0"/>
              <a:t> и Рауля.</a:t>
            </a:r>
            <a:endParaRPr lang="ru-RU" sz="2400" dirty="0">
              <a:ea typeface="Verdana" pitchFamily="34" charset="0"/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285750" y="4797152"/>
            <a:ext cx="8572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i="1" dirty="0">
                <a:ea typeface="Verdana" pitchFamily="34" charset="0"/>
              </a:rPr>
              <a:t>Электролитическая диссоциация - это процесс распада молекул веществ на ионы под действием полярных молекул растворителя, а также при их расплавлении.</a:t>
            </a:r>
            <a:r>
              <a:rPr lang="ru-RU" sz="2400" dirty="0">
                <a:ea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96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96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9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96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 build="p" bldLvl="4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Рис. 8.2. Схема диссоциации полярных молекул в раствор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194585"/>
            <a:ext cx="72040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Прямоугольник 2"/>
          <p:cNvSpPr>
            <a:spLocks noChangeArrowheads="1"/>
          </p:cNvSpPr>
          <p:nvPr/>
        </p:nvSpPr>
        <p:spPr bwMode="auto">
          <a:xfrm>
            <a:off x="899592" y="4682073"/>
            <a:ext cx="73191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Рис. 2. Схема диссоциации </a:t>
            </a:r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полярных</a:t>
            </a:r>
            <a:r>
              <a:rPr lang="ru-RU" sz="2000" dirty="0"/>
              <a:t> молекул в растворе.</a:t>
            </a:r>
          </a:p>
        </p:txBody>
      </p:sp>
      <p:sp>
        <p:nvSpPr>
          <p:cNvPr id="35844" name="Прямоугольник 6"/>
          <p:cNvSpPr>
            <a:spLocks noChangeArrowheads="1"/>
          </p:cNvSpPr>
          <p:nvPr/>
        </p:nvSpPr>
        <p:spPr bwMode="auto">
          <a:xfrm>
            <a:off x="3886150" y="1588730"/>
            <a:ext cx="48623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Verdana" pitchFamily="34" charset="0"/>
              </a:rPr>
              <a:t>Гидраты или</a:t>
            </a:r>
            <a:r>
              <a:rPr lang="ru-RU" sz="2000" dirty="0" smtClean="0">
                <a:ea typeface="Verdana" pitchFamily="34" charset="0"/>
              </a:rPr>
              <a:t> </a:t>
            </a:r>
            <a:r>
              <a:rPr lang="ru-RU" sz="20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Verdana" pitchFamily="34" charset="0"/>
              </a:rPr>
              <a:t>сольваты</a:t>
            </a:r>
            <a:r>
              <a:rPr lang="ru-RU" sz="2000" dirty="0" smtClean="0">
                <a:ea typeface="Verdana" pitchFamily="34" charset="0"/>
              </a:rPr>
              <a:t>  ионов. </a:t>
            </a:r>
            <a:endParaRPr lang="ru-RU" sz="2000" dirty="0">
              <a:ea typeface="Verdana" pitchFamily="34" charset="0"/>
            </a:endParaRPr>
          </a:p>
        </p:txBody>
      </p:sp>
      <p:sp>
        <p:nvSpPr>
          <p:cNvPr id="35845" name="Прямоугольник 7"/>
          <p:cNvSpPr>
            <a:spLocks noChangeArrowheads="1"/>
          </p:cNvSpPr>
          <p:nvPr/>
        </p:nvSpPr>
        <p:spPr bwMode="auto">
          <a:xfrm>
            <a:off x="2967636" y="5517232"/>
            <a:ext cx="31261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Verdana" pitchFamily="34" charset="0"/>
              </a:rPr>
              <a:t> 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Verdana" pitchFamily="34" charset="0"/>
              </a:rPr>
              <a:t>HCl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Verdana" pitchFamily="34" charset="0"/>
              </a:rPr>
              <a:t>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Verdana" pitchFamily="34" charset="0"/>
                <a:sym typeface="Wingdings 3" pitchFamily="18" charset="2"/>
              </a:rPr>
              <a:t> H</a:t>
            </a:r>
            <a:r>
              <a:rPr lang="en-US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Verdana" pitchFamily="34" charset="0"/>
                <a:sym typeface="Wingdings 3" pitchFamily="18" charset="2"/>
              </a:rPr>
              <a:t>+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Verdana" pitchFamily="34" charset="0"/>
                <a:sym typeface="Wingdings 3" pitchFamily="18" charset="2"/>
              </a:rPr>
              <a:t> +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Verdana" pitchFamily="34" charset="0"/>
                <a:sym typeface="Wingdings 3" pitchFamily="18" charset="2"/>
              </a:rPr>
              <a:t>Cl</a:t>
            </a:r>
            <a:r>
              <a:rPr lang="en-US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Verdana" pitchFamily="34" charset="0"/>
                <a:sym typeface="Wingdings 3" pitchFamily="18" charset="2"/>
              </a:rPr>
              <a:t>─</a:t>
            </a:r>
            <a:endParaRPr lang="en-US" sz="2800" b="1" baseline="30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a typeface="Verdana" pitchFamily="34" charset="0"/>
            </a:endParaRPr>
          </a:p>
          <a:p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Verdana" pitchFamily="34" charset="0"/>
              </a:rPr>
              <a:t>NaCl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Verdana" pitchFamily="34" charset="0"/>
              </a:rPr>
              <a:t>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Verdana" pitchFamily="34" charset="0"/>
                <a:sym typeface="Wingdings 3" pitchFamily="18" charset="2"/>
              </a:rPr>
              <a:t>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Verdana" pitchFamily="34" charset="0"/>
                <a:sym typeface="Wingdings 3" pitchFamily="18" charset="2"/>
              </a:rPr>
              <a:t>Na</a:t>
            </a:r>
            <a:r>
              <a:rPr lang="ru-RU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Verdana" pitchFamily="34" charset="0"/>
                <a:sym typeface="Wingdings 3" pitchFamily="18" charset="2"/>
              </a:rPr>
              <a:t>+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Verdana" pitchFamily="34" charset="0"/>
                <a:sym typeface="Wingdings 3" pitchFamily="18" charset="2"/>
              </a:rPr>
              <a:t> +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Verdana" pitchFamily="34" charset="0"/>
                <a:sym typeface="Wingdings 3" pitchFamily="18" charset="2"/>
              </a:rPr>
              <a:t>Cl</a:t>
            </a:r>
            <a:r>
              <a:rPr lang="ru-RU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Verdana" pitchFamily="34" charset="0"/>
                <a:sym typeface="Wingdings 3" pitchFamily="18" charset="2"/>
              </a:rPr>
              <a:t>─ 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" name="Picture 2" descr="C:\1. Химия\Общая химия\Презентации\n3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12" y="1379984"/>
            <a:ext cx="3048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209260" y="679674"/>
            <a:ext cx="6747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a typeface="Verdana" pitchFamily="34" charset="0"/>
              </a:rPr>
              <a:t>Гидратная </a:t>
            </a:r>
            <a:r>
              <a:rPr lang="ru-RU" sz="2400" dirty="0">
                <a:ea typeface="Verdana" pitchFamily="34" charset="0"/>
              </a:rPr>
              <a:t>теория растворов Менделеева</a:t>
            </a:r>
            <a:endParaRPr lang="ru-RU" sz="2400" dirty="0"/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2491588" y="188640"/>
            <a:ext cx="40246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ea typeface="Verdana" pitchFamily="34" charset="0"/>
              </a:rPr>
              <a:t>3. Процесс диссоциации</a:t>
            </a:r>
            <a:r>
              <a:rPr lang="ru-RU" sz="2400" dirty="0">
                <a:ea typeface="Verdana" pitchFamily="34" charset="0"/>
              </a:rPr>
              <a:t> </a:t>
            </a:r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3798201" y="2457330"/>
            <a:ext cx="45912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Рис. </a:t>
            </a:r>
            <a:r>
              <a:rPr lang="ru-RU" sz="2000" dirty="0" smtClean="0"/>
              <a:t>1. </a:t>
            </a:r>
            <a:r>
              <a:rPr lang="ru-RU" sz="2000" dirty="0"/>
              <a:t>Схема диссоциации 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ионных</a:t>
            </a:r>
            <a:r>
              <a:rPr lang="ru-RU" sz="2000" dirty="0" smtClean="0"/>
              <a:t> в-в </a:t>
            </a:r>
            <a:r>
              <a:rPr lang="ru-RU" sz="2000" dirty="0"/>
              <a:t>в растворе.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 build="p"/>
      <p:bldP spid="35845" grpId="0"/>
      <p:bldP spid="2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793041" y="188640"/>
            <a:ext cx="75724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Verdana" pitchFamily="34" charset="0"/>
              </a:rPr>
              <a:t>4. Степень диссоциации. Сила электролитов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a typeface="Verdana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50" y="1469102"/>
            <a:ext cx="85725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r>
              <a:rPr lang="ru-RU" sz="2800" dirty="0" smtClean="0">
                <a:ea typeface="Verdana" pitchFamily="34" charset="0"/>
              </a:rPr>
              <a:t>Аррениус: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Verdana" pitchFamily="34" charset="0"/>
              </a:rPr>
              <a:t>Степень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Verdana" pitchFamily="34" charset="0"/>
              </a:rPr>
              <a:t>диссоциации </a:t>
            </a:r>
            <a:r>
              <a:rPr lang="ru-RU" sz="2800" dirty="0">
                <a:ea typeface="Verdana" pitchFamily="34" charset="0"/>
              </a:rPr>
              <a:t>электролита (</a:t>
            </a:r>
            <a:r>
              <a:rPr lang="el-GR" sz="2800" dirty="0">
                <a:ea typeface="Verdana" pitchFamily="34" charset="0"/>
              </a:rPr>
              <a:t>α</a:t>
            </a:r>
            <a:r>
              <a:rPr lang="ru-RU" sz="2800" dirty="0">
                <a:ea typeface="Verdana" pitchFamily="34" charset="0"/>
              </a:rPr>
              <a:t>) </a:t>
            </a:r>
            <a:r>
              <a:rPr lang="en-US" sz="2800" dirty="0" smtClean="0">
                <a:ea typeface="Verdana" pitchFamily="34" charset="0"/>
              </a:rPr>
              <a:t>– </a:t>
            </a:r>
            <a:r>
              <a:rPr lang="ru-RU" sz="2800" dirty="0" smtClean="0">
                <a:ea typeface="Verdana" pitchFamily="34" charset="0"/>
              </a:rPr>
              <a:t>это </a:t>
            </a:r>
            <a:r>
              <a:rPr lang="ru-RU" sz="2800" dirty="0">
                <a:ea typeface="Verdana" pitchFamily="34" charset="0"/>
              </a:rPr>
              <a:t>отношение числа его молекул, распавшихся в данном </a:t>
            </a:r>
            <a:r>
              <a:rPr lang="ru-RU" sz="2800" dirty="0" smtClean="0">
                <a:ea typeface="Verdana" pitchFamily="34" charset="0"/>
              </a:rPr>
              <a:t>р-ре </a:t>
            </a:r>
            <a:r>
              <a:rPr lang="ru-RU" sz="2800" dirty="0">
                <a:ea typeface="Verdana" pitchFamily="34" charset="0"/>
              </a:rPr>
              <a:t>на ионы, к общему числу его молекул в </a:t>
            </a:r>
            <a:r>
              <a:rPr lang="ru-RU" sz="2800" dirty="0" smtClean="0">
                <a:ea typeface="Verdana" pitchFamily="34" charset="0"/>
              </a:rPr>
              <a:t>растворе</a:t>
            </a:r>
            <a:endParaRPr lang="ru-RU" sz="2800" dirty="0">
              <a:ea typeface="Verdana" pitchFamily="34" charset="0"/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807854"/>
              </p:ext>
            </p:extLst>
          </p:nvPr>
        </p:nvGraphicFramePr>
        <p:xfrm>
          <a:off x="2987824" y="3295244"/>
          <a:ext cx="3038495" cy="1573916"/>
        </p:xfrm>
        <a:graphic>
          <a:graphicData uri="http://schemas.openxmlformats.org/presentationml/2006/ole">
            <p:oleObj spid="_x0000_s105481" name="Формула" r:id="rId3" imgW="825500" imgH="469900" progId="Equation.3">
              <p:embed/>
            </p:oleObj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5749" y="4955684"/>
            <a:ext cx="8748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 dirty="0">
                <a:ea typeface="Verdana" pitchFamily="34" charset="0"/>
              </a:rPr>
              <a:t>где </a:t>
            </a:r>
            <a:r>
              <a:rPr lang="ru-RU" sz="2400" dirty="0" err="1">
                <a:ea typeface="Verdana" pitchFamily="34" charset="0"/>
              </a:rPr>
              <a:t>c</a:t>
            </a:r>
            <a:r>
              <a:rPr lang="ru-RU" sz="2400" baseline="-25000" dirty="0" err="1">
                <a:ea typeface="Verdana" pitchFamily="34" charset="0"/>
              </a:rPr>
              <a:t>М</a:t>
            </a:r>
            <a:r>
              <a:rPr lang="ru-RU" sz="2400" baseline="-30000" dirty="0">
                <a:ea typeface="Verdana" pitchFamily="34" charset="0"/>
              </a:rPr>
              <a:t>(</a:t>
            </a:r>
            <a:r>
              <a:rPr lang="ru-RU" sz="2400" baseline="-30000" dirty="0" err="1">
                <a:ea typeface="Verdana" pitchFamily="34" charset="0"/>
              </a:rPr>
              <a:t>прод</a:t>
            </a:r>
            <a:r>
              <a:rPr lang="ru-RU" sz="2400" baseline="-30000" dirty="0">
                <a:ea typeface="Verdana" pitchFamily="34" charset="0"/>
              </a:rPr>
              <a:t>)</a:t>
            </a:r>
            <a:r>
              <a:rPr lang="ru-RU" sz="2400" dirty="0">
                <a:ea typeface="Verdana" pitchFamily="34" charset="0"/>
              </a:rPr>
              <a:t> – молярная </a:t>
            </a:r>
            <a:r>
              <a:rPr lang="ru-RU" sz="2400" dirty="0" smtClean="0">
                <a:ea typeface="Verdana" pitchFamily="34" charset="0"/>
              </a:rPr>
              <a:t>кон-</a:t>
            </a:r>
            <a:r>
              <a:rPr lang="ru-RU" sz="2400" dirty="0" err="1" smtClean="0">
                <a:ea typeface="Verdana" pitchFamily="34" charset="0"/>
              </a:rPr>
              <a:t>ция</a:t>
            </a:r>
            <a:r>
              <a:rPr lang="ru-RU" sz="2400" dirty="0" smtClean="0">
                <a:ea typeface="Verdana" pitchFamily="34" charset="0"/>
              </a:rPr>
              <a:t> </a:t>
            </a:r>
            <a:r>
              <a:rPr lang="ru-RU" sz="2400" dirty="0" err="1" smtClean="0">
                <a:ea typeface="Verdana" pitchFamily="34" charset="0"/>
              </a:rPr>
              <a:t>продиссоциировавшего</a:t>
            </a:r>
            <a:r>
              <a:rPr lang="ru-RU" sz="2400" dirty="0" smtClean="0">
                <a:ea typeface="Verdana" pitchFamily="34" charset="0"/>
              </a:rPr>
              <a:t> в-</a:t>
            </a:r>
            <a:r>
              <a:rPr lang="ru-RU" sz="2400" dirty="0" err="1" smtClean="0">
                <a:ea typeface="Verdana" pitchFamily="34" charset="0"/>
              </a:rPr>
              <a:t>ва</a:t>
            </a:r>
            <a:r>
              <a:rPr lang="ru-RU" sz="2400" dirty="0" smtClean="0">
                <a:ea typeface="Verdana" pitchFamily="34" charset="0"/>
              </a:rPr>
              <a:t>; </a:t>
            </a:r>
          </a:p>
          <a:p>
            <a:pPr algn="just" eaLnBrk="0" hangingPunct="0"/>
            <a:r>
              <a:rPr lang="ru-RU" sz="2400" dirty="0" smtClean="0">
                <a:ea typeface="Verdana" pitchFamily="34" charset="0"/>
              </a:rPr>
              <a:t>       </a:t>
            </a:r>
            <a:r>
              <a:rPr lang="ru-RU" sz="2400" dirty="0" err="1" smtClean="0">
                <a:ea typeface="Verdana" pitchFamily="34" charset="0"/>
              </a:rPr>
              <a:t>c</a:t>
            </a:r>
            <a:r>
              <a:rPr lang="ru-RU" sz="2400" baseline="-25000" dirty="0" err="1" smtClean="0">
                <a:ea typeface="Verdana" pitchFamily="34" charset="0"/>
              </a:rPr>
              <a:t>М</a:t>
            </a:r>
            <a:r>
              <a:rPr lang="ru-RU" sz="2400" dirty="0" smtClean="0">
                <a:ea typeface="Verdana" pitchFamily="34" charset="0"/>
              </a:rPr>
              <a:t> </a:t>
            </a:r>
            <a:r>
              <a:rPr lang="ru-RU" sz="2400" dirty="0">
                <a:ea typeface="Verdana" pitchFamily="34" charset="0"/>
              </a:rPr>
              <a:t>– молярная </a:t>
            </a:r>
            <a:r>
              <a:rPr lang="ru-RU" sz="2400" dirty="0" err="1" smtClean="0">
                <a:ea typeface="Verdana" pitchFamily="34" charset="0"/>
              </a:rPr>
              <a:t>конц-ция</a:t>
            </a:r>
            <a:r>
              <a:rPr lang="ru-RU" sz="2400" dirty="0" smtClean="0">
                <a:ea typeface="Verdana" pitchFamily="34" charset="0"/>
              </a:rPr>
              <a:t> </a:t>
            </a:r>
            <a:r>
              <a:rPr lang="ru-RU" sz="2400" dirty="0" err="1" smtClean="0">
                <a:ea typeface="Verdana" pitchFamily="34" charset="0"/>
              </a:rPr>
              <a:t>в-ва</a:t>
            </a:r>
            <a:r>
              <a:rPr lang="ru-RU" sz="2400" dirty="0">
                <a:ea typeface="Verdana" pitchFamily="34" charset="0"/>
              </a:rPr>
              <a:t>, взятого для приготовления </a:t>
            </a:r>
            <a:r>
              <a:rPr lang="ru-RU" sz="2400" dirty="0" err="1" smtClean="0">
                <a:ea typeface="Verdana" pitchFamily="34" charset="0"/>
              </a:rPr>
              <a:t>р-ра</a:t>
            </a:r>
            <a:r>
              <a:rPr lang="ru-RU" sz="2400" dirty="0">
                <a:ea typeface="Verdana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2727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51520" y="1124744"/>
            <a:ext cx="86400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/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Verdana" pitchFamily="34" charset="0"/>
              </a:rPr>
              <a:t>Сильные электролиты</a:t>
            </a:r>
            <a:r>
              <a:rPr lang="ru-RU" sz="2400" dirty="0">
                <a:ea typeface="Verdana" pitchFamily="34" charset="0"/>
              </a:rPr>
              <a:t> в водных растворах </a:t>
            </a:r>
            <a:r>
              <a:rPr lang="ru-RU" sz="2400" dirty="0" err="1">
                <a:ea typeface="Verdana" pitchFamily="34" charset="0"/>
              </a:rPr>
              <a:t>диссоциируют</a:t>
            </a:r>
            <a:r>
              <a:rPr lang="ru-RU" sz="2400" dirty="0">
                <a:ea typeface="Verdana" pitchFamily="34" charset="0"/>
              </a:rPr>
              <a:t> практически </a:t>
            </a:r>
            <a:r>
              <a:rPr lang="ru-RU" sz="2400" dirty="0" smtClean="0">
                <a:ea typeface="Verdana" pitchFamily="34" charset="0"/>
              </a:rPr>
              <a:t>полностью, </a:t>
            </a:r>
            <a:r>
              <a:rPr lang="ru-RU" sz="2400" dirty="0">
                <a:ea typeface="Verdana" pitchFamily="34" charset="0"/>
              </a:rPr>
              <a:t>хотя экспериментально наблюдаемая (кажущаяся) находится в пределах от </a:t>
            </a:r>
            <a:r>
              <a:rPr lang="ru-RU" sz="2400" dirty="0">
                <a:solidFill>
                  <a:srgbClr val="FF0000"/>
                </a:solidFill>
                <a:ea typeface="Verdana" pitchFamily="34" charset="0"/>
              </a:rPr>
              <a:t>30% и выше</a:t>
            </a:r>
            <a:r>
              <a:rPr lang="ru-RU" sz="2400" dirty="0">
                <a:ea typeface="Verdana" pitchFamily="34" charset="0"/>
              </a:rPr>
              <a:t>. </a:t>
            </a:r>
          </a:p>
          <a:p>
            <a:pPr indent="361950" algn="just">
              <a:spcBef>
                <a:spcPts val="1200"/>
              </a:spcBef>
              <a:spcAft>
                <a:spcPts val="1200"/>
              </a:spcAft>
            </a:pP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Verdana" pitchFamily="34" charset="0"/>
              </a:rPr>
              <a:t>Электролиты средней силы</a:t>
            </a:r>
            <a:r>
              <a:rPr lang="ru-RU" sz="2400" dirty="0">
                <a:ea typeface="Verdana" pitchFamily="34" charset="0"/>
              </a:rPr>
              <a:t> </a:t>
            </a:r>
            <a:r>
              <a:rPr lang="ru-RU" sz="2400" dirty="0" err="1">
                <a:ea typeface="Verdana" pitchFamily="34" charset="0"/>
              </a:rPr>
              <a:t>диссоциируют</a:t>
            </a:r>
            <a:r>
              <a:rPr lang="ru-RU" sz="2400" dirty="0">
                <a:ea typeface="Verdana" pitchFamily="34" charset="0"/>
              </a:rPr>
              <a:t> частично, они имеют степень электролитической диссоциации </a:t>
            </a:r>
            <a:r>
              <a:rPr lang="ru-RU" sz="2400" dirty="0">
                <a:solidFill>
                  <a:srgbClr val="FF0000"/>
                </a:solidFill>
                <a:ea typeface="Verdana" pitchFamily="34" charset="0"/>
              </a:rPr>
              <a:t>от 3% до 30%</a:t>
            </a:r>
            <a:r>
              <a:rPr lang="ru-RU" sz="2400" dirty="0">
                <a:ea typeface="Verdana" pitchFamily="34" charset="0"/>
              </a:rPr>
              <a:t>. </a:t>
            </a:r>
          </a:p>
          <a:p>
            <a:pPr indent="361950" algn="just"/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Verdana" pitchFamily="34" charset="0"/>
              </a:rPr>
              <a:t>Слабые электролиты</a:t>
            </a:r>
            <a:r>
              <a:rPr lang="ru-RU" sz="2400" dirty="0">
                <a:ea typeface="Verdana" pitchFamily="34" charset="0"/>
              </a:rPr>
              <a:t> </a:t>
            </a:r>
            <a:r>
              <a:rPr lang="ru-RU" sz="2400" dirty="0" err="1">
                <a:ea typeface="Verdana" pitchFamily="34" charset="0"/>
              </a:rPr>
              <a:t>диссоциируют</a:t>
            </a:r>
            <a:r>
              <a:rPr lang="ru-RU" sz="2400" dirty="0">
                <a:ea typeface="Verdana" pitchFamily="34" charset="0"/>
              </a:rPr>
              <a:t> на ионы в очень малой степени, в растворах они находятся, в основном, в </a:t>
            </a:r>
            <a:r>
              <a:rPr lang="ru-RU" sz="2400" dirty="0" err="1">
                <a:ea typeface="Verdana" pitchFamily="34" charset="0"/>
              </a:rPr>
              <a:t>недиссо-циированном</a:t>
            </a:r>
            <a:r>
              <a:rPr lang="ru-RU" sz="2400" dirty="0">
                <a:ea typeface="Verdana" pitchFamily="34" charset="0"/>
              </a:rPr>
              <a:t> состоянии (в молекулярной форме); для них </a:t>
            </a:r>
            <a:r>
              <a:rPr lang="ru-RU" sz="2400" dirty="0" err="1">
                <a:solidFill>
                  <a:srgbClr val="FF0000"/>
                </a:solidFill>
                <a:ea typeface="Verdana" pitchFamily="34" charset="0"/>
              </a:rPr>
              <a:t>α </a:t>
            </a:r>
            <a:r>
              <a:rPr lang="ru-RU" sz="2400" dirty="0">
                <a:solidFill>
                  <a:srgbClr val="FF0000"/>
                </a:solidFill>
                <a:ea typeface="Verdana" pitchFamily="34" charset="0"/>
              </a:rPr>
              <a:t>&lt; 3</a:t>
            </a:r>
            <a:r>
              <a:rPr lang="ru-RU" sz="2400" dirty="0">
                <a:ea typeface="Verdana" pitchFamily="34" charset="0"/>
              </a:rPr>
              <a:t>%.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Прямоугольник 1"/>
          <p:cNvSpPr>
            <a:spLocks noChangeArrowheads="1"/>
          </p:cNvSpPr>
          <p:nvPr/>
        </p:nvSpPr>
        <p:spPr bwMode="auto">
          <a:xfrm>
            <a:off x="2477735" y="714407"/>
            <a:ext cx="42066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ea typeface="Verdana" pitchFamily="34" charset="0"/>
              </a:rPr>
              <a:t>5. Константа диссоциации</a:t>
            </a:r>
            <a:endParaRPr lang="ru-RU" sz="2400" dirty="0">
              <a:ea typeface="Verdana" pitchFamily="34" charset="0"/>
            </a:endParaRPr>
          </a:p>
        </p:txBody>
      </p:sp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683568" y="1539000"/>
            <a:ext cx="7920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400" dirty="0" smtClean="0">
                <a:ea typeface="Verdana" pitchFamily="34" charset="0"/>
              </a:rPr>
              <a:t>Для </a:t>
            </a:r>
            <a:r>
              <a:rPr lang="ru-RU" sz="2400" dirty="0" err="1" smtClean="0">
                <a:ea typeface="Verdana" pitchFamily="34" charset="0"/>
              </a:rPr>
              <a:t>электролитич</a:t>
            </a:r>
            <a:r>
              <a:rPr lang="ru-RU" sz="2400" dirty="0" smtClean="0">
                <a:ea typeface="Verdana" pitchFamily="34" charset="0"/>
              </a:rPr>
              <a:t>. диссоциации</a:t>
            </a:r>
            <a:endParaRPr lang="ru-RU" sz="2400" dirty="0">
              <a:ea typeface="Verdana" pitchFamily="34" charset="0"/>
            </a:endParaRPr>
          </a:p>
        </p:txBody>
      </p:sp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677381" y="3013084"/>
            <a:ext cx="79270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400" dirty="0" smtClean="0">
                <a:ea typeface="Verdana" pitchFamily="34" charset="0"/>
              </a:rPr>
              <a:t>константа </a:t>
            </a:r>
            <a:r>
              <a:rPr lang="ru-RU" sz="2400" dirty="0">
                <a:ea typeface="Verdana" pitchFamily="34" charset="0"/>
              </a:rPr>
              <a:t>равновесия  (константа диссоциации К</a:t>
            </a:r>
            <a:r>
              <a:rPr lang="ru-RU" sz="2400" baseline="-25000" dirty="0">
                <a:ea typeface="Verdana" pitchFamily="34" charset="0"/>
              </a:rPr>
              <a:t>Д</a:t>
            </a:r>
            <a:r>
              <a:rPr lang="ru-RU" sz="2400" dirty="0" smtClean="0">
                <a:ea typeface="Verdana" pitchFamily="34" charset="0"/>
              </a:rPr>
              <a:t>)</a:t>
            </a:r>
            <a:r>
              <a:rPr lang="ru-RU" sz="2000" dirty="0">
                <a:ea typeface="Verdana" pitchFamily="34" charset="0"/>
              </a:rPr>
              <a:t> </a:t>
            </a:r>
            <a:r>
              <a:rPr lang="ru-RU" sz="2400" dirty="0">
                <a:ea typeface="Verdana" pitchFamily="34" charset="0"/>
              </a:rPr>
              <a:t>имеет </a:t>
            </a:r>
            <a:r>
              <a:rPr lang="ru-RU" sz="2400" dirty="0" smtClean="0">
                <a:ea typeface="Verdana" pitchFamily="34" charset="0"/>
              </a:rPr>
              <a:t>вид:</a:t>
            </a:r>
            <a:endParaRPr lang="ru-RU" sz="2000" dirty="0">
              <a:ea typeface="Verdana" pitchFamily="34" charset="0"/>
            </a:endParaRPr>
          </a:p>
        </p:txBody>
      </p:sp>
      <p:sp>
        <p:nvSpPr>
          <p:cNvPr id="11273" name="Rectangle 5"/>
          <p:cNvSpPr>
            <a:spLocks noChangeArrowheads="1"/>
          </p:cNvSpPr>
          <p:nvPr/>
        </p:nvSpPr>
        <p:spPr bwMode="auto">
          <a:xfrm>
            <a:off x="357188" y="5293657"/>
            <a:ext cx="85010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dirty="0" smtClean="0">
                <a:ea typeface="Times New Roman" pitchFamily="18" charset="0"/>
              </a:rPr>
              <a:t>Здесь </a:t>
            </a:r>
            <a:r>
              <a:rPr lang="ru-RU" sz="2000" dirty="0">
                <a:ea typeface="Times New Roman" pitchFamily="18" charset="0"/>
              </a:rPr>
              <a:t>в числителе дроби стоят </a:t>
            </a:r>
            <a:r>
              <a:rPr lang="ru-RU" sz="2000" dirty="0">
                <a:solidFill>
                  <a:srgbClr val="FF0000"/>
                </a:solidFill>
                <a:ea typeface="Times New Roman" pitchFamily="18" charset="0"/>
              </a:rPr>
              <a:t>равновесные</a:t>
            </a:r>
            <a:r>
              <a:rPr lang="ru-RU" sz="2000" dirty="0">
                <a:ea typeface="Times New Roman" pitchFamily="18" charset="0"/>
              </a:rPr>
              <a:t> концентрации ионов - </a:t>
            </a:r>
            <a:r>
              <a:rPr lang="ru-RU" sz="2000" dirty="0">
                <a:solidFill>
                  <a:srgbClr val="FF0000"/>
                </a:solidFill>
                <a:ea typeface="Times New Roman" pitchFamily="18" charset="0"/>
              </a:rPr>
              <a:t>продуктов</a:t>
            </a:r>
            <a:r>
              <a:rPr lang="ru-RU" sz="2000" dirty="0">
                <a:ea typeface="Times New Roman" pitchFamily="18" charset="0"/>
              </a:rPr>
              <a:t> диссоциации, а в знаменателе - </a:t>
            </a:r>
            <a:r>
              <a:rPr lang="ru-RU" sz="2000" dirty="0">
                <a:solidFill>
                  <a:srgbClr val="FF0000"/>
                </a:solidFill>
                <a:ea typeface="Times New Roman" pitchFamily="18" charset="0"/>
              </a:rPr>
              <a:t>равновесная</a:t>
            </a:r>
            <a:r>
              <a:rPr lang="ru-RU" sz="2000" dirty="0">
                <a:ea typeface="Times New Roman" pitchFamily="18" charset="0"/>
              </a:rPr>
              <a:t> </a:t>
            </a:r>
            <a:r>
              <a:rPr lang="ru-RU" sz="2000" dirty="0" err="1" smtClean="0">
                <a:ea typeface="Times New Roman" pitchFamily="18" charset="0"/>
              </a:rPr>
              <a:t>конц-ция</a:t>
            </a:r>
            <a:r>
              <a:rPr lang="ru-RU" sz="2000" dirty="0" smtClean="0">
                <a:ea typeface="Times New Roman" pitchFamily="18" charset="0"/>
              </a:rPr>
              <a:t> </a:t>
            </a:r>
            <a:r>
              <a:rPr lang="ru-RU" sz="2000" dirty="0">
                <a:ea typeface="Times New Roman" pitchFamily="18" charset="0"/>
              </a:rPr>
              <a:t>исходных </a:t>
            </a:r>
            <a:r>
              <a:rPr lang="ru-RU" sz="2000" dirty="0">
                <a:solidFill>
                  <a:srgbClr val="FF0000"/>
                </a:solidFill>
                <a:ea typeface="Times New Roman" pitchFamily="18" charset="0"/>
              </a:rPr>
              <a:t>недиссоциированных</a:t>
            </a:r>
            <a:r>
              <a:rPr lang="ru-RU" sz="2000" dirty="0">
                <a:ea typeface="Times New Roman" pitchFamily="18" charset="0"/>
              </a:rPr>
              <a:t> молекул. </a:t>
            </a:r>
          </a:p>
        </p:txBody>
      </p:sp>
      <p:graphicFrame>
        <p:nvGraphicFramePr>
          <p:cNvPr id="1126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03190675"/>
              </p:ext>
            </p:extLst>
          </p:nvPr>
        </p:nvGraphicFramePr>
        <p:xfrm>
          <a:off x="2771800" y="3844081"/>
          <a:ext cx="3119437" cy="881063"/>
        </p:xfrm>
        <a:graphic>
          <a:graphicData uri="http://schemas.openxmlformats.org/presentationml/2006/ole">
            <p:oleObj spid="_x0000_s11299" name="Формула" r:id="rId3" imgW="1663700" imgH="469900" progId="Equation.3">
              <p:embed/>
            </p:oleObj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6362" y="2125761"/>
            <a:ext cx="4755292" cy="524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285750" y="2454354"/>
            <a:ext cx="63024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just"/>
            <a:r>
              <a:rPr lang="ru-RU" sz="2800" dirty="0" smtClean="0">
                <a:ea typeface="Verdana" pitchFamily="34" charset="0"/>
              </a:rPr>
              <a:t>Тогда </a:t>
            </a:r>
            <a:r>
              <a:rPr lang="ru-RU" sz="2800" dirty="0" err="1" smtClean="0">
                <a:ea typeface="Verdana" pitchFamily="34" charset="0"/>
              </a:rPr>
              <a:t>ур-ние</a:t>
            </a:r>
            <a:r>
              <a:rPr lang="ru-RU" sz="2800" dirty="0" smtClean="0">
                <a:ea typeface="Verdana" pitchFamily="34" charset="0"/>
              </a:rPr>
              <a:t>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a typeface="Verdana" pitchFamily="34" charset="0"/>
              </a:rPr>
              <a:t>К</a:t>
            </a:r>
            <a:r>
              <a:rPr lang="ru-RU" sz="2800" b="1" baseline="-30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a typeface="Verdana" pitchFamily="34" charset="0"/>
              </a:rPr>
              <a:t>Д</a:t>
            </a:r>
            <a:r>
              <a:rPr lang="ru-RU" sz="2800" dirty="0" smtClean="0">
                <a:ea typeface="Verdana" pitchFamily="34" charset="0"/>
              </a:rPr>
              <a:t> </a:t>
            </a:r>
            <a:r>
              <a:rPr lang="ru-RU" sz="2800" dirty="0">
                <a:ea typeface="Verdana" pitchFamily="34" charset="0"/>
              </a:rPr>
              <a:t>принимает вид: 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63572589"/>
              </p:ext>
            </p:extLst>
          </p:nvPr>
        </p:nvGraphicFramePr>
        <p:xfrm>
          <a:off x="1254938" y="2977574"/>
          <a:ext cx="2885014" cy="1208439"/>
        </p:xfrm>
        <a:graphic>
          <a:graphicData uri="http://schemas.openxmlformats.org/presentationml/2006/ole">
            <p:oleObj spid="_x0000_s12311" name="Формула" r:id="rId3" imgW="1117600" imgH="469900" progId="Equation.3">
              <p:embed/>
            </p:oleObj>
          </a:graphicData>
        </a:graphic>
      </p:graphicFrame>
      <p:graphicFrame>
        <p:nvGraphicFramePr>
          <p:cNvPr id="1229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14523106"/>
              </p:ext>
            </p:extLst>
          </p:nvPr>
        </p:nvGraphicFramePr>
        <p:xfrm>
          <a:off x="5426545" y="2977575"/>
          <a:ext cx="2563709" cy="1113190"/>
        </p:xfrm>
        <a:graphic>
          <a:graphicData uri="http://schemas.openxmlformats.org/presentationml/2006/ole">
            <p:oleObj spid="_x0000_s12312" name="Формула" r:id="rId4" imgW="965200" imgH="419100" progId="Equation.3">
              <p:embed/>
            </p:oleObj>
          </a:graphicData>
        </a:graphic>
      </p:graphicFrame>
      <p:sp>
        <p:nvSpPr>
          <p:cNvPr id="12296" name="Прямоугольник 6"/>
          <p:cNvSpPr>
            <a:spLocks noChangeArrowheads="1"/>
          </p:cNvSpPr>
          <p:nvPr/>
        </p:nvSpPr>
        <p:spPr bwMode="auto">
          <a:xfrm>
            <a:off x="285750" y="4312691"/>
            <a:ext cx="8572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1950" algn="just"/>
            <a:r>
              <a:rPr lang="ru-RU" sz="2800" dirty="0">
                <a:ea typeface="Verdana" pitchFamily="34" charset="0"/>
              </a:rPr>
              <a:t>Это </a:t>
            </a:r>
            <a:r>
              <a:rPr lang="ru-RU" sz="2800" dirty="0" smtClean="0">
                <a:ea typeface="Verdana" pitchFamily="34" charset="0"/>
              </a:rPr>
              <a:t>– </a:t>
            </a:r>
            <a:r>
              <a:rPr lang="ru-RU" sz="28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Verdana" pitchFamily="34" charset="0"/>
              </a:rPr>
              <a:t>закон </a:t>
            </a:r>
            <a:r>
              <a:rPr lang="ru-RU" sz="2800" b="1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Verdana" pitchFamily="34" charset="0"/>
              </a:rPr>
              <a:t>разбавления </a:t>
            </a:r>
            <a:r>
              <a:rPr lang="ru-RU" sz="2800" b="1" i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Verdana" pitchFamily="34" charset="0"/>
              </a:rPr>
              <a:t>Оствальда</a:t>
            </a:r>
            <a:r>
              <a:rPr lang="ru-RU" sz="2800" dirty="0">
                <a:ea typeface="Verdana" pitchFamily="34" charset="0"/>
              </a:rPr>
              <a:t>.</a:t>
            </a:r>
            <a:r>
              <a:rPr lang="ru-RU" sz="2800" dirty="0"/>
              <a:t> </a:t>
            </a:r>
          </a:p>
          <a:p>
            <a:pPr indent="361950" algn="just"/>
            <a:r>
              <a:rPr lang="ru-RU" sz="2800" dirty="0" smtClean="0">
                <a:ea typeface="Verdana" pitchFamily="34" charset="0"/>
              </a:rPr>
              <a:t>Для </a:t>
            </a:r>
            <a:r>
              <a:rPr lang="el-GR" sz="2800" b="1" i="1" dirty="0" smtClean="0">
                <a:ea typeface="Verdana" pitchFamily="34" charset="0"/>
              </a:rPr>
              <a:t>α</a:t>
            </a:r>
            <a:r>
              <a:rPr lang="el-GR" sz="2800" b="1" i="1" dirty="0">
                <a:ea typeface="Verdana" pitchFamily="34" charset="0"/>
              </a:rPr>
              <a:t>→</a:t>
            </a:r>
            <a:r>
              <a:rPr lang="ru-RU" sz="2800" b="1" i="1" dirty="0">
                <a:ea typeface="Verdana" pitchFamily="34" charset="0"/>
              </a:rPr>
              <a:t>0</a:t>
            </a:r>
            <a:r>
              <a:rPr lang="ru-RU" sz="2800" dirty="0">
                <a:ea typeface="Verdana" pitchFamily="34" charset="0"/>
              </a:rPr>
              <a:t>, </a:t>
            </a:r>
            <a:r>
              <a:rPr lang="ru-RU" sz="2800" dirty="0" err="1" smtClean="0">
                <a:ea typeface="Verdana" pitchFamily="34" charset="0"/>
              </a:rPr>
              <a:t>ур-ние</a:t>
            </a:r>
            <a:r>
              <a:rPr lang="ru-RU" sz="2800" dirty="0" smtClean="0">
                <a:ea typeface="Verdana" pitchFamily="34" charset="0"/>
              </a:rPr>
              <a:t> упрощается</a:t>
            </a:r>
            <a:r>
              <a:rPr lang="ru-RU" sz="2800" dirty="0">
                <a:ea typeface="Verdana" pitchFamily="34" charset="0"/>
              </a:rPr>
              <a:t>: </a:t>
            </a:r>
          </a:p>
        </p:txBody>
      </p:sp>
      <p:graphicFrame>
        <p:nvGraphicFramePr>
          <p:cNvPr id="1229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34645792"/>
              </p:ext>
            </p:extLst>
          </p:nvPr>
        </p:nvGraphicFramePr>
        <p:xfrm>
          <a:off x="5342085" y="5393477"/>
          <a:ext cx="2591005" cy="771828"/>
        </p:xfrm>
        <a:graphic>
          <a:graphicData uri="http://schemas.openxmlformats.org/presentationml/2006/ole">
            <p:oleObj spid="_x0000_s12313" name="Формула" r:id="rId5" imgW="965200" imgH="292100" progId="Equation.3">
              <p:embed/>
            </p:oleObj>
          </a:graphicData>
        </a:graphic>
      </p:graphicFrame>
      <p:sp>
        <p:nvSpPr>
          <p:cNvPr id="12298" name="Прямоугольник 9"/>
          <p:cNvSpPr>
            <a:spLocks noChangeArrowheads="1"/>
          </p:cNvSpPr>
          <p:nvPr/>
        </p:nvSpPr>
        <p:spPr bwMode="auto">
          <a:xfrm>
            <a:off x="2123728" y="5642084"/>
            <a:ext cx="19442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</a:t>
            </a:r>
            <a:r>
              <a:rPr lang="ru-RU" sz="2800" b="1" i="1" baseline="-25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</a:t>
            </a:r>
            <a:r>
              <a:rPr lang="ru-RU" sz="2800" b="1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α</a:t>
            </a:r>
            <a:r>
              <a:rPr lang="ru-RU" sz="2800" b="1" i="1" baseline="30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</a:t>
            </a:r>
            <a:r>
              <a:rPr lang="ru-RU" sz="2800" b="1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</a:t>
            </a:r>
            <a:r>
              <a:rPr lang="ru-RU" sz="2800" b="1" i="1" baseline="-25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</a:t>
            </a:r>
            <a:endParaRPr lang="ru-RU" sz="2800" b="1" i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404664"/>
            <a:ext cx="792088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>
                <a:ea typeface="Verdana" pitchFamily="34" charset="0"/>
              </a:rPr>
              <a:t>С</a:t>
            </a:r>
            <a:r>
              <a:rPr lang="ru-RU" sz="2800" baseline="-25000" dirty="0" smtClean="0">
                <a:ea typeface="Verdana" pitchFamily="34" charset="0"/>
              </a:rPr>
              <a:t>0</a:t>
            </a:r>
            <a:r>
              <a:rPr lang="ru-RU" sz="2800" dirty="0" smtClean="0">
                <a:ea typeface="Verdana" pitchFamily="34" charset="0"/>
              </a:rPr>
              <a:t> </a:t>
            </a:r>
            <a:r>
              <a:rPr lang="ru-RU" sz="2800" dirty="0">
                <a:ea typeface="Verdana" pitchFamily="34" charset="0"/>
              </a:rPr>
              <a:t>= </a:t>
            </a:r>
            <a:r>
              <a:rPr lang="ru-RU" sz="2800" dirty="0" err="1">
                <a:ea typeface="Verdana" pitchFamily="34" charset="0"/>
              </a:rPr>
              <a:t>с</a:t>
            </a:r>
            <a:r>
              <a:rPr lang="ru-RU" sz="2800" baseline="-25000" dirty="0" err="1">
                <a:ea typeface="Verdana" pitchFamily="34" charset="0"/>
              </a:rPr>
              <a:t>М</a:t>
            </a:r>
            <a:r>
              <a:rPr lang="ru-RU" sz="2800" baseline="-25000" dirty="0">
                <a:ea typeface="Verdana" pitchFamily="34" charset="0"/>
              </a:rPr>
              <a:t> ,</a:t>
            </a:r>
            <a:r>
              <a:rPr lang="ru-RU" sz="2800" dirty="0">
                <a:ea typeface="Verdana" pitchFamily="34" charset="0"/>
              </a:rPr>
              <a:t> если степень </a:t>
            </a:r>
            <a:r>
              <a:rPr lang="ru-RU" sz="2800" dirty="0" err="1" smtClean="0">
                <a:ea typeface="Verdana" pitchFamily="34" charset="0"/>
              </a:rPr>
              <a:t>дис-ции</a:t>
            </a:r>
            <a:r>
              <a:rPr lang="ru-RU" sz="2800" dirty="0" smtClean="0">
                <a:ea typeface="Verdana" pitchFamily="34" charset="0"/>
              </a:rPr>
              <a:t> </a:t>
            </a:r>
            <a:r>
              <a:rPr lang="ru-RU" sz="28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a typeface="Verdana" pitchFamily="34" charset="0"/>
                <a:sym typeface="Symbol" pitchFamily="18" charset="2"/>
              </a:rPr>
              <a:t></a:t>
            </a:r>
            <a:endParaRPr lang="ru-RU" sz="28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a typeface="Verdan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>
                <a:ea typeface="Verdana" pitchFamily="34" charset="0"/>
              </a:rPr>
              <a:t> </a:t>
            </a:r>
            <a:r>
              <a:rPr lang="en-US" sz="2800" dirty="0" smtClean="0">
                <a:ea typeface="Verdana" pitchFamily="34" charset="0"/>
              </a:rPr>
              <a:t>        </a:t>
            </a:r>
            <a:r>
              <a:rPr lang="ru-RU" sz="2800" dirty="0" smtClean="0">
                <a:ea typeface="Verdana" pitchFamily="34" charset="0"/>
              </a:rPr>
              <a:t>   </a:t>
            </a:r>
            <a:r>
              <a:rPr lang="en-US" sz="2800" dirty="0" smtClean="0">
                <a:ea typeface="Verdana" pitchFamily="34" charset="0"/>
              </a:rPr>
              <a:t>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a typeface="Verdana" pitchFamily="34" charset="0"/>
              </a:rPr>
              <a:t>АВ  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a typeface="Verdana" pitchFamily="34" charset="0"/>
                <a:sym typeface="Wingdings 3" pitchFamily="18" charset="2"/>
              </a:rPr>
              <a:t>   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a typeface="Verdana" pitchFamily="34" charset="0"/>
                <a:sym typeface="Wingdings 3" pitchFamily="18" charset="2"/>
              </a:rPr>
              <a:t>А</a:t>
            </a:r>
            <a:r>
              <a:rPr lang="ru-RU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a typeface="Verdana" pitchFamily="34" charset="0"/>
                <a:sym typeface="Wingdings 3" pitchFamily="18" charset="2"/>
              </a:rPr>
              <a:t>+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a typeface="Verdana" pitchFamily="34" charset="0"/>
                <a:sym typeface="Wingdings 3" pitchFamily="18" charset="2"/>
              </a:rPr>
              <a:t>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a typeface="Verdana" pitchFamily="34" charset="0"/>
                <a:sym typeface="Wingdings 3" pitchFamily="18" charset="2"/>
              </a:rPr>
              <a:t> +  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a typeface="Verdana" pitchFamily="34" charset="0"/>
                <a:sym typeface="Wingdings 3" pitchFamily="18" charset="2"/>
              </a:rPr>
              <a:t>В</a:t>
            </a:r>
            <a:r>
              <a:rPr lang="ru-RU" sz="28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a typeface="Verdana" pitchFamily="34" charset="0"/>
                <a:sym typeface="Wingdings 3" pitchFamily="18" charset="2"/>
              </a:rPr>
              <a:t>─</a:t>
            </a:r>
            <a:r>
              <a:rPr lang="ru-RU" sz="2800" baseline="30000" dirty="0">
                <a:ea typeface="Verdana" pitchFamily="34" charset="0"/>
                <a:sym typeface="Wingdings 3" pitchFamily="18" charset="2"/>
              </a:rPr>
              <a:t> </a:t>
            </a:r>
            <a:r>
              <a:rPr lang="ru-RU" sz="2800" dirty="0">
                <a:ea typeface="Verdana" pitchFamily="34" charset="0"/>
                <a:sym typeface="Wingdings 3" pitchFamily="18" charset="2"/>
              </a:rPr>
              <a:t>  </a:t>
            </a:r>
            <a:r>
              <a:rPr lang="ru-RU" sz="2800" dirty="0" smtClean="0">
                <a:ea typeface="Verdana" pitchFamily="34" charset="0"/>
                <a:sym typeface="Wingdings 3" pitchFamily="18" charset="2"/>
              </a:rPr>
              <a:t>   </a:t>
            </a:r>
            <a:r>
              <a:rPr lang="ru-RU" sz="2800" i="1" dirty="0" err="1" smtClean="0">
                <a:ea typeface="Verdana" pitchFamily="34" charset="0"/>
                <a:sym typeface="Wingdings 3" pitchFamily="18" charset="2"/>
              </a:rPr>
              <a:t>К</a:t>
            </a:r>
            <a:r>
              <a:rPr lang="ru-RU" sz="2800" baseline="-25000" dirty="0" err="1" smtClean="0">
                <a:ea typeface="Verdana" pitchFamily="34" charset="0"/>
                <a:sym typeface="Wingdings 3" pitchFamily="18" charset="2"/>
              </a:rPr>
              <a:t>р</a:t>
            </a:r>
            <a:r>
              <a:rPr lang="ru-RU" sz="2800" dirty="0" smtClean="0">
                <a:ea typeface="Verdana" pitchFamily="34" charset="0"/>
                <a:sym typeface="Wingdings 3" pitchFamily="18" charset="2"/>
              </a:rPr>
              <a:t> </a:t>
            </a:r>
            <a:r>
              <a:rPr lang="ru-RU" sz="2800" dirty="0">
                <a:ea typeface="Verdana" pitchFamily="34" charset="0"/>
                <a:sym typeface="Wingdings 3" pitchFamily="18" charset="2"/>
              </a:rPr>
              <a:t>= </a:t>
            </a:r>
            <a:r>
              <a:rPr lang="ru-RU" sz="2800" i="1" dirty="0">
                <a:ea typeface="Verdana" pitchFamily="34" charset="0"/>
                <a:sym typeface="Wingdings 3" pitchFamily="18" charset="2"/>
              </a:rPr>
              <a:t>С</a:t>
            </a:r>
            <a:r>
              <a:rPr lang="ru-RU" sz="2800" baseline="-25000" dirty="0">
                <a:ea typeface="Verdana" pitchFamily="34" charset="0"/>
                <a:sym typeface="Wingdings 3" pitchFamily="18" charset="2"/>
              </a:rPr>
              <a:t>А</a:t>
            </a:r>
            <a:r>
              <a:rPr lang="ru-RU" sz="2800" dirty="0">
                <a:ea typeface="Verdana" pitchFamily="34" charset="0"/>
                <a:sym typeface="Wingdings 3" pitchFamily="18" charset="2"/>
              </a:rPr>
              <a:t>·</a:t>
            </a:r>
            <a:r>
              <a:rPr lang="ru-RU" sz="2800" i="1" dirty="0">
                <a:ea typeface="Verdana" pitchFamily="34" charset="0"/>
                <a:sym typeface="Wingdings 3" pitchFamily="18" charset="2"/>
              </a:rPr>
              <a:t>С</a:t>
            </a:r>
            <a:r>
              <a:rPr lang="ru-RU" sz="2800" baseline="-25000" dirty="0">
                <a:ea typeface="Verdana" pitchFamily="34" charset="0"/>
                <a:sym typeface="Wingdings 3" pitchFamily="18" charset="2"/>
              </a:rPr>
              <a:t>В</a:t>
            </a:r>
            <a:r>
              <a:rPr lang="ru-RU" sz="2800" dirty="0">
                <a:ea typeface="Verdana" pitchFamily="34" charset="0"/>
                <a:sym typeface="Wingdings 3" pitchFamily="18" charset="2"/>
              </a:rPr>
              <a:t>/</a:t>
            </a:r>
            <a:r>
              <a:rPr lang="ru-RU" sz="2800" i="1" dirty="0">
                <a:ea typeface="Verdana" pitchFamily="34" charset="0"/>
                <a:sym typeface="Wingdings 3" pitchFamily="18" charset="2"/>
              </a:rPr>
              <a:t>С</a:t>
            </a:r>
            <a:r>
              <a:rPr lang="ru-RU" sz="2800" baseline="-25000" dirty="0">
                <a:ea typeface="Verdana" pitchFamily="34" charset="0"/>
                <a:sym typeface="Wingdings 3" pitchFamily="18" charset="2"/>
              </a:rPr>
              <a:t>АВ</a:t>
            </a:r>
            <a:r>
              <a:rPr lang="ru-RU" sz="2800" baseline="30000" dirty="0">
                <a:ea typeface="Verdana" pitchFamily="34" charset="0"/>
                <a:sym typeface="Wingdings 3" pitchFamily="18" charset="2"/>
              </a:rPr>
              <a:t> </a:t>
            </a:r>
          </a:p>
          <a:p>
            <a:r>
              <a:rPr lang="en-US" sz="2800" dirty="0" smtClean="0">
                <a:ea typeface="Verdana" pitchFamily="34" charset="0"/>
              </a:rPr>
              <a:t> 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a typeface="Verdana" pitchFamily="34" charset="0"/>
              </a:rPr>
              <a:t>С</a:t>
            </a:r>
            <a:r>
              <a:rPr lang="ru-RU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a typeface="Verdana" pitchFamily="34" charset="0"/>
              </a:rPr>
              <a:t>р</a:t>
            </a:r>
            <a:r>
              <a:rPr lang="ru-RU" sz="2800" dirty="0" smtClean="0">
                <a:ea typeface="Verdana" pitchFamily="34" charset="0"/>
              </a:rPr>
              <a:t>    </a:t>
            </a:r>
            <a:r>
              <a:rPr lang="ru-RU" sz="2800" dirty="0" err="1">
                <a:ea typeface="Verdana" pitchFamily="34" charset="0"/>
              </a:rPr>
              <a:t>c</a:t>
            </a:r>
            <a:r>
              <a:rPr lang="ru-RU" sz="2800" baseline="-30000" dirty="0" err="1">
                <a:ea typeface="Verdana" pitchFamily="34" charset="0"/>
              </a:rPr>
              <a:t>М</a:t>
            </a:r>
            <a:r>
              <a:rPr lang="ru-RU" sz="2800" dirty="0">
                <a:ea typeface="Verdana" pitchFamily="34" charset="0"/>
                <a:sym typeface="Symbol" pitchFamily="18" charset="2"/>
              </a:rPr>
              <a:t>(1 ─ )  </a:t>
            </a:r>
            <a:r>
              <a:rPr lang="ru-RU" sz="2800" dirty="0">
                <a:ea typeface="Verdana" pitchFamily="34" charset="0"/>
              </a:rPr>
              <a:t> </a:t>
            </a:r>
            <a:r>
              <a:rPr lang="ru-RU" sz="2800" dirty="0" err="1">
                <a:ea typeface="Verdana" pitchFamily="34" charset="0"/>
              </a:rPr>
              <a:t>c</a:t>
            </a:r>
            <a:r>
              <a:rPr lang="ru-RU" sz="2800" baseline="-30000" dirty="0" err="1">
                <a:ea typeface="Verdana" pitchFamily="34" charset="0"/>
              </a:rPr>
              <a:t>М</a:t>
            </a:r>
            <a:r>
              <a:rPr lang="ru-RU" sz="2800" dirty="0">
                <a:ea typeface="Verdana" pitchFamily="34" charset="0"/>
                <a:sym typeface="Symbol" pitchFamily="18" charset="2"/>
              </a:rPr>
              <a:t>·    </a:t>
            </a:r>
            <a:r>
              <a:rPr lang="ru-RU" sz="2800" dirty="0" err="1">
                <a:ea typeface="Verdana" pitchFamily="34" charset="0"/>
              </a:rPr>
              <a:t>c</a:t>
            </a:r>
            <a:r>
              <a:rPr lang="ru-RU" sz="2800" baseline="-30000" dirty="0" err="1">
                <a:ea typeface="Verdana" pitchFamily="34" charset="0"/>
              </a:rPr>
              <a:t>М</a:t>
            </a:r>
            <a:r>
              <a:rPr lang="ru-RU" sz="2800" dirty="0">
                <a:ea typeface="Verdana" pitchFamily="34" charset="0"/>
                <a:sym typeface="Symbol" pitchFamily="18" charset="2"/>
              </a:rPr>
              <a:t>·</a:t>
            </a:r>
            <a:r>
              <a:rPr lang="ru-RU" sz="2800" dirty="0" smtClean="0">
                <a:ea typeface="Verdana" pitchFamily="34" charset="0"/>
                <a:sym typeface="Symbol" pitchFamily="18" charset="2"/>
              </a:rPr>
              <a:t> </a:t>
            </a:r>
            <a:endParaRPr lang="ru-RU" sz="2800" dirty="0"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3645024"/>
          <a:ext cx="8442186" cy="2856000"/>
        </p:xfrm>
        <a:graphic>
          <a:graphicData uri="http://schemas.openxmlformats.org/drawingml/2006/table">
            <a:tbl>
              <a:tblPr/>
              <a:tblGrid>
                <a:gridCol w="501962"/>
                <a:gridCol w="2700000"/>
                <a:gridCol w="1816019"/>
                <a:gridCol w="1673734"/>
                <a:gridCol w="1750471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Тип системы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Размер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частиц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Название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Состояние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системы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Молекулярно- и ионно-дисперсные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&lt; 10 Å (10</a:t>
                      </a:r>
                      <a:r>
                        <a:rPr kumimoji="0" lang="ru-RU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-9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истинные </a:t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растворы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гомогенные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ΙΙ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Высокодисперсные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 – 1000 Å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cs typeface="Times New Roman" pitchFamily="18" charset="0"/>
                        </a:rPr>
                        <a:t>(10 – 100 нм)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коллоидные растворы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Ультра- и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микро-гетерогенные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ΙΙΙ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Грубодисперсные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&gt;1000 Å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взвеси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гетерогенные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442" name="Rectangle 1"/>
          <p:cNvSpPr>
            <a:spLocks noChangeArrowheads="1"/>
          </p:cNvSpPr>
          <p:nvPr/>
        </p:nvSpPr>
        <p:spPr bwMode="auto">
          <a:xfrm>
            <a:off x="968623" y="3068960"/>
            <a:ext cx="713176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 anchor="ctr">
            <a:spAutoFit/>
          </a:bodyPr>
          <a:lstStyle/>
          <a:p>
            <a:pPr algn="ctr"/>
            <a:r>
              <a:rPr lang="ru-RU" sz="2000" dirty="0">
                <a:cs typeface="Times New Roman" pitchFamily="18" charset="0"/>
              </a:rPr>
              <a:t>1</a:t>
            </a:r>
            <a:r>
              <a:rPr lang="ru-RU" sz="2000" dirty="0" smtClean="0">
                <a:cs typeface="Times New Roman" pitchFamily="18" charset="0"/>
              </a:rPr>
              <a:t>) 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по  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размеру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частиц  </a:t>
            </a:r>
            <a:r>
              <a:rPr lang="ru-RU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дисп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. фазы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0648"/>
            <a:ext cx="85689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457200" algn="l"/>
              </a:tabLst>
            </a:pP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Классификация дисперсных систем</a:t>
            </a:r>
            <a:endParaRPr lang="ru-RU" sz="2400" dirty="0" smtClean="0"/>
          </a:p>
          <a:p>
            <a:pPr marL="1073150" indent="-531813" algn="just" eaLnBrk="0" hangingPunct="0">
              <a:spcBef>
                <a:spcPts val="1200"/>
              </a:spcBef>
              <a:buFont typeface="Calibri" pitchFamily="34" charset="0"/>
              <a:buAutoNum type="arabicPeriod"/>
              <a:tabLst>
                <a:tab pos="801688" algn="l"/>
              </a:tabLst>
            </a:pPr>
            <a:r>
              <a:rPr lang="ru-RU" sz="2400" dirty="0" smtClean="0">
                <a:cs typeface="Times New Roman" pitchFamily="18" charset="0"/>
              </a:rPr>
              <a:t>размер частиц дисперсной фазы, </a:t>
            </a:r>
            <a:endParaRPr lang="ru-RU" sz="2400" dirty="0" smtClean="0"/>
          </a:p>
          <a:p>
            <a:pPr marL="1073150" indent="-531813" algn="just" eaLnBrk="0" hangingPunct="0">
              <a:buFont typeface="Calibri" pitchFamily="34" charset="0"/>
              <a:buAutoNum type="arabicPeriod"/>
              <a:tabLst>
                <a:tab pos="801688" algn="l"/>
              </a:tabLst>
            </a:pPr>
            <a:r>
              <a:rPr lang="ru-RU" sz="2400" dirty="0" smtClean="0">
                <a:cs typeface="Times New Roman" pitchFamily="18" charset="0"/>
              </a:rPr>
              <a:t>агрегатное состояние частиц д.ф. и д.с.;</a:t>
            </a:r>
            <a:endParaRPr lang="ru-RU" sz="2400" dirty="0" smtClean="0"/>
          </a:p>
          <a:p>
            <a:pPr marL="1073150" indent="-531813" algn="just" eaLnBrk="0" hangingPunct="0">
              <a:buFont typeface="Calibri" pitchFamily="34" charset="0"/>
              <a:buAutoNum type="arabicPeriod"/>
              <a:tabLst>
                <a:tab pos="801688" algn="l"/>
              </a:tabLst>
            </a:pPr>
            <a:r>
              <a:rPr lang="ru-RU" sz="2400" dirty="0" smtClean="0">
                <a:cs typeface="Times New Roman" pitchFamily="18" charset="0"/>
              </a:rPr>
              <a:t>форма частиц дисперсной фазы, </a:t>
            </a:r>
            <a:endParaRPr lang="ru-RU" sz="2400" dirty="0" smtClean="0"/>
          </a:p>
          <a:p>
            <a:pPr marL="1073150" indent="-531813" algn="just" eaLnBrk="0" hangingPunct="0">
              <a:buFont typeface="Calibri" pitchFamily="34" charset="0"/>
              <a:buAutoNum type="arabicPeriod"/>
              <a:tabLst>
                <a:tab pos="801688" algn="l"/>
              </a:tabLst>
            </a:pPr>
            <a:r>
              <a:rPr lang="ru-RU" sz="2400" dirty="0" smtClean="0">
                <a:cs typeface="Times New Roman" pitchFamily="18" charset="0"/>
              </a:rPr>
              <a:t>интенсивность межфазового взаимодействия, </a:t>
            </a:r>
            <a:endParaRPr lang="ru-RU" sz="2400" dirty="0" smtClean="0"/>
          </a:p>
          <a:p>
            <a:pPr marL="1073150" indent="-531813" algn="just" eaLnBrk="0" hangingPunct="0">
              <a:buFont typeface="Calibri" pitchFamily="34" charset="0"/>
              <a:buAutoNum type="arabicPeriod"/>
              <a:tabLst>
                <a:tab pos="801688" algn="l"/>
              </a:tabLst>
            </a:pPr>
            <a:r>
              <a:rPr lang="ru-RU" sz="2400" dirty="0" smtClean="0">
                <a:cs typeface="Times New Roman" pitchFamily="18" charset="0"/>
              </a:rPr>
              <a:t>наличие структурообразования м. </a:t>
            </a:r>
            <a:r>
              <a:rPr lang="ru-RU" sz="2400" dirty="0" err="1" smtClean="0">
                <a:cs typeface="Times New Roman" pitchFamily="18" charset="0"/>
              </a:rPr>
              <a:t>ч-цами</a:t>
            </a:r>
            <a:r>
              <a:rPr lang="ru-RU" sz="2400" dirty="0" smtClean="0">
                <a:cs typeface="Times New Roman" pitchFamily="18" charset="0"/>
              </a:rPr>
              <a:t> д.ф.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3314" name="Object 1"/>
          <p:cNvGraphicFramePr>
            <a:graphicFrameLocks noChangeAspect="1"/>
          </p:cNvGraphicFramePr>
          <p:nvPr/>
        </p:nvGraphicFramePr>
        <p:xfrm>
          <a:off x="2787650" y="1268760"/>
          <a:ext cx="4000500" cy="500062"/>
        </p:xfrm>
        <a:graphic>
          <a:graphicData uri="http://schemas.openxmlformats.org/presentationml/2006/ole">
            <p:oleObj spid="_x0000_s13334" name="Формула" r:id="rId3" imgW="1905000" imgH="241300" progId="Equation.3">
              <p:embed/>
            </p:oleObj>
          </a:graphicData>
        </a:graphic>
      </p:graphicFrame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133725" y="3068960"/>
          <a:ext cx="3308350" cy="500062"/>
        </p:xfrm>
        <a:graphic>
          <a:graphicData uri="http://schemas.openxmlformats.org/presentationml/2006/ole">
            <p:oleObj spid="_x0000_s13335" name="Формула" r:id="rId4" imgW="1574800" imgH="241300" progId="Equation.3">
              <p:embed/>
            </p:oleObj>
          </a:graphicData>
        </a:graphic>
      </p:graphicFrame>
      <p:sp>
        <p:nvSpPr>
          <p:cNvPr id="13320" name="TextBox 54"/>
          <p:cNvSpPr txBox="1">
            <a:spLocks noChangeArrowheads="1"/>
          </p:cNvSpPr>
          <p:nvPr/>
        </p:nvSpPr>
        <p:spPr bwMode="auto">
          <a:xfrm>
            <a:off x="2023602" y="476888"/>
            <a:ext cx="55007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Verdana" pitchFamily="34" charset="0"/>
              </a:rPr>
              <a:t>Ступенчатая диссоциация</a:t>
            </a:r>
          </a:p>
        </p:txBody>
      </p:sp>
      <p:sp>
        <p:nvSpPr>
          <p:cNvPr id="1332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13316" name="Object 5"/>
          <p:cNvGraphicFramePr>
            <a:graphicFrameLocks noChangeAspect="1"/>
          </p:cNvGraphicFramePr>
          <p:nvPr/>
        </p:nvGraphicFramePr>
        <p:xfrm>
          <a:off x="2915816" y="1844824"/>
          <a:ext cx="3371850" cy="928687"/>
        </p:xfrm>
        <a:graphic>
          <a:graphicData uri="http://schemas.openxmlformats.org/presentationml/2006/ole">
            <p:oleObj spid="_x0000_s13336" name="Формула" r:id="rId5" imgW="1663700" imgH="457200" progId="Equation.3">
              <p:embed/>
            </p:oleObj>
          </a:graphicData>
        </a:graphic>
      </p:graphicFrame>
      <p:graphicFrame>
        <p:nvGraphicFramePr>
          <p:cNvPr id="13317" name="Object 7"/>
          <p:cNvGraphicFramePr>
            <a:graphicFrameLocks noChangeAspect="1"/>
          </p:cNvGraphicFramePr>
          <p:nvPr/>
        </p:nvGraphicFramePr>
        <p:xfrm>
          <a:off x="3243684" y="3789040"/>
          <a:ext cx="2984500" cy="928688"/>
        </p:xfrm>
        <a:graphic>
          <a:graphicData uri="http://schemas.openxmlformats.org/presentationml/2006/ole">
            <p:oleObj spid="_x0000_s13337" name="Формула" r:id="rId6" imgW="1473200" imgH="457200" progId="Equation.3">
              <p:embed/>
            </p:oleObj>
          </a:graphicData>
        </a:graphic>
      </p:graphicFrame>
      <p:sp>
        <p:nvSpPr>
          <p:cNvPr id="13322" name="Прямоугольник 56"/>
          <p:cNvSpPr>
            <a:spLocks noChangeArrowheads="1"/>
          </p:cNvSpPr>
          <p:nvPr/>
        </p:nvSpPr>
        <p:spPr bwMode="auto">
          <a:xfrm>
            <a:off x="3712368" y="5661248"/>
            <a:ext cx="2151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</a:t>
            </a:r>
            <a:r>
              <a:rPr lang="ru-RU" sz="2800" b="1" i="1" baseline="-25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</a:t>
            </a:r>
            <a:r>
              <a:rPr lang="ru-RU" sz="2800" b="1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= К</a:t>
            </a:r>
            <a:r>
              <a:rPr lang="ru-RU" sz="2800" b="1" i="1" baseline="-25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Д1</a:t>
            </a:r>
            <a:r>
              <a:rPr lang="ru-RU" sz="2800" b="1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·К</a:t>
            </a:r>
            <a:r>
              <a:rPr lang="ru-RU" sz="2800" b="1" i="1" baseline="-25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Д2</a:t>
            </a:r>
            <a:endParaRPr lang="ru-RU" sz="2800" b="1" i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3323" name="Прямоугольник 58"/>
          <p:cNvSpPr>
            <a:spLocks noChangeArrowheads="1"/>
          </p:cNvSpPr>
          <p:nvPr/>
        </p:nvSpPr>
        <p:spPr bwMode="auto">
          <a:xfrm>
            <a:off x="3727450" y="4941168"/>
            <a:ext cx="2120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</a:t>
            </a:r>
            <a:r>
              <a:rPr lang="ru-RU" sz="2800" b="1" i="1" baseline="-25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</a:t>
            </a:r>
            <a:r>
              <a:rPr lang="ru-RU" sz="2800" b="1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&gt; K</a:t>
            </a:r>
            <a:r>
              <a:rPr lang="ru-RU" sz="2800" b="1" i="1" baseline="-25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</a:t>
            </a:r>
            <a:r>
              <a:rPr lang="ru-RU" sz="2800" b="1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&gt; K</a:t>
            </a:r>
            <a:r>
              <a:rPr lang="ru-RU" sz="2800" b="1" i="1" baseline="-250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3</a:t>
            </a:r>
            <a:r>
              <a:rPr lang="ru-RU" sz="2800" b="1" i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487387"/>
            <a:ext cx="8643937" cy="1724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Диссоциация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воды</a:t>
            </a:r>
            <a:r>
              <a:rPr lang="ru-RU" sz="2400" b="1" dirty="0" smtClean="0">
                <a:latin typeface="Verdana" pitchFamily="34" charset="0"/>
              </a:rPr>
              <a:t> </a:t>
            </a:r>
            <a:endParaRPr lang="ru-RU" sz="2400" dirty="0">
              <a:latin typeface="Verdana" pitchFamily="34" charset="0"/>
            </a:endParaRPr>
          </a:p>
          <a:p>
            <a:pPr indent="361950" algn="just">
              <a:defRPr/>
            </a:pPr>
            <a:r>
              <a:rPr lang="ru-RU" sz="2400" dirty="0">
                <a:latin typeface="Verdana" pitchFamily="34" charset="0"/>
              </a:rPr>
              <a:t>Чистая вода очень плохо проводит </a:t>
            </a:r>
            <a:r>
              <a:rPr lang="ru-RU" sz="2400" dirty="0" err="1" smtClean="0">
                <a:latin typeface="Verdana" pitchFamily="34" charset="0"/>
              </a:rPr>
              <a:t>эл</a:t>
            </a:r>
            <a:r>
              <a:rPr lang="ru-RU" sz="2400" dirty="0" smtClean="0">
                <a:latin typeface="Verdana" pitchFamily="34" charset="0"/>
              </a:rPr>
              <a:t>. </a:t>
            </a:r>
            <a:r>
              <a:rPr lang="ru-RU" sz="2400" dirty="0">
                <a:latin typeface="Verdana" pitchFamily="34" charset="0"/>
              </a:rPr>
              <a:t>ток, но все же обладает измеримой </a:t>
            </a:r>
            <a:r>
              <a:rPr lang="ru-RU" sz="2400" dirty="0" err="1" smtClean="0">
                <a:latin typeface="Verdana" pitchFamily="34" charset="0"/>
              </a:rPr>
              <a:t>эл</a:t>
            </a:r>
            <a:r>
              <a:rPr lang="ru-RU" sz="2400" dirty="0" smtClean="0">
                <a:latin typeface="Verdana" pitchFamily="34" charset="0"/>
              </a:rPr>
              <a:t>. </a:t>
            </a:r>
            <a:r>
              <a:rPr lang="ru-RU" sz="2400" dirty="0">
                <a:latin typeface="Verdana" pitchFamily="34" charset="0"/>
              </a:rPr>
              <a:t>проводимостью из-за небольшой диссоциации: </a:t>
            </a:r>
          </a:p>
        </p:txBody>
      </p:sp>
      <p:sp>
        <p:nvSpPr>
          <p:cNvPr id="1536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5362" name="Object 1"/>
          <p:cNvGraphicFramePr>
            <a:graphicFrameLocks noChangeAspect="1"/>
          </p:cNvGraphicFramePr>
          <p:nvPr/>
        </p:nvGraphicFramePr>
        <p:xfrm>
          <a:off x="3117130" y="2312988"/>
          <a:ext cx="2967038" cy="635000"/>
        </p:xfrm>
        <a:graphic>
          <a:graphicData uri="http://schemas.openxmlformats.org/presentationml/2006/ole">
            <p:oleObj spid="_x0000_s103446" name="Формула" r:id="rId3" imgW="1143000" imgH="254000" progId="Equation.3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3154660" y="3059137"/>
          <a:ext cx="2857500" cy="1077913"/>
        </p:xfrm>
        <a:graphic>
          <a:graphicData uri="http://schemas.openxmlformats.org/presentationml/2006/ole">
            <p:oleObj spid="_x0000_s103447" name="Формула" r:id="rId4" imgW="1168400" imgH="457200" progId="Equation.3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441450" y="5702325"/>
          <a:ext cx="5988050" cy="534987"/>
        </p:xfrm>
        <a:graphic>
          <a:graphicData uri="http://schemas.openxmlformats.org/presentationml/2006/ole">
            <p:oleObj spid="_x0000_s103448" name="Формула" r:id="rId5" imgW="2463800" imgH="228600" progId="Equation.3">
              <p:embed/>
            </p:oleObj>
          </a:graphicData>
        </a:graphic>
      </p:graphicFrame>
      <p:graphicFrame>
        <p:nvGraphicFramePr>
          <p:cNvPr id="15365" name="Object 8"/>
          <p:cNvGraphicFramePr>
            <a:graphicFrameLocks noChangeAspect="1"/>
          </p:cNvGraphicFramePr>
          <p:nvPr/>
        </p:nvGraphicFramePr>
        <p:xfrm>
          <a:off x="827584" y="4149080"/>
          <a:ext cx="4214813" cy="811212"/>
        </p:xfrm>
        <a:graphic>
          <a:graphicData uri="http://schemas.openxmlformats.org/presentationml/2006/ole">
            <p:oleObj spid="_x0000_s103449" name="Формула" r:id="rId6" imgW="2032000" imgH="406400" progId="Equation.3">
              <p:embed/>
            </p:oleObj>
          </a:graphicData>
        </a:graphic>
      </p:graphicFrame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251520" y="5013176"/>
            <a:ext cx="5112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i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] = [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sz="2400" b="1" i="1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≈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1∙10</a:t>
            </a:r>
            <a:r>
              <a:rPr lang="ru-RU" sz="2400" b="1" baseline="30000" dirty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моль/л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5292080" y="4725144"/>
            <a:ext cx="3240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] 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i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] = [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sz="2400" b="1" i="1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Прямоугольник 6"/>
          <p:cNvSpPr>
            <a:spLocks noChangeArrowheads="1"/>
          </p:cNvSpPr>
          <p:nvPr/>
        </p:nvSpPr>
        <p:spPr bwMode="auto">
          <a:xfrm>
            <a:off x="285750" y="1860228"/>
            <a:ext cx="8572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i="1" dirty="0">
                <a:latin typeface="Verdana" pitchFamily="34" charset="0"/>
              </a:rPr>
              <a:t>для воды и разбавленных водных </a:t>
            </a:r>
            <a:r>
              <a:rPr lang="ru-RU" sz="2400" i="1" dirty="0" err="1" smtClean="0">
                <a:latin typeface="Verdana" pitchFamily="34" charset="0"/>
              </a:rPr>
              <a:t>р</a:t>
            </a:r>
            <a:r>
              <a:rPr lang="en-US" sz="2400" i="1" dirty="0" smtClean="0">
                <a:latin typeface="Verdana" pitchFamily="34" charset="0"/>
              </a:rPr>
              <a:t>-</a:t>
            </a:r>
            <a:r>
              <a:rPr lang="ru-RU" sz="2400" i="1" dirty="0" smtClean="0">
                <a:latin typeface="Verdana" pitchFamily="34" charset="0"/>
              </a:rPr>
              <a:t>ров </a:t>
            </a:r>
            <a:r>
              <a:rPr lang="ru-RU" sz="2400" i="1" dirty="0">
                <a:latin typeface="Verdana" pitchFamily="34" charset="0"/>
              </a:rPr>
              <a:t>при неизменной </a:t>
            </a:r>
            <a:r>
              <a:rPr lang="ru-RU" sz="2400" i="1" dirty="0" smtClean="0">
                <a:latin typeface="Verdana" pitchFamily="34" charset="0"/>
              </a:rPr>
              <a:t>т</a:t>
            </a:r>
            <a:r>
              <a:rPr lang="en-US" sz="2400" i="1" dirty="0" smtClean="0">
                <a:latin typeface="Verdana" pitchFamily="34" charset="0"/>
              </a:rPr>
              <a:t>-</a:t>
            </a:r>
            <a:r>
              <a:rPr lang="ru-RU" sz="2400" i="1" dirty="0" smtClean="0">
                <a:latin typeface="Verdana" pitchFamily="34" charset="0"/>
              </a:rPr>
              <a:t>ре </a:t>
            </a:r>
            <a:r>
              <a:rPr lang="ru-RU" sz="2400" i="1" dirty="0">
                <a:latin typeface="Verdana" pitchFamily="34" charset="0"/>
              </a:rPr>
              <a:t>произведение </a:t>
            </a:r>
            <a:r>
              <a:rPr lang="ru-RU" sz="2400" i="1" dirty="0" err="1" smtClean="0">
                <a:latin typeface="Verdana" pitchFamily="34" charset="0"/>
              </a:rPr>
              <a:t>конц-ций</a:t>
            </a:r>
            <a:r>
              <a:rPr lang="ru-RU" sz="2400" i="1" dirty="0" smtClean="0">
                <a:latin typeface="Verdana" pitchFamily="34" charset="0"/>
              </a:rPr>
              <a:t> </a:t>
            </a:r>
            <a:r>
              <a:rPr lang="ru-RU" sz="2400" i="1" dirty="0">
                <a:latin typeface="Verdana" pitchFamily="34" charset="0"/>
              </a:rPr>
              <a:t>ионов Н</a:t>
            </a:r>
            <a:r>
              <a:rPr lang="ru-RU" sz="2400" i="1" baseline="30000" dirty="0">
                <a:latin typeface="Verdana" pitchFamily="34" charset="0"/>
              </a:rPr>
              <a:t>+</a:t>
            </a:r>
            <a:r>
              <a:rPr lang="ru-RU" sz="2400" i="1" dirty="0">
                <a:latin typeface="Verdana" pitchFamily="34" charset="0"/>
              </a:rPr>
              <a:t> и ОН</a:t>
            </a:r>
            <a:r>
              <a:rPr lang="ru-RU" sz="2400" i="1" baseline="30000" dirty="0">
                <a:latin typeface="Verdana" pitchFamily="34" charset="0"/>
              </a:rPr>
              <a:t>-</a:t>
            </a:r>
            <a:r>
              <a:rPr lang="ru-RU" sz="2400" i="1" dirty="0">
                <a:latin typeface="Verdana" pitchFamily="34" charset="0"/>
              </a:rPr>
              <a:t> есть величина </a:t>
            </a:r>
            <a:r>
              <a:rPr lang="ru-RU" sz="2400" i="1" dirty="0" smtClean="0">
                <a:latin typeface="Verdana" pitchFamily="34" charset="0"/>
              </a:rPr>
              <a:t>постоянная</a:t>
            </a:r>
            <a:r>
              <a:rPr lang="ru-RU" sz="2400" dirty="0" smtClean="0">
                <a:latin typeface="Verdana" pitchFamily="34" charset="0"/>
              </a:rPr>
              <a:t>. </a:t>
            </a:r>
          </a:p>
          <a:p>
            <a:pPr algn="just"/>
            <a:r>
              <a:rPr lang="ru-RU" sz="2400" dirty="0" smtClean="0">
                <a:latin typeface="Verdana" pitchFamily="34" charset="0"/>
              </a:rPr>
              <a:t>Это </a:t>
            </a:r>
            <a:r>
              <a:rPr lang="en-US" sz="2400" dirty="0" smtClean="0">
                <a:latin typeface="Verdana" pitchFamily="34" charset="0"/>
              </a:rPr>
              <a:t>–</a:t>
            </a:r>
            <a:r>
              <a:rPr lang="ru-RU" sz="2400" dirty="0" smtClean="0">
                <a:latin typeface="Verdana" pitchFamily="34" charset="0"/>
              </a:rPr>
              <a:t>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ионное произведение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воды</a:t>
            </a:r>
            <a:r>
              <a:rPr lang="ru-RU" sz="2400" dirty="0">
                <a:latin typeface="Verdana" pitchFamily="34" charset="0"/>
              </a:rPr>
              <a:t>. 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96131191"/>
              </p:ext>
            </p:extLst>
          </p:nvPr>
        </p:nvGraphicFramePr>
        <p:xfrm>
          <a:off x="2262188" y="1145853"/>
          <a:ext cx="4257675" cy="534987"/>
        </p:xfrm>
        <a:graphic>
          <a:graphicData uri="http://schemas.openxmlformats.org/presentationml/2006/ole">
            <p:oleObj spid="_x0000_s104457" name="Формула" r:id="rId3" imgW="1752600" imgH="228600" progId="Equation.3">
              <p:embed/>
            </p:oleObj>
          </a:graphicData>
        </a:graphic>
      </p:graphicFrame>
      <p:sp>
        <p:nvSpPr>
          <p:cNvPr id="16388" name="Прямоугольник 1"/>
          <p:cNvSpPr>
            <a:spLocks noChangeArrowheads="1"/>
          </p:cNvSpPr>
          <p:nvPr/>
        </p:nvSpPr>
        <p:spPr bwMode="auto">
          <a:xfrm>
            <a:off x="1296616" y="4005064"/>
            <a:ext cx="66597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Verdana" pitchFamily="34" charset="0"/>
              </a:rPr>
              <a:t>В чистой воде при 25 °С </a:t>
            </a:r>
            <a:endParaRPr lang="en-US" sz="2400" dirty="0" smtClean="0">
              <a:latin typeface="Verdana" pitchFamily="34" charset="0"/>
            </a:endParaRPr>
          </a:p>
          <a:p>
            <a:pPr algn="ctr"/>
            <a:r>
              <a:rPr lang="ru-RU" sz="2400" dirty="0" smtClean="0">
                <a:latin typeface="Verdana" pitchFamily="34" charset="0"/>
              </a:rPr>
              <a:t>[</a:t>
            </a:r>
            <a:r>
              <a:rPr lang="ru-RU" sz="2400" dirty="0">
                <a:latin typeface="Verdana" pitchFamily="34" charset="0"/>
              </a:rPr>
              <a:t>Н</a:t>
            </a:r>
            <a:r>
              <a:rPr lang="ru-RU" sz="2400" baseline="30000" dirty="0">
                <a:latin typeface="Verdana" pitchFamily="34" charset="0"/>
              </a:rPr>
              <a:t>+</a:t>
            </a:r>
            <a:r>
              <a:rPr lang="ru-RU" sz="2400" dirty="0">
                <a:latin typeface="Verdana" pitchFamily="34" charset="0"/>
              </a:rPr>
              <a:t>] = [OH</a:t>
            </a:r>
            <a:r>
              <a:rPr lang="ru-RU" sz="2400" baseline="30000" dirty="0">
                <a:latin typeface="Verdana" pitchFamily="34" charset="0"/>
              </a:rPr>
              <a:t>-</a:t>
            </a:r>
            <a:r>
              <a:rPr lang="ru-RU" sz="2400" dirty="0">
                <a:latin typeface="Verdana" pitchFamily="34" charset="0"/>
              </a:rPr>
              <a:t>] = 1∙10</a:t>
            </a:r>
            <a:r>
              <a:rPr lang="ru-RU" sz="2400" baseline="30000" dirty="0">
                <a:latin typeface="Verdana" pitchFamily="34" charset="0"/>
              </a:rPr>
              <a:t>-7</a:t>
            </a:r>
            <a:r>
              <a:rPr lang="ru-RU" sz="2400" dirty="0">
                <a:latin typeface="Verdana" pitchFamily="34" charset="0"/>
              </a:rPr>
              <a:t> моль/л. </a:t>
            </a:r>
          </a:p>
        </p:txBody>
      </p:sp>
      <p:sp>
        <p:nvSpPr>
          <p:cNvPr id="16389" name="Прямоугольник 2"/>
          <p:cNvSpPr>
            <a:spLocks noChangeArrowheads="1"/>
          </p:cNvSpPr>
          <p:nvPr/>
        </p:nvSpPr>
        <p:spPr bwMode="auto">
          <a:xfrm>
            <a:off x="2132141" y="5220489"/>
            <a:ext cx="5032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err="1">
                <a:latin typeface="Verdana" pitchFamily="34" charset="0"/>
              </a:rPr>
              <a:t>К</a:t>
            </a:r>
            <a:r>
              <a:rPr lang="ru-RU" sz="3200" b="1" i="1" baseline="-25000" dirty="0" err="1">
                <a:latin typeface="Verdana" pitchFamily="34" charset="0"/>
              </a:rPr>
              <a:t>в</a:t>
            </a:r>
            <a:r>
              <a:rPr lang="ru-RU" sz="3200" b="1" i="1" dirty="0">
                <a:latin typeface="Verdana" pitchFamily="34" charset="0"/>
              </a:rPr>
              <a:t> = 10</a:t>
            </a:r>
            <a:r>
              <a:rPr lang="ru-RU" sz="3200" b="1" i="1" baseline="30000" dirty="0">
                <a:latin typeface="Verdana" pitchFamily="34" charset="0"/>
              </a:rPr>
              <a:t>-7</a:t>
            </a:r>
            <a:r>
              <a:rPr lang="ru-RU" sz="3200" b="1" i="1" dirty="0">
                <a:latin typeface="Verdana" pitchFamily="34" charset="0"/>
              </a:rPr>
              <a:t>∙10</a:t>
            </a:r>
            <a:r>
              <a:rPr lang="ru-RU" sz="3200" b="1" i="1" baseline="30000" dirty="0">
                <a:latin typeface="Verdana" pitchFamily="34" charset="0"/>
              </a:rPr>
              <a:t>-7</a:t>
            </a:r>
            <a:r>
              <a:rPr lang="ru-RU" sz="3200" b="1" i="1" dirty="0">
                <a:latin typeface="Verdana" pitchFamily="34" charset="0"/>
              </a:rPr>
              <a:t> = 10</a:t>
            </a:r>
            <a:r>
              <a:rPr lang="ru-RU" sz="3200" b="1" i="1" baseline="30000" dirty="0">
                <a:latin typeface="Verdana" pitchFamily="34" charset="0"/>
              </a:rPr>
              <a:t>-14</a:t>
            </a:r>
            <a:endParaRPr lang="ru-RU" sz="3200" b="1" i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0328496"/>
              </p:ext>
            </p:extLst>
          </p:nvPr>
        </p:nvGraphicFramePr>
        <p:xfrm>
          <a:off x="357188" y="2943210"/>
          <a:ext cx="8429625" cy="1565910"/>
        </p:xfrm>
        <a:graphic>
          <a:graphicData uri="http://schemas.openxmlformats.org/drawingml/2006/table">
            <a:tbl>
              <a:tblPr/>
              <a:tblGrid>
                <a:gridCol w="3786188"/>
                <a:gridCol w="3357562"/>
                <a:gridCol w="1285875"/>
              </a:tblGrid>
              <a:tr h="449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Нейтральный 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[Н</a:t>
                      </a:r>
                      <a:r>
                        <a:rPr kumimoji="0" 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 = 10</a:t>
                      </a:r>
                      <a:r>
                        <a:rPr kumimoji="0" 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моль/л,</a:t>
                      </a:r>
                    </a:p>
                  </a:txBody>
                  <a:tcPr marL="47625" marR="47625" marT="47625" marB="476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рН = 7</a:t>
                      </a:r>
                    </a:p>
                  </a:txBody>
                  <a:tcPr marL="47625" marR="47625" marT="47625" marB="476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Кислый 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[Н</a:t>
                      </a: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 &gt; 10</a:t>
                      </a:r>
                      <a:r>
                        <a:rPr kumimoji="0" lang="ru-RU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моль/л,</a:t>
                      </a:r>
                    </a:p>
                  </a:txBody>
                  <a:tcPr marL="47625" marR="47625" marT="47625" marB="476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рН &lt; 7</a:t>
                      </a:r>
                    </a:p>
                  </a:txBody>
                  <a:tcPr marL="47625" marR="47625" marT="47625" marB="476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Щелочной 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625" marR="47625" marT="47625" marB="476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[Н</a:t>
                      </a:r>
                      <a:r>
                        <a:rPr kumimoji="0" 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 &lt; 10</a:t>
                      </a:r>
                      <a:r>
                        <a:rPr kumimoji="0" 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моль/л.</a:t>
                      </a:r>
                    </a:p>
                  </a:txBody>
                  <a:tcPr marL="47625" marR="47625" marT="47625" marB="476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рН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 &gt; 7</a:t>
                      </a:r>
                    </a:p>
                  </a:txBody>
                  <a:tcPr marL="47625" marR="47625" marT="47625" marB="476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12" name="Прямоугольник 4"/>
          <p:cNvSpPr>
            <a:spLocks noChangeArrowheads="1"/>
          </p:cNvSpPr>
          <p:nvPr/>
        </p:nvSpPr>
        <p:spPr bwMode="auto">
          <a:xfrm>
            <a:off x="3286125" y="2085960"/>
            <a:ext cx="2351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H = -</a:t>
            </a: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lg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[H</a:t>
            </a:r>
            <a:r>
              <a:rPr lang="ru-RU" sz="3200" b="1" baseline="30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51213" name="Прямоугольник 5"/>
          <p:cNvSpPr>
            <a:spLocks noChangeArrowheads="1"/>
          </p:cNvSpPr>
          <p:nvPr/>
        </p:nvSpPr>
        <p:spPr bwMode="auto">
          <a:xfrm>
            <a:off x="2214563" y="1228710"/>
            <a:ext cx="4551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Водородный показатель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21992" y="5810969"/>
            <a:ext cx="4786312" cy="714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0179" name="Rectangle 1"/>
          <p:cNvSpPr>
            <a:spLocks noChangeArrowheads="1"/>
          </p:cNvSpPr>
          <p:nvPr/>
        </p:nvSpPr>
        <p:spPr bwMode="auto">
          <a:xfrm>
            <a:off x="323528" y="188640"/>
            <a:ext cx="857250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2400" b="1" dirty="0">
                <a:latin typeface="Verdana" pitchFamily="34" charset="0"/>
              </a:rPr>
              <a:t>Ионно-молекулярные уравнения</a:t>
            </a:r>
            <a:endParaRPr lang="ru-RU" sz="2400" dirty="0">
              <a:latin typeface="Verdana" pitchFamily="34" charset="0"/>
            </a:endParaRPr>
          </a:p>
          <a:p>
            <a:pPr indent="449263" algn="just" eaLnBrk="0" hangingPunct="0">
              <a:spcBef>
                <a:spcPts val="1200"/>
              </a:spcBef>
            </a:pPr>
            <a:r>
              <a:rPr lang="ru-RU" sz="2400" dirty="0">
                <a:latin typeface="Verdana" pitchFamily="34" charset="0"/>
              </a:rPr>
              <a:t>При нейтрализации любой сильной </a:t>
            </a:r>
            <a:r>
              <a:rPr lang="ru-RU" sz="2400" dirty="0" smtClean="0">
                <a:latin typeface="Verdana" pitchFamily="34" charset="0"/>
              </a:rPr>
              <a:t>к</a:t>
            </a:r>
            <a:r>
              <a:rPr lang="en-US" sz="2400" dirty="0" smtClean="0">
                <a:latin typeface="Verdana" pitchFamily="34" charset="0"/>
              </a:rPr>
              <a:t>-</a:t>
            </a:r>
            <a:r>
              <a:rPr lang="ru-RU" sz="2400" dirty="0" smtClean="0">
                <a:latin typeface="Verdana" pitchFamily="34" charset="0"/>
              </a:rPr>
              <a:t>ты </a:t>
            </a:r>
            <a:r>
              <a:rPr lang="ru-RU" sz="2400" dirty="0">
                <a:latin typeface="Verdana" pitchFamily="34" charset="0"/>
              </a:rPr>
              <a:t>любым сильным основанием на моль образующейся воды выделяется около 57,6 кДж теплоты: </a:t>
            </a:r>
          </a:p>
          <a:p>
            <a:pPr indent="449263" algn="just" eaLnBrk="0" hangingPunct="0"/>
            <a:r>
              <a:rPr lang="ru-RU" sz="2400" dirty="0" err="1">
                <a:latin typeface="Verdana" pitchFamily="34" charset="0"/>
              </a:rPr>
              <a:t>НCl</a:t>
            </a:r>
            <a:r>
              <a:rPr lang="ru-RU" sz="2400" dirty="0">
                <a:latin typeface="Verdana" pitchFamily="34" charset="0"/>
              </a:rPr>
              <a:t> + </a:t>
            </a:r>
            <a:r>
              <a:rPr lang="ru-RU" sz="2400" dirty="0" err="1">
                <a:latin typeface="Verdana" pitchFamily="34" charset="0"/>
              </a:rPr>
              <a:t>NaOH</a:t>
            </a:r>
            <a:r>
              <a:rPr lang="ru-RU" sz="2400" dirty="0">
                <a:latin typeface="Verdana" pitchFamily="34" charset="0"/>
              </a:rPr>
              <a:t> = </a:t>
            </a:r>
            <a:r>
              <a:rPr lang="ru-RU" sz="2400" dirty="0" err="1">
                <a:latin typeface="Verdana" pitchFamily="34" charset="0"/>
              </a:rPr>
              <a:t>NaCl</a:t>
            </a:r>
            <a:r>
              <a:rPr lang="ru-RU" sz="2400" dirty="0">
                <a:latin typeface="Verdana" pitchFamily="34" charset="0"/>
              </a:rPr>
              <a:t> + Н</a:t>
            </a:r>
            <a:r>
              <a:rPr lang="ru-RU" sz="2400" baseline="-30000" dirty="0">
                <a:latin typeface="Verdana" pitchFamily="34" charset="0"/>
              </a:rPr>
              <a:t>2</a:t>
            </a:r>
            <a:r>
              <a:rPr lang="ru-RU" sz="2400" dirty="0">
                <a:latin typeface="Verdana" pitchFamily="34" charset="0"/>
              </a:rPr>
              <a:t>O,    ∆Н = -57,53 кДж;</a:t>
            </a:r>
          </a:p>
          <a:p>
            <a:pPr indent="449263" algn="just" eaLnBrk="0" hangingPunct="0"/>
            <a:r>
              <a:rPr lang="en-US" sz="2400" dirty="0">
                <a:latin typeface="Verdana" pitchFamily="34" charset="0"/>
              </a:rPr>
              <a:t>HNO</a:t>
            </a:r>
            <a:r>
              <a:rPr lang="en-US" sz="2400" baseline="-30000" dirty="0">
                <a:latin typeface="Verdana" pitchFamily="34" charset="0"/>
              </a:rPr>
              <a:t>3</a:t>
            </a:r>
            <a:r>
              <a:rPr lang="en-US" sz="2400" dirty="0">
                <a:latin typeface="Verdana" pitchFamily="34" charset="0"/>
              </a:rPr>
              <a:t> + KOH = KNO</a:t>
            </a:r>
            <a:r>
              <a:rPr lang="en-US" sz="2400" baseline="-30000" dirty="0">
                <a:latin typeface="Verdana" pitchFamily="34" charset="0"/>
              </a:rPr>
              <a:t>3</a:t>
            </a:r>
            <a:r>
              <a:rPr lang="en-US" sz="2400" dirty="0">
                <a:latin typeface="Verdana" pitchFamily="34" charset="0"/>
              </a:rPr>
              <a:t> + H</a:t>
            </a:r>
            <a:r>
              <a:rPr lang="en-US" sz="2400" baseline="-30000" dirty="0">
                <a:latin typeface="Verdana" pitchFamily="34" charset="0"/>
              </a:rPr>
              <a:t>2</a:t>
            </a:r>
            <a:r>
              <a:rPr lang="en-US" sz="2400" dirty="0">
                <a:latin typeface="Verdana" pitchFamily="34" charset="0"/>
              </a:rPr>
              <a:t>O,    ∆</a:t>
            </a:r>
            <a:r>
              <a:rPr lang="ru-RU" sz="2400" dirty="0">
                <a:latin typeface="Verdana" pitchFamily="34" charset="0"/>
              </a:rPr>
              <a:t>Н</a:t>
            </a:r>
            <a:r>
              <a:rPr lang="en-US" sz="2400" dirty="0">
                <a:latin typeface="Verdana" pitchFamily="34" charset="0"/>
              </a:rPr>
              <a:t> = -57,61 </a:t>
            </a:r>
            <a:r>
              <a:rPr lang="ru-RU" sz="2400" dirty="0">
                <a:latin typeface="Verdana" pitchFamily="34" charset="0"/>
              </a:rPr>
              <a:t>кДж</a:t>
            </a:r>
            <a:r>
              <a:rPr lang="en-US" sz="2400" dirty="0">
                <a:latin typeface="Verdana" pitchFamily="34" charset="0"/>
              </a:rPr>
              <a:t>.</a:t>
            </a:r>
            <a:endParaRPr lang="ru-RU" sz="2400" dirty="0">
              <a:latin typeface="Verdana" pitchFamily="34" charset="0"/>
            </a:endParaRPr>
          </a:p>
          <a:p>
            <a:pPr indent="449263" algn="just" eaLnBrk="0" hangingPunct="0"/>
            <a:r>
              <a:rPr lang="ru-RU" sz="2400" dirty="0">
                <a:latin typeface="Verdana" pitchFamily="34" charset="0"/>
              </a:rPr>
              <a:t>Это говорит о том, что подобные </a:t>
            </a:r>
            <a:r>
              <a:rPr lang="ru-RU" sz="2400" dirty="0" err="1" smtClean="0">
                <a:latin typeface="Verdana" pitchFamily="34" charset="0"/>
              </a:rPr>
              <a:t>р</a:t>
            </a:r>
            <a:r>
              <a:rPr lang="en-US" sz="2400" dirty="0" smtClean="0">
                <a:latin typeface="Verdana" pitchFamily="34" charset="0"/>
              </a:rPr>
              <a:t>-</a:t>
            </a:r>
            <a:r>
              <a:rPr lang="ru-RU" sz="2400" dirty="0" err="1" smtClean="0">
                <a:latin typeface="Verdana" pitchFamily="34" charset="0"/>
              </a:rPr>
              <a:t>ции</a:t>
            </a:r>
            <a:r>
              <a:rPr lang="ru-RU" sz="2400" dirty="0" smtClean="0">
                <a:latin typeface="Verdana" pitchFamily="34" charset="0"/>
              </a:rPr>
              <a:t> </a:t>
            </a:r>
            <a:r>
              <a:rPr lang="ru-RU" sz="2400" dirty="0">
                <a:latin typeface="Verdana" pitchFamily="34" charset="0"/>
              </a:rPr>
              <a:t>сводятся к </a:t>
            </a:r>
            <a:r>
              <a:rPr lang="ru-RU" sz="2400" dirty="0">
                <a:solidFill>
                  <a:srgbClr val="FF0000"/>
                </a:solidFill>
                <a:latin typeface="Verdana" pitchFamily="34" charset="0"/>
              </a:rPr>
              <a:t>одному</a:t>
            </a:r>
            <a:r>
              <a:rPr lang="ru-RU" sz="2400" dirty="0">
                <a:latin typeface="Verdana" pitchFamily="34" charset="0"/>
              </a:rPr>
              <a:t> процессу. </a:t>
            </a:r>
          </a:p>
          <a:p>
            <a:pPr indent="449263" algn="just" eaLnBrk="0" hangingPunct="0"/>
            <a:r>
              <a:rPr lang="ru-RU" sz="2400" dirty="0" smtClean="0">
                <a:latin typeface="Verdana" pitchFamily="34" charset="0"/>
              </a:rPr>
              <a:t>Ур</a:t>
            </a:r>
            <a:r>
              <a:rPr lang="en-US" sz="2400" dirty="0" smtClean="0">
                <a:latin typeface="Verdana" pitchFamily="34" charset="0"/>
              </a:rPr>
              <a:t>-</a:t>
            </a:r>
            <a:r>
              <a:rPr lang="ru-RU" sz="2400" dirty="0" err="1" smtClean="0">
                <a:latin typeface="Verdana" pitchFamily="34" charset="0"/>
              </a:rPr>
              <a:t>ние</a:t>
            </a:r>
            <a:r>
              <a:rPr lang="ru-RU" sz="2400" dirty="0" smtClean="0">
                <a:latin typeface="Verdana" pitchFamily="34" charset="0"/>
              </a:rPr>
              <a:t> </a:t>
            </a:r>
            <a:r>
              <a:rPr lang="ru-RU" sz="2400" dirty="0">
                <a:latin typeface="Verdana" pitchFamily="34" charset="0"/>
              </a:rPr>
              <a:t>этого процесса 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Verdana" pitchFamily="34" charset="0"/>
              </a:rPr>
              <a:t>с учётом формы</a:t>
            </a:r>
            <a:r>
              <a:rPr lang="ru-RU" sz="2400" dirty="0">
                <a:latin typeface="Verdana" pitchFamily="34" charset="0"/>
              </a:rPr>
              <a:t> </a:t>
            </a:r>
            <a:r>
              <a:rPr lang="ru-RU" sz="2400" dirty="0" smtClean="0">
                <a:latin typeface="Verdana" pitchFamily="34" charset="0"/>
              </a:rPr>
              <a:t>в</a:t>
            </a:r>
            <a:r>
              <a:rPr lang="en-US" sz="2400" dirty="0" smtClean="0">
                <a:latin typeface="Verdana" pitchFamily="34" charset="0"/>
              </a:rPr>
              <a:t>-</a:t>
            </a:r>
            <a:r>
              <a:rPr lang="ru-RU" sz="2400" dirty="0" err="1" smtClean="0">
                <a:latin typeface="Verdana" pitchFamily="34" charset="0"/>
              </a:rPr>
              <a:t>ва</a:t>
            </a:r>
            <a:r>
              <a:rPr lang="ru-RU" sz="2400" dirty="0">
                <a:latin typeface="Verdana" pitchFamily="34" charset="0"/>
              </a:rPr>
              <a:t>, преобладающей в растворе:</a:t>
            </a:r>
          </a:p>
          <a:p>
            <a:pPr indent="449263" algn="just" eaLnBrk="0" hangingPunct="0"/>
            <a:endParaRPr lang="ru-RU" sz="2400" dirty="0">
              <a:latin typeface="Verdana" pitchFamily="34" charset="0"/>
            </a:endParaRPr>
          </a:p>
          <a:p>
            <a:pPr indent="449263" algn="ctr" eaLnBrk="0" hangingPunct="0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Н</a:t>
            </a:r>
            <a:r>
              <a:rPr lang="ru-RU" sz="24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+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 + </a:t>
            </a:r>
            <a:r>
              <a:rPr lang="ru-RU" sz="2400" b="1" u="sng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Cl</a:t>
            </a:r>
            <a:r>
              <a:rPr lang="ru-RU" sz="2400" b="1" u="sng" baseline="30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-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 + </a:t>
            </a:r>
            <a:r>
              <a:rPr lang="ru-RU" sz="2400" b="1" u="sng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Na</a:t>
            </a:r>
            <a:r>
              <a:rPr lang="ru-RU" sz="2400" b="1" baseline="3000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+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 + OH</a:t>
            </a:r>
            <a:r>
              <a:rPr lang="ru-RU" sz="24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-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 = </a:t>
            </a:r>
            <a:r>
              <a:rPr lang="ru-RU" sz="2400" b="1" u="sng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Na</a:t>
            </a:r>
            <a:r>
              <a:rPr lang="ru-RU" sz="2400" b="1" baseline="3000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+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 + </a:t>
            </a:r>
            <a:r>
              <a:rPr lang="ru-RU" sz="2400" b="1" u="sng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Cl</a:t>
            </a:r>
            <a:r>
              <a:rPr lang="ru-RU" sz="2400" b="1" u="sng" baseline="30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-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 + Н</a:t>
            </a:r>
            <a:r>
              <a:rPr lang="ru-RU" sz="24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2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О</a:t>
            </a:r>
          </a:p>
          <a:p>
            <a:pPr indent="449263" algn="ctr" eaLnBrk="0" hangingPunct="0"/>
            <a:endParaRPr lang="ru-RU" sz="2400" dirty="0">
              <a:latin typeface="Verdana" pitchFamily="34" charset="0"/>
            </a:endParaRPr>
          </a:p>
          <a:p>
            <a:pPr indent="449263" algn="ctr" eaLnBrk="0" hangingPunct="0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Н</a:t>
            </a:r>
            <a:r>
              <a:rPr lang="ru-RU" sz="24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+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 + OH</a:t>
            </a:r>
            <a:r>
              <a:rPr lang="ru-RU" sz="24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-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 = Н</a:t>
            </a:r>
            <a:r>
              <a:rPr lang="ru-RU" sz="24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2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О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5184006" y="5920506"/>
            <a:ext cx="1928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Н</a:t>
            </a:r>
            <a:r>
              <a:rPr lang="ru-RU" sz="24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+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 + OH</a:t>
            </a:r>
            <a:r>
              <a:rPr lang="ru-RU" sz="24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-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3040881" y="5920506"/>
            <a:ext cx="1285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Н</a:t>
            </a:r>
            <a:r>
              <a:rPr lang="ru-RU" sz="2400" b="1" baseline="-30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2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</a:rPr>
              <a:t>О </a:t>
            </a:r>
          </a:p>
        </p:txBody>
      </p:sp>
      <p:pic>
        <p:nvPicPr>
          <p:cNvPr id="50182" name="Picture 2" descr="http://edulib.ru/storage.aspx/HTML/001/001/B3784/img/str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255319" y="5991944"/>
            <a:ext cx="714375" cy="357187"/>
          </a:xfrm>
          <a:prstGeom prst="rect">
            <a:avLst/>
          </a:prstGeom>
          <a:solidFill>
            <a:srgbClr val="FFFF00">
              <a:alpha val="5098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2"/>
            <a:ext cx="4004919" cy="234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56285367"/>
              </p:ext>
            </p:extLst>
          </p:nvPr>
        </p:nvGraphicFramePr>
        <p:xfrm>
          <a:off x="2155031" y="596534"/>
          <a:ext cx="4786313" cy="904875"/>
        </p:xfrm>
        <a:graphic>
          <a:graphicData uri="http://schemas.openxmlformats.org/presentationml/2006/ole">
            <p:oleObj spid="_x0000_s106509" name="Уравнение" r:id="rId3" imgW="2552400" imgH="482400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Прямоугольник 2"/>
              <p:cNvSpPr/>
              <p:nvPr/>
            </p:nvSpPr>
            <p:spPr>
              <a:xfrm>
                <a:off x="3081231" y="2374032"/>
                <a:ext cx="47534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>
                          <a:latin typeface="Cambria Math" panose="02040503050406030204" pitchFamily="18" charset="0"/>
                        </a:rPr>
                        <m:t>С</m:t>
                      </m:r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Н</m:t>
                          </m:r>
                        </m:e>
                        <m:sub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2800" i="0">
                          <a:latin typeface="Cambria Math" panose="02040503050406030204" pitchFamily="18" charset="0"/>
                        </a:rPr>
                        <m:t> СООН ⇄</m:t>
                      </m:r>
                      <m:sSup>
                        <m:sSup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Н</m:t>
                          </m:r>
                        </m:e>
                        <m:sup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ru-RU" sz="2800" i="0">
                          <a:latin typeface="Cambria Math" panose="02040503050406030204" pitchFamily="18" charset="0"/>
                        </a:rPr>
                        <m:t>+С</m:t>
                      </m:r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Н</m:t>
                          </m:r>
                        </m:e>
                        <m:sub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ru-RU" sz="2800" i="0">
                          <a:latin typeface="Cambria Math" panose="02040503050406030204" pitchFamily="18" charset="0"/>
                        </a:rPr>
                        <m:t>СО</m:t>
                      </m:r>
                      <m:sSup>
                        <m:sSup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О</m:t>
                          </m:r>
                        </m:e>
                        <m:sup>
                          <m:r>
                            <m:rPr>
                              <m:lit/>
                            </m:rPr>
                            <a:rPr lang="ru-RU" sz="2800" i="0">
                              <a:latin typeface="Cambria Math" panose="02040503050406030204" pitchFamily="18" charset="0"/>
                            </a:rPr>
                            <m:t>_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231" y="2374032"/>
                <a:ext cx="4753417" cy="52322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92530564"/>
              </p:ext>
            </p:extLst>
          </p:nvPr>
        </p:nvGraphicFramePr>
        <p:xfrm>
          <a:off x="2843808" y="4713281"/>
          <a:ext cx="4786313" cy="904875"/>
        </p:xfrm>
        <a:graphic>
          <a:graphicData uri="http://schemas.openxmlformats.org/presentationml/2006/ole">
            <p:oleObj spid="_x0000_s106510" name="Уравнение" r:id="rId5" imgW="2552400" imgH="482400" progId="Equation.3">
              <p:embed/>
            </p:oleObj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05612647"/>
              </p:ext>
            </p:extLst>
          </p:nvPr>
        </p:nvGraphicFramePr>
        <p:xfrm>
          <a:off x="3600564" y="3487580"/>
          <a:ext cx="3714750" cy="439738"/>
        </p:xfrm>
        <a:graphic>
          <a:graphicData uri="http://schemas.openxmlformats.org/presentationml/2006/ole">
            <p:oleObj spid="_x0000_s106511" name="Уравнение" r:id="rId6" imgW="1981080" imgH="241200" progId="Equation.3">
              <p:embed/>
            </p:oleObj>
          </a:graphicData>
        </a:graphic>
      </p:graphicFrame>
      <p:pic>
        <p:nvPicPr>
          <p:cNvPr id="6" name="Picture 2" descr="E:\dis_0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765738"/>
            <a:ext cx="2664296" cy="252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3549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63" y="1988840"/>
          <a:ext cx="8215312" cy="3628800"/>
        </p:xfrm>
        <a:graphic>
          <a:graphicData uri="http://schemas.openxmlformats.org/drawingml/2006/table">
            <a:tbl>
              <a:tblPr/>
              <a:tblGrid>
                <a:gridCol w="1579562"/>
                <a:gridCol w="1320800"/>
                <a:gridCol w="1979613"/>
                <a:gridCol w="1577975"/>
                <a:gridCol w="175736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Фазовое состояние системы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Условное обозначение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примеры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Тип </a:t>
                      </a:r>
                      <a:b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дисперсной системы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Газообраз-ное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1975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– Г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*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– Ж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туман,облака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Г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– Т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дым, пыль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cs typeface="Times New Roman" pitchFamily="18" charset="0"/>
                        </a:rPr>
                        <a:t>Аэрозоли</a:t>
                      </a:r>
                      <a:endParaRPr lang="ru-RU" sz="2000" b="1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4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Жидкое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Ж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– Г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жидкие пены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Ж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– Ж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эмульсии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Ж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– Т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суспензии, взвеси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2000" b="1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cs typeface="Times New Roman" pitchFamily="18" charset="0"/>
                        </a:rPr>
                        <a:t>Лиозоли</a:t>
                      </a:r>
                      <a:endParaRPr lang="ru-RU" sz="2000" b="1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Твёрдое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– Г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твердые пены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– Ж</a:t>
                      </a:r>
                      <a:r>
                        <a:rPr kumimoji="0" lang="ru-RU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жемчуг, опал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– Т</a:t>
                      </a:r>
                      <a:r>
                        <a:rPr kumimoji="0" lang="ru-RU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сплавы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2000" b="1" dirty="0" err="1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C00000"/>
                          </a:solidFill>
                          <a:cs typeface="Times New Roman" pitchFamily="18" charset="0"/>
                        </a:rPr>
                        <a:t>Солиозоли</a:t>
                      </a:r>
                      <a:endParaRPr lang="ru-RU" sz="2000" b="1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8464" name="Rectangle 1"/>
          <p:cNvSpPr>
            <a:spLocks noChangeArrowheads="1"/>
          </p:cNvSpPr>
          <p:nvPr/>
        </p:nvSpPr>
        <p:spPr bwMode="auto">
          <a:xfrm>
            <a:off x="900432" y="522839"/>
            <a:ext cx="7560000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/>
            <a:r>
              <a:rPr lang="ru-RU" sz="2000" dirty="0">
                <a:cs typeface="Times New Roman" pitchFamily="18" charset="0"/>
              </a:rPr>
              <a:t>2) </a:t>
            </a:r>
            <a:r>
              <a:rPr lang="ru-RU" sz="2000" dirty="0" smtClean="0">
                <a:cs typeface="Times New Roman" pitchFamily="18" charset="0"/>
              </a:rPr>
              <a:t> 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по 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агрегатному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состоянию  д.с.  и  д.ф.</a:t>
            </a:r>
            <a:endParaRPr lang="ru-RU" sz="20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  <a:p>
            <a:pPr indent="722313" algn="just" eaLnBrk="0" hangingPunct="0">
              <a:spcBef>
                <a:spcPts val="1200"/>
              </a:spcBef>
              <a:tabLst>
                <a:tab pos="561975" algn="l"/>
              </a:tabLst>
            </a:pP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Т</a:t>
            </a: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>
                <a:cs typeface="Times New Roman" pitchFamily="18" charset="0"/>
              </a:rPr>
              <a:t>- твёрдое (кристаллическое), 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Ж</a:t>
            </a:r>
            <a:r>
              <a:rPr lang="ru-RU" sz="2000" dirty="0">
                <a:cs typeface="Times New Roman" pitchFamily="18" charset="0"/>
              </a:rPr>
              <a:t> - жидкость, 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Г</a:t>
            </a:r>
            <a:r>
              <a:rPr lang="ru-RU" sz="2000" dirty="0">
                <a:cs typeface="Times New Roman" pitchFamily="18" charset="0"/>
              </a:rPr>
              <a:t> - газ. </a:t>
            </a:r>
            <a:endParaRPr lang="ru-RU" sz="2000" dirty="0"/>
          </a:p>
          <a:p>
            <a:pPr indent="722313" algn="ctr" eaLnBrk="0" hangingPunct="0">
              <a:tabLst>
                <a:tab pos="561975" algn="l"/>
              </a:tabLst>
            </a:pPr>
            <a:r>
              <a:rPr lang="ru-RU" sz="2000" dirty="0" smtClean="0">
                <a:cs typeface="Times New Roman" pitchFamily="18" charset="0"/>
              </a:rPr>
              <a:t>Д. среда </a:t>
            </a:r>
            <a:r>
              <a:rPr lang="ru-RU" sz="2000" dirty="0">
                <a:cs typeface="Times New Roman" pitchFamily="18" charset="0"/>
              </a:rPr>
              <a:t>- индекс </a:t>
            </a:r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1</a:t>
            </a:r>
            <a:r>
              <a:rPr lang="ru-RU" sz="2000" dirty="0">
                <a:cs typeface="Times New Roman" pitchFamily="18" charset="0"/>
              </a:rPr>
              <a:t>, а </a:t>
            </a:r>
            <a:r>
              <a:rPr lang="ru-RU" sz="2000" dirty="0" smtClean="0">
                <a:cs typeface="Times New Roman" pitchFamily="18" charset="0"/>
              </a:rPr>
              <a:t> д. фаза </a:t>
            </a:r>
            <a:r>
              <a:rPr lang="ru-RU" sz="2000" dirty="0">
                <a:cs typeface="Times New Roman" pitchFamily="18" charset="0"/>
              </a:rPr>
              <a:t>– индекс </a:t>
            </a:r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2</a:t>
            </a:r>
            <a:r>
              <a:rPr lang="ru-RU" sz="2000" dirty="0" smtClean="0">
                <a:cs typeface="Times New Roman" pitchFamily="18" charset="0"/>
              </a:rPr>
              <a:t>.</a:t>
            </a:r>
            <a:endParaRPr lang="ru-RU" sz="2000" dirty="0"/>
          </a:p>
        </p:txBody>
      </p:sp>
      <p:sp>
        <p:nvSpPr>
          <p:cNvPr id="18465" name="Прямоугольник 3"/>
          <p:cNvSpPr>
            <a:spLocks noChangeArrowheads="1"/>
          </p:cNvSpPr>
          <p:nvPr/>
        </p:nvSpPr>
        <p:spPr bwMode="auto">
          <a:xfrm>
            <a:off x="285750" y="5704731"/>
            <a:ext cx="8501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0975" algn="just" eaLnBrk="0" hangingPunct="0">
              <a:tabLst>
                <a:tab pos="561975" algn="l"/>
              </a:tabLst>
            </a:pPr>
            <a:r>
              <a:rPr lang="ru-RU">
                <a:cs typeface="Times New Roman" pitchFamily="18" charset="0"/>
              </a:rPr>
              <a:t>* - В нормальных условиях гомогенны, гетерогенность возможна только при очень низких температурах или высоких давлениях.</a:t>
            </a:r>
            <a:endParaRPr lang="ru-RU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57188" y="857250"/>
            <a:ext cx="85725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3</a:t>
            </a:r>
            <a:r>
              <a:rPr lang="ru-RU" sz="2000" dirty="0" smtClean="0">
                <a:cs typeface="Times New Roman" pitchFamily="18" charset="0"/>
              </a:rPr>
              <a:t>) </a:t>
            </a:r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Форма частиц дисперсной фазы </a:t>
            </a:r>
            <a:r>
              <a:rPr lang="ru-RU" sz="2000" dirty="0">
                <a:cs typeface="Times New Roman" pitchFamily="18" charset="0"/>
              </a:rPr>
              <a:t>(или топология) может быть разнообразной. Наиболее удобный способ классификации связан с делением на </a:t>
            </a:r>
            <a:endParaRPr lang="ru-RU" sz="2000" dirty="0"/>
          </a:p>
          <a:p>
            <a:pPr marL="719138" algn="just" eaLnBrk="0" hangingPunct="0"/>
            <a:r>
              <a:rPr lang="ru-RU" sz="2000" dirty="0">
                <a:cs typeface="Times New Roman" pitchFamily="18" charset="0"/>
              </a:rPr>
              <a:t>а) </a:t>
            </a:r>
            <a:r>
              <a:rPr lang="ru-RU" sz="2000" i="1" dirty="0">
                <a:cs typeface="Times New Roman" pitchFamily="18" charset="0"/>
              </a:rPr>
              <a:t>линейные</a:t>
            </a:r>
            <a:r>
              <a:rPr lang="ru-RU" sz="2000" dirty="0">
                <a:cs typeface="Times New Roman" pitchFamily="18" charset="0"/>
              </a:rPr>
              <a:t> частицы, вытянутые в одном измерении; </a:t>
            </a:r>
            <a:endParaRPr lang="ru-RU" sz="2000" dirty="0"/>
          </a:p>
          <a:p>
            <a:pPr marL="719138" algn="just" eaLnBrk="0" hangingPunct="0"/>
            <a:r>
              <a:rPr lang="ru-RU" sz="2000" dirty="0">
                <a:cs typeface="Times New Roman" pitchFamily="18" charset="0"/>
              </a:rPr>
              <a:t>б) </a:t>
            </a:r>
            <a:r>
              <a:rPr lang="ru-RU" sz="2000" i="1" dirty="0">
                <a:cs typeface="Times New Roman" pitchFamily="18" charset="0"/>
              </a:rPr>
              <a:t>плоские</a:t>
            </a:r>
            <a:r>
              <a:rPr lang="ru-RU" sz="2000" dirty="0">
                <a:cs typeface="Times New Roman" pitchFamily="18" charset="0"/>
              </a:rPr>
              <a:t> или пластинчатые, имеющие два измерения; и </a:t>
            </a:r>
            <a:endParaRPr lang="ru-RU" sz="2000" dirty="0"/>
          </a:p>
          <a:p>
            <a:pPr marL="987425" indent="-268288" algn="just" eaLnBrk="0" hangingPunct="0"/>
            <a:r>
              <a:rPr lang="ru-RU" sz="2000" dirty="0">
                <a:cs typeface="Times New Roman" pitchFamily="18" charset="0"/>
              </a:rPr>
              <a:t>в) </a:t>
            </a:r>
            <a:r>
              <a:rPr lang="ru-RU" sz="2000" i="1" dirty="0">
                <a:cs typeface="Times New Roman" pitchFamily="18" charset="0"/>
              </a:rPr>
              <a:t>объёмные</a:t>
            </a:r>
            <a:r>
              <a:rPr lang="ru-RU" sz="2000" dirty="0">
                <a:cs typeface="Times New Roman" pitchFamily="18" charset="0"/>
              </a:rPr>
              <a:t>, когда частицы имеют все три пространственные измерения примерно в равной степени.</a:t>
            </a:r>
            <a:endParaRPr lang="ru-RU" sz="2000" dirty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96464" y="3635152"/>
            <a:ext cx="835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dirty="0">
                <a:cs typeface="Times New Roman" pitchFamily="18" charset="0"/>
              </a:rPr>
              <a:t>4</a:t>
            </a:r>
            <a:r>
              <a:rPr lang="ru-RU" sz="2000" dirty="0" smtClean="0">
                <a:cs typeface="Times New Roman" pitchFamily="18" charset="0"/>
              </a:rPr>
              <a:t>)   По </a:t>
            </a:r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интенсивности межфазового 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взаимодействия:</a:t>
            </a:r>
            <a:endParaRPr lang="ru-RU" sz="2000" dirty="0"/>
          </a:p>
          <a:p>
            <a:pPr algn="just" eaLnBrk="0" hangingPunct="0">
              <a:spcBef>
                <a:spcPts val="1200"/>
              </a:spcBef>
            </a:pPr>
            <a:r>
              <a:rPr lang="ru-RU" sz="2000" dirty="0">
                <a:cs typeface="Times New Roman" pitchFamily="18" charset="0"/>
              </a:rPr>
              <a:t>а) с интенсивным межфазовым взаимодействием (например, когда поверхность твёрдых частиц смачивается жидкой дисперсионной средой - </a:t>
            </a:r>
            <a:r>
              <a:rPr lang="ru-RU" sz="20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лиофильность</a:t>
            </a:r>
            <a:r>
              <a:rPr lang="ru-RU" sz="2000" dirty="0">
                <a:cs typeface="Times New Roman" pitchFamily="18" charset="0"/>
              </a:rPr>
              <a:t>), и </a:t>
            </a:r>
            <a:endParaRPr lang="ru-RU" sz="2000" dirty="0"/>
          </a:p>
          <a:p>
            <a:pPr algn="just" eaLnBrk="0" hangingPunct="0">
              <a:spcBef>
                <a:spcPts val="1200"/>
              </a:spcBef>
            </a:pPr>
            <a:r>
              <a:rPr lang="ru-RU" sz="2000" dirty="0">
                <a:cs typeface="Times New Roman" pitchFamily="18" charset="0"/>
              </a:rPr>
              <a:t>б) с его отсутствием (например, когда поверхность твёрдых частиц не смачивается жидкой дисперсионной средой – </a:t>
            </a:r>
            <a:r>
              <a:rPr lang="ru-RU" sz="20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лиофобность</a:t>
            </a:r>
            <a:r>
              <a:rPr lang="ru-RU" sz="2000" dirty="0">
                <a:cs typeface="Times New Roman" pitchFamily="18" charset="0"/>
              </a:rPr>
              <a:t>).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6000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5)   </a:t>
            </a:r>
            <a:r>
              <a:rPr lang="ru-RU" sz="22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 структурообразованию</a:t>
            </a:r>
            <a:r>
              <a:rPr lang="ru-RU" sz="22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Arial" pitchFamily="34" charset="0"/>
                <a:cs typeface="Times New Roman" pitchFamily="18" charset="0"/>
              </a:rPr>
            </a:br>
            <a:r>
              <a:rPr lang="ru-RU" sz="2200" dirty="0" smtClean="0">
                <a:latin typeface="Arial" pitchFamily="34" charset="0"/>
                <a:cs typeface="Times New Roman" pitchFamily="18" charset="0"/>
              </a:rPr>
              <a:t>(</a:t>
            </a:r>
            <a:r>
              <a:rPr lang="ru-RU" sz="2200" dirty="0" err="1" smtClean="0">
                <a:latin typeface="Arial" pitchFamily="34" charset="0"/>
                <a:cs typeface="Times New Roman" pitchFamily="18" charset="0"/>
              </a:rPr>
              <a:t>взаим-вию</a:t>
            </a:r>
            <a:r>
              <a:rPr lang="ru-RU" sz="2200" dirty="0" smtClean="0">
                <a:latin typeface="Arial" pitchFamily="34" charset="0"/>
                <a:cs typeface="Times New Roman" pitchFamily="18" charset="0"/>
              </a:rPr>
              <a:t> между </a:t>
            </a:r>
            <a:r>
              <a:rPr lang="ru-RU" sz="2200" dirty="0" err="1" smtClean="0">
                <a:latin typeface="Arial" pitchFamily="34" charset="0"/>
                <a:cs typeface="Times New Roman" pitchFamily="18" charset="0"/>
              </a:rPr>
              <a:t>ч-цами</a:t>
            </a:r>
            <a:r>
              <a:rPr lang="ru-RU" sz="2200" dirty="0" smtClean="0">
                <a:latin typeface="Arial" pitchFamily="34" charset="0"/>
                <a:cs typeface="Times New Roman" pitchFamily="18" charset="0"/>
              </a:rPr>
              <a:t> д. ф.)</a:t>
            </a:r>
            <a:endParaRPr lang="ru-RU" sz="22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313" y="1357313"/>
            <a:ext cx="4040187" cy="46037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свободно-дисперсные</a:t>
            </a:r>
            <a:r>
              <a:rPr lang="ru-RU" dirty="0" smtClean="0"/>
              <a:t> системы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3" y="1928813"/>
            <a:ext cx="3471862" cy="3397250"/>
          </a:xfrm>
          <a:blipFill>
            <a:blip r:embed="rId2" cstate="print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золь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357313"/>
            <a:ext cx="4041775" cy="46037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связано-дисперсные системы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285875" y="3143250"/>
            <a:ext cx="215900" cy="1079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357438" y="3214688"/>
            <a:ext cx="144462" cy="714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357438" y="3643313"/>
            <a:ext cx="179387" cy="714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28875" y="4357688"/>
            <a:ext cx="179388" cy="714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429000" y="2786063"/>
            <a:ext cx="179388" cy="714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71563" y="4714875"/>
            <a:ext cx="179387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643063" y="3929063"/>
            <a:ext cx="179387" cy="714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214688" y="4929188"/>
            <a:ext cx="179387" cy="714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57250" y="4214813"/>
            <a:ext cx="179388" cy="714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85938" y="4714875"/>
            <a:ext cx="179387" cy="7143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071813" y="3500438"/>
            <a:ext cx="179387" cy="7143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 flipV="1">
            <a:off x="3571875" y="4429125"/>
            <a:ext cx="195263" cy="523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99" name="Рисунок 28" descr="image0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1988" y="2546350"/>
            <a:ext cx="4246562" cy="1739900"/>
          </a:xfrm>
          <a:prstGeom prst="rect">
            <a:avLst/>
          </a:prstGeom>
          <a:solidFill>
            <a:srgbClr val="000000">
              <a:alpha val="4902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0500" name="Прямоугольник 20"/>
          <p:cNvSpPr>
            <a:spLocks noChangeArrowheads="1"/>
          </p:cNvSpPr>
          <p:nvPr/>
        </p:nvSpPr>
        <p:spPr bwMode="auto">
          <a:xfrm>
            <a:off x="4440238" y="4308475"/>
            <a:ext cx="2214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Calibri" pitchFamily="34" charset="0"/>
              <a:buAutoNum type="alphaLcPeriod"/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   рыхлая неупорядоченная структура</a:t>
            </a:r>
          </a:p>
        </p:txBody>
      </p:sp>
      <p:sp>
        <p:nvSpPr>
          <p:cNvPr id="20501" name="Прямоугольник 21"/>
          <p:cNvSpPr>
            <a:spLocks noChangeArrowheads="1"/>
          </p:cNvSpPr>
          <p:nvPr/>
        </p:nvSpPr>
        <p:spPr bwMode="auto">
          <a:xfrm>
            <a:off x="6556375" y="4252913"/>
            <a:ext cx="221456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Calibri" pitchFamily="34" charset="0"/>
              <a:buAutoNum type="alphaLcPeriod" startAt="2"/>
            </a:pP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 плотная упорядоченная структура</a:t>
            </a:r>
          </a:p>
        </p:txBody>
      </p:sp>
      <p:sp>
        <p:nvSpPr>
          <p:cNvPr id="20502" name="Прямоугольник 22"/>
          <p:cNvSpPr>
            <a:spLocks noChangeArrowheads="1"/>
          </p:cNvSpPr>
          <p:nvPr/>
        </p:nvSpPr>
        <p:spPr bwMode="auto">
          <a:xfrm>
            <a:off x="5572125" y="2071688"/>
            <a:ext cx="322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Times New Roman" pitchFamily="18" charset="0"/>
              </a:rPr>
              <a:t>(от лат. gelate  - замерзать) </a:t>
            </a:r>
            <a:endParaRPr lang="ru-RU">
              <a:latin typeface="Calibri" pitchFamily="34" charset="0"/>
            </a:endParaRPr>
          </a:p>
        </p:txBody>
      </p:sp>
      <p:sp>
        <p:nvSpPr>
          <p:cNvPr id="20503" name="Прямоугольник 23"/>
          <p:cNvSpPr>
            <a:spLocks noChangeArrowheads="1"/>
          </p:cNvSpPr>
          <p:nvPr/>
        </p:nvSpPr>
        <p:spPr bwMode="auto">
          <a:xfrm>
            <a:off x="6143625" y="5538788"/>
            <a:ext cx="1257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>
                <a:cs typeface="Times New Roman" pitchFamily="18" charset="0"/>
              </a:rPr>
              <a:t>нетекучая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0504" name="Прямоугольник 24"/>
          <p:cNvSpPr>
            <a:spLocks noChangeArrowheads="1"/>
          </p:cNvSpPr>
          <p:nvPr/>
        </p:nvSpPr>
        <p:spPr bwMode="auto">
          <a:xfrm>
            <a:off x="1871663" y="1997075"/>
            <a:ext cx="1193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cs typeface="Times New Roman" pitchFamily="18" charset="0"/>
              </a:rPr>
              <a:t>(раствор)</a:t>
            </a:r>
            <a:endParaRPr lang="ru-RU">
              <a:latin typeface="Calibri" pitchFamily="34" charset="0"/>
            </a:endParaRPr>
          </a:p>
        </p:txBody>
      </p:sp>
      <p:sp>
        <p:nvSpPr>
          <p:cNvPr id="20505" name="Прямоугольник 25"/>
          <p:cNvSpPr>
            <a:spLocks noChangeArrowheads="1"/>
          </p:cNvSpPr>
          <p:nvPr/>
        </p:nvSpPr>
        <p:spPr bwMode="auto">
          <a:xfrm>
            <a:off x="357188" y="6000750"/>
            <a:ext cx="8572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cs typeface="Times New Roman" pitchFamily="18" charset="0"/>
              </a:rPr>
              <a:t>Процесс структурообразования называют гелеобразованием (</a:t>
            </a:r>
            <a:r>
              <a:rPr lang="ru-RU" dirty="0" err="1">
                <a:cs typeface="Times New Roman" pitchFamily="18" charset="0"/>
              </a:rPr>
              <a:t>желатинированием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ru-RU" dirty="0" err="1">
                <a:cs typeface="Times New Roman" pitchFamily="18" charset="0"/>
              </a:rPr>
              <a:t>желатинизацией</a:t>
            </a:r>
            <a:r>
              <a:rPr lang="ru-RU" dirty="0">
                <a:cs typeface="Times New Roman" pitchFamily="18" charset="0"/>
              </a:rPr>
              <a:t> или студнеобразованием).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0506" name="Прямоугольник 26"/>
          <p:cNvSpPr>
            <a:spLocks noChangeArrowheads="1"/>
          </p:cNvSpPr>
          <p:nvPr/>
        </p:nvSpPr>
        <p:spPr bwMode="auto">
          <a:xfrm>
            <a:off x="1712913" y="5532438"/>
            <a:ext cx="1008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cs typeface="Times New Roman" pitchFamily="18" charset="0"/>
              </a:rPr>
              <a:t>текучая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5" y="1978025"/>
            <a:ext cx="4329113" cy="3348038"/>
          </a:xfrm>
          <a:solidFill>
            <a:srgbClr val="66CCFF">
              <a:alpha val="14118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гель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  <p:bldP spid="5" grpId="0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500" grpId="0"/>
      <p:bldP spid="20501" grpId="0"/>
      <p:bldP spid="20502" grpId="0"/>
      <p:bldP spid="20503" grpId="0"/>
      <p:bldP spid="20504" grpId="0"/>
      <p:bldP spid="20505" grpId="0"/>
      <p:bldP spid="20506" grpId="0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Times New Roman" pitchFamily="18" charset="0"/>
              </a:rPr>
              <a:t>РАСТВОРЫ</a:t>
            </a:r>
            <a:endParaRPr lang="ru-RU" sz="2400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357188" y="1501318"/>
            <a:ext cx="850106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8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Растворы</a:t>
            </a:r>
            <a:r>
              <a:rPr lang="ru-RU" sz="2800" dirty="0">
                <a:cs typeface="Times New Roman" pitchFamily="18" charset="0"/>
              </a:rPr>
              <a:t> – это многокомпонентные гомогенные (однофазные) системы переменного состава.</a:t>
            </a:r>
          </a:p>
          <a:p>
            <a:pPr algn="just" eaLnBrk="0" hangingPunct="0"/>
            <a:endParaRPr lang="ru-RU" sz="2800" dirty="0"/>
          </a:p>
          <a:p>
            <a:pPr algn="just" eaLnBrk="0" hangingPunct="0"/>
            <a:r>
              <a:rPr lang="ru-RU" sz="2800" dirty="0" smtClean="0">
                <a:cs typeface="Times New Roman" pitchFamily="18" charset="0"/>
              </a:rPr>
              <a:t>Р</a:t>
            </a:r>
            <a:r>
              <a:rPr lang="en-US" sz="2800" dirty="0" smtClean="0">
                <a:cs typeface="Times New Roman" pitchFamily="18" charset="0"/>
              </a:rPr>
              <a:t>-</a:t>
            </a:r>
            <a:r>
              <a:rPr lang="ru-RU" sz="2800" dirty="0" err="1" smtClean="0">
                <a:cs typeface="Times New Roman" pitchFamily="18" charset="0"/>
              </a:rPr>
              <a:t>ры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бывают жидкими, твёрдыми </a:t>
            </a:r>
            <a:r>
              <a:rPr lang="ru-RU" sz="2800" dirty="0" smtClean="0">
                <a:cs typeface="Times New Roman" pitchFamily="18" charset="0"/>
              </a:rPr>
              <a:t>и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>газовыми</a:t>
            </a:r>
            <a:r>
              <a:rPr lang="ru-RU" sz="2800" dirty="0">
                <a:cs typeface="Times New Roman" pitchFamily="18" charset="0"/>
              </a:rPr>
              <a:t>.</a:t>
            </a:r>
          </a:p>
          <a:p>
            <a:pPr algn="just" eaLnBrk="0" hangingPunct="0"/>
            <a:endParaRPr lang="ru-RU" sz="2800" dirty="0"/>
          </a:p>
          <a:p>
            <a:pPr algn="just" eaLnBrk="0" hangingPunct="0"/>
            <a:r>
              <a:rPr lang="ru-RU" sz="2800" dirty="0">
                <a:cs typeface="Times New Roman" pitchFamily="18" charset="0"/>
              </a:rPr>
              <a:t>Фазовое состояние раствора определяется фазовым состоянием растворителя.</a:t>
            </a:r>
          </a:p>
          <a:p>
            <a:pPr algn="just" eaLnBrk="0" hangingPunct="0"/>
            <a:endParaRPr lang="ru-RU" sz="2800" dirty="0"/>
          </a:p>
          <a:p>
            <a:pPr algn="just" eaLnBrk="0" hangingPunct="0"/>
            <a:r>
              <a:rPr lang="ru-RU" sz="2800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Растворитель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>– это </a:t>
            </a:r>
            <a:r>
              <a:rPr lang="ru-RU" sz="2800" dirty="0">
                <a:cs typeface="Times New Roman" pitchFamily="18" charset="0"/>
              </a:rPr>
              <a:t>компонент, фазовое состояние </a:t>
            </a:r>
            <a:r>
              <a:rPr lang="ru-RU" sz="2800" dirty="0" err="1" smtClean="0">
                <a:cs typeface="Times New Roman" pitchFamily="18" charset="0"/>
              </a:rPr>
              <a:t>к-рого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при </a:t>
            </a:r>
            <a:r>
              <a:rPr lang="ru-RU" sz="2800" dirty="0" err="1" smtClean="0">
                <a:cs typeface="Times New Roman" pitchFamily="18" charset="0"/>
              </a:rPr>
              <a:t>обр-нии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 err="1" smtClean="0">
                <a:cs typeface="Times New Roman" pitchFamily="18" charset="0"/>
              </a:rPr>
              <a:t>р-ра</a:t>
            </a: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не изменяется.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251520" y="1412776"/>
            <a:ext cx="52149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Термодинамика 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растворения</a:t>
            </a:r>
            <a:r>
              <a:rPr lang="ru-RU" sz="2400" dirty="0"/>
              <a:t>	</a:t>
            </a:r>
          </a:p>
          <a:p>
            <a:pPr algn="ctr" eaLnBrk="0" hangingPunct="0">
              <a:lnSpc>
                <a:spcPct val="150000"/>
              </a:lnSpc>
            </a:pPr>
            <a:r>
              <a:rPr lang="ru-RU" sz="2400" b="1" dirty="0">
                <a:sym typeface="Symbol" pitchFamily="18" charset="2"/>
              </a:rPr>
              <a:t></a:t>
            </a:r>
            <a:r>
              <a:rPr lang="ru-RU" sz="2400" b="1" dirty="0"/>
              <a:t>G</a:t>
            </a:r>
            <a:r>
              <a:rPr lang="ru-RU" sz="2400" b="1" dirty="0">
                <a:sym typeface="Symbol" pitchFamily="18" charset="2"/>
              </a:rPr>
              <a:t> = </a:t>
            </a:r>
            <a:r>
              <a:rPr lang="ru-RU" sz="2400" b="1" dirty="0"/>
              <a:t>Н </a:t>
            </a:r>
            <a:r>
              <a:rPr lang="ru-RU" sz="2400" b="1" dirty="0">
                <a:sym typeface="Symbol" pitchFamily="18" charset="2"/>
              </a:rPr>
              <a:t>– Т</a:t>
            </a:r>
            <a:r>
              <a:rPr lang="en-US" sz="2400" b="1" dirty="0"/>
              <a:t>S</a:t>
            </a:r>
            <a:r>
              <a:rPr lang="en-US" sz="2400" b="1" dirty="0">
                <a:sym typeface="Symbol" pitchFamily="18" charset="2"/>
              </a:rPr>
              <a:t> </a:t>
            </a:r>
            <a:r>
              <a:rPr lang="ru-RU" sz="2400" b="1" dirty="0">
                <a:sym typeface="Symbol" pitchFamily="18" charset="2"/>
              </a:rPr>
              <a:t>&lt; </a:t>
            </a:r>
            <a:r>
              <a:rPr lang="ru-RU" sz="2400" b="1" dirty="0" smtClean="0">
                <a:sym typeface="Symbol" pitchFamily="18" charset="2"/>
              </a:rPr>
              <a:t>0</a:t>
            </a:r>
            <a:endParaRPr lang="ru-RU" sz="2400" b="1" dirty="0">
              <a:sym typeface="Symbol" pitchFamily="18" charset="2"/>
            </a:endParaRPr>
          </a:p>
        </p:txBody>
      </p:sp>
      <p:grpSp>
        <p:nvGrpSpPr>
          <p:cNvPr id="22531" name="Group 2"/>
          <p:cNvGrpSpPr>
            <a:grpSpLocks/>
          </p:cNvGrpSpPr>
          <p:nvPr/>
        </p:nvGrpSpPr>
        <p:grpSpPr bwMode="auto">
          <a:xfrm>
            <a:off x="5793156" y="1216720"/>
            <a:ext cx="3065095" cy="3004368"/>
            <a:chOff x="1008" y="1242"/>
            <a:chExt cx="3177" cy="3088"/>
          </a:xfrm>
        </p:grpSpPr>
        <p:cxnSp>
          <p:nvCxnSpPr>
            <p:cNvPr id="22532" name="AutoShape 3"/>
            <p:cNvCxnSpPr>
              <a:cxnSpLocks noChangeShapeType="1"/>
            </p:cNvCxnSpPr>
            <p:nvPr/>
          </p:nvCxnSpPr>
          <p:spPr bwMode="auto">
            <a:xfrm flipV="1">
              <a:off x="1584" y="1242"/>
              <a:ext cx="1" cy="246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</p:cxnSp>
        <p:cxnSp>
          <p:nvCxnSpPr>
            <p:cNvPr id="22533" name="AutoShape 4"/>
            <p:cNvCxnSpPr>
              <a:cxnSpLocks noChangeShapeType="1"/>
            </p:cNvCxnSpPr>
            <p:nvPr/>
          </p:nvCxnSpPr>
          <p:spPr bwMode="auto">
            <a:xfrm>
              <a:off x="1584" y="3708"/>
              <a:ext cx="260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</p:cxnSp>
        <p:sp>
          <p:nvSpPr>
            <p:cNvPr id="22534" name="Freeform 5"/>
            <p:cNvSpPr>
              <a:spLocks/>
            </p:cNvSpPr>
            <p:nvPr/>
          </p:nvSpPr>
          <p:spPr bwMode="auto">
            <a:xfrm>
              <a:off x="1629" y="1584"/>
              <a:ext cx="2142" cy="963"/>
            </a:xfrm>
            <a:custGeom>
              <a:avLst/>
              <a:gdLst>
                <a:gd name="T0" fmla="*/ 0 w 2142"/>
                <a:gd name="T1" fmla="*/ 963 h 963"/>
                <a:gd name="T2" fmla="*/ 531 w 2142"/>
                <a:gd name="T3" fmla="*/ 900 h 963"/>
                <a:gd name="T4" fmla="*/ 1098 w 2142"/>
                <a:gd name="T5" fmla="*/ 738 h 963"/>
                <a:gd name="T6" fmla="*/ 1269 w 2142"/>
                <a:gd name="T7" fmla="*/ 666 h 963"/>
                <a:gd name="T8" fmla="*/ 1512 w 2142"/>
                <a:gd name="T9" fmla="*/ 531 h 963"/>
                <a:gd name="T10" fmla="*/ 1908 w 2142"/>
                <a:gd name="T11" fmla="*/ 234 h 963"/>
                <a:gd name="T12" fmla="*/ 2142 w 2142"/>
                <a:gd name="T13" fmla="*/ 0 h 9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42"/>
                <a:gd name="T22" fmla="*/ 0 h 963"/>
                <a:gd name="T23" fmla="*/ 2142 w 2142"/>
                <a:gd name="T24" fmla="*/ 963 h 9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42" h="963">
                  <a:moveTo>
                    <a:pt x="0" y="963"/>
                  </a:moveTo>
                  <a:cubicBezTo>
                    <a:pt x="88" y="953"/>
                    <a:pt x="348" y="937"/>
                    <a:pt x="531" y="900"/>
                  </a:cubicBezTo>
                  <a:cubicBezTo>
                    <a:pt x="663" y="872"/>
                    <a:pt x="975" y="777"/>
                    <a:pt x="1098" y="738"/>
                  </a:cubicBezTo>
                  <a:cubicBezTo>
                    <a:pt x="1144" y="720"/>
                    <a:pt x="1218" y="690"/>
                    <a:pt x="1269" y="666"/>
                  </a:cubicBezTo>
                  <a:cubicBezTo>
                    <a:pt x="1338" y="631"/>
                    <a:pt x="1405" y="603"/>
                    <a:pt x="1512" y="531"/>
                  </a:cubicBezTo>
                  <a:cubicBezTo>
                    <a:pt x="1596" y="471"/>
                    <a:pt x="1803" y="322"/>
                    <a:pt x="1908" y="234"/>
                  </a:cubicBezTo>
                  <a:cubicBezTo>
                    <a:pt x="1986" y="162"/>
                    <a:pt x="2099" y="37"/>
                    <a:pt x="2142" y="0"/>
                  </a:cubicBezTo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35" name="Freeform 6"/>
            <p:cNvSpPr>
              <a:spLocks/>
            </p:cNvSpPr>
            <p:nvPr/>
          </p:nvSpPr>
          <p:spPr bwMode="auto">
            <a:xfrm>
              <a:off x="1689" y="2598"/>
              <a:ext cx="2142" cy="939"/>
            </a:xfrm>
            <a:custGeom>
              <a:avLst/>
              <a:gdLst>
                <a:gd name="T0" fmla="*/ 0 w 2142"/>
                <a:gd name="T1" fmla="*/ 39 h 939"/>
                <a:gd name="T2" fmla="*/ 414 w 2142"/>
                <a:gd name="T3" fmla="*/ 57 h 939"/>
                <a:gd name="T4" fmla="*/ 612 w 2142"/>
                <a:gd name="T5" fmla="*/ 93 h 939"/>
                <a:gd name="T6" fmla="*/ 864 w 2142"/>
                <a:gd name="T7" fmla="*/ 192 h 939"/>
                <a:gd name="T8" fmla="*/ 1197 w 2142"/>
                <a:gd name="T9" fmla="*/ 336 h 939"/>
                <a:gd name="T10" fmla="*/ 1413 w 2142"/>
                <a:gd name="T11" fmla="*/ 444 h 939"/>
                <a:gd name="T12" fmla="*/ 1575 w 2142"/>
                <a:gd name="T13" fmla="*/ 534 h 939"/>
                <a:gd name="T14" fmla="*/ 2142 w 2142"/>
                <a:gd name="T15" fmla="*/ 939 h 9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42"/>
                <a:gd name="T25" fmla="*/ 0 h 939"/>
                <a:gd name="T26" fmla="*/ 2142 w 2142"/>
                <a:gd name="T27" fmla="*/ 939 h 9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42" h="939">
                  <a:moveTo>
                    <a:pt x="0" y="39"/>
                  </a:moveTo>
                  <a:cubicBezTo>
                    <a:pt x="118" y="0"/>
                    <a:pt x="286" y="45"/>
                    <a:pt x="414" y="57"/>
                  </a:cubicBezTo>
                  <a:cubicBezTo>
                    <a:pt x="462" y="69"/>
                    <a:pt x="569" y="69"/>
                    <a:pt x="612" y="93"/>
                  </a:cubicBezTo>
                  <a:cubicBezTo>
                    <a:pt x="672" y="120"/>
                    <a:pt x="756" y="153"/>
                    <a:pt x="864" y="192"/>
                  </a:cubicBezTo>
                  <a:cubicBezTo>
                    <a:pt x="1004" y="234"/>
                    <a:pt x="1055" y="301"/>
                    <a:pt x="1197" y="336"/>
                  </a:cubicBezTo>
                  <a:cubicBezTo>
                    <a:pt x="1263" y="380"/>
                    <a:pt x="1343" y="405"/>
                    <a:pt x="1413" y="444"/>
                  </a:cubicBezTo>
                  <a:cubicBezTo>
                    <a:pt x="1476" y="477"/>
                    <a:pt x="1535" y="512"/>
                    <a:pt x="1575" y="534"/>
                  </a:cubicBezTo>
                  <a:cubicBezTo>
                    <a:pt x="1696" y="616"/>
                    <a:pt x="2048" y="872"/>
                    <a:pt x="2142" y="939"/>
                  </a:cubicBezTo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36" name="Text Box 7"/>
            <p:cNvSpPr txBox="1">
              <a:spLocks noChangeArrowheads="1"/>
            </p:cNvSpPr>
            <p:nvPr/>
          </p:nvSpPr>
          <p:spPr bwMode="auto">
            <a:xfrm>
              <a:off x="3210" y="3781"/>
              <a:ext cx="822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2400" b="1" i="1">
                  <a:latin typeface="Calibri" pitchFamily="34" charset="0"/>
                </a:rPr>
                <a:t>Т</a:t>
              </a:r>
            </a:p>
            <a:p>
              <a:endParaRPr lang="ru-RU" sz="2400"/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1008" y="1483"/>
              <a:ext cx="585" cy="1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/>
            <a:lstStyle/>
            <a:p>
              <a:pPr>
                <a:spcAft>
                  <a:spcPts val="1000"/>
                </a:spcAft>
                <a:defRPr/>
              </a:pPr>
              <a:r>
                <a:rPr lang="ru-RU" sz="2000" dirty="0">
                  <a:latin typeface="Calibri" pitchFamily="34" charset="0"/>
                </a:rPr>
                <a:t>Растворимость</a:t>
              </a:r>
              <a:endParaRPr lang="ru-RU" sz="2000" dirty="0"/>
            </a:p>
          </p:txBody>
        </p:sp>
        <p:sp>
          <p:nvSpPr>
            <p:cNvPr id="22538" name="Text Box 9"/>
            <p:cNvSpPr txBox="1">
              <a:spLocks noChangeArrowheads="1"/>
            </p:cNvSpPr>
            <p:nvPr/>
          </p:nvSpPr>
          <p:spPr bwMode="auto">
            <a:xfrm>
              <a:off x="2490" y="2674"/>
              <a:ext cx="918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Aft>
                  <a:spcPts val="1000"/>
                </a:spcAft>
              </a:pPr>
              <a:r>
                <a:rPr lang="ru-RU" sz="2000">
                  <a:latin typeface="Calibri" pitchFamily="34" charset="0"/>
                </a:rPr>
                <a:t>Газ</a:t>
              </a:r>
              <a:endParaRPr lang="ru-RU" sz="2000"/>
            </a:p>
          </p:txBody>
        </p:sp>
        <p:sp>
          <p:nvSpPr>
            <p:cNvPr id="22539" name="Text Box 10"/>
            <p:cNvSpPr txBox="1">
              <a:spLocks noChangeArrowheads="1"/>
            </p:cNvSpPr>
            <p:nvPr/>
          </p:nvSpPr>
          <p:spPr bwMode="auto">
            <a:xfrm>
              <a:off x="2079" y="1584"/>
              <a:ext cx="1665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ru-RU" sz="2000">
                  <a:latin typeface="Calibri" pitchFamily="34" charset="0"/>
                </a:rPr>
                <a:t>Твёрдое</a:t>
              </a:r>
              <a:endParaRPr lang="ru-RU" sz="200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512886" y="548680"/>
            <a:ext cx="455002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/>
              <a:t>ОБРАЗОВАНИЕ РАСТВОРОВ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47091" y="3440676"/>
            <a:ext cx="3802579" cy="5133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4000"/>
              </a:lnSpc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Кинетика растворения</a:t>
            </a:r>
            <a:r>
              <a:rPr lang="ru-RU" sz="2400" b="1" dirty="0">
                <a:solidFill>
                  <a:prstClr val="black"/>
                </a:solidFill>
              </a:rPr>
              <a:t>.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625" y="4605362"/>
            <a:ext cx="8501063" cy="16319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Свойства растворов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>
              <a:buFontTx/>
              <a:buAutoNum type="arabicPeriod"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Состав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(концентрация),</a:t>
            </a:r>
          </a:p>
          <a:p>
            <a:pPr>
              <a:buFontTx/>
              <a:buAutoNum type="arabicPeriod"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Давление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пара растворителя над раствором,</a:t>
            </a:r>
          </a:p>
          <a:p>
            <a:pPr>
              <a:buFontTx/>
              <a:buAutoNum type="arabicPeriod"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Температуры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кипения и замерзания растворов,</a:t>
            </a:r>
          </a:p>
          <a:p>
            <a:pPr>
              <a:buFontTx/>
              <a:buAutoNum type="arabicPeriod"/>
            </a:pP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Осмотическое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давление.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463312"/>
            <a:ext cx="8572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a typeface="Times New Roman" pitchFamily="18" charset="0"/>
              </a:rPr>
              <a:t>Концентрация раствора</a:t>
            </a:r>
            <a:r>
              <a:rPr lang="ru-RU" sz="2400" b="1" dirty="0">
                <a:ea typeface="Times New Roman" pitchFamily="18" charset="0"/>
              </a:rPr>
              <a:t> </a:t>
            </a:r>
            <a:r>
              <a:rPr lang="ru-RU" sz="2400" dirty="0">
                <a:ea typeface="Times New Roman" pitchFamily="18" charset="0"/>
              </a:rPr>
              <a:t>– это содержание растворённого вещества в определённой массе или объёме </a:t>
            </a:r>
            <a:r>
              <a:rPr lang="ru-RU" sz="2400" dirty="0" err="1" smtClean="0">
                <a:ea typeface="Times New Roman" pitchFamily="18" charset="0"/>
              </a:rPr>
              <a:t>р-ра</a:t>
            </a:r>
            <a:r>
              <a:rPr lang="ru-RU" sz="2400" dirty="0" smtClean="0">
                <a:ea typeface="Times New Roman" pitchFamily="18" charset="0"/>
              </a:rPr>
              <a:t> </a:t>
            </a:r>
            <a:r>
              <a:rPr lang="ru-RU" sz="2400" dirty="0">
                <a:ea typeface="Times New Roman" pitchFamily="18" charset="0"/>
              </a:rPr>
              <a:t>или </a:t>
            </a:r>
            <a:r>
              <a:rPr lang="ru-RU" sz="2400" dirty="0" err="1" smtClean="0">
                <a:ea typeface="Times New Roman" pitchFamily="18" charset="0"/>
              </a:rPr>
              <a:t>р-ля</a:t>
            </a:r>
            <a:r>
              <a:rPr lang="ru-RU" sz="2400" dirty="0">
                <a:ea typeface="Times New Roman" pitchFamily="18" charset="0"/>
              </a:rPr>
              <a:t>. </a:t>
            </a:r>
          </a:p>
          <a:p>
            <a:pPr indent="541338" algn="just">
              <a:defRPr/>
            </a:pPr>
            <a:r>
              <a:rPr lang="ru-RU" sz="2400" dirty="0">
                <a:ea typeface="Times New Roman" pitchFamily="18" charset="0"/>
              </a:rPr>
              <a:t>Содержание </a:t>
            </a:r>
            <a:r>
              <a:rPr lang="ru-RU" sz="2400" dirty="0" err="1" smtClean="0">
                <a:ea typeface="Times New Roman" pitchFamily="18" charset="0"/>
              </a:rPr>
              <a:t>раств</a:t>
            </a:r>
            <a:r>
              <a:rPr lang="ru-RU" sz="2400" dirty="0" smtClean="0">
                <a:ea typeface="Times New Roman" pitchFamily="18" charset="0"/>
              </a:rPr>
              <a:t>. </a:t>
            </a:r>
            <a:r>
              <a:rPr lang="ru-RU" sz="2400" dirty="0" err="1" smtClean="0">
                <a:ea typeface="Times New Roman" pitchFamily="18" charset="0"/>
              </a:rPr>
              <a:t>в-ва</a:t>
            </a:r>
            <a:r>
              <a:rPr lang="ru-RU" sz="2400" dirty="0" smtClean="0">
                <a:ea typeface="Times New Roman" pitchFamily="18" charset="0"/>
              </a:rPr>
              <a:t> </a:t>
            </a:r>
            <a:r>
              <a:rPr lang="ru-RU" sz="2400" dirty="0">
                <a:ea typeface="Times New Roman" pitchFamily="18" charset="0"/>
              </a:rPr>
              <a:t>в </a:t>
            </a:r>
            <a:r>
              <a:rPr lang="ru-RU" sz="2400" dirty="0" err="1" smtClean="0">
                <a:ea typeface="Times New Roman" pitchFamily="18" charset="0"/>
              </a:rPr>
              <a:t>р-ре</a:t>
            </a:r>
            <a:r>
              <a:rPr lang="ru-RU" sz="2400" dirty="0" smtClean="0">
                <a:ea typeface="Times New Roman" pitchFamily="18" charset="0"/>
              </a:rPr>
              <a:t> </a:t>
            </a:r>
            <a:r>
              <a:rPr lang="ru-RU" sz="2400" dirty="0">
                <a:ea typeface="Times New Roman" pitchFamily="18" charset="0"/>
              </a:rPr>
              <a:t>может быть выражено либо </a:t>
            </a:r>
            <a:r>
              <a:rPr lang="ru-RU" sz="2400" dirty="0">
                <a:solidFill>
                  <a:srgbClr val="FF0000"/>
                </a:solidFill>
                <a:ea typeface="Times New Roman" pitchFamily="18" charset="0"/>
              </a:rPr>
              <a:t>безразмерными</a:t>
            </a:r>
            <a:r>
              <a:rPr lang="ru-RU" sz="2400" dirty="0">
                <a:ea typeface="Times New Roman" pitchFamily="18" charset="0"/>
              </a:rPr>
              <a:t> единицами – </a:t>
            </a:r>
            <a:r>
              <a:rPr lang="ru-RU" sz="2400" i="1" dirty="0">
                <a:ea typeface="Times New Roman" pitchFamily="18" charset="0"/>
              </a:rPr>
              <a:t>долями</a:t>
            </a:r>
            <a:r>
              <a:rPr lang="ru-RU" sz="2400" dirty="0">
                <a:ea typeface="Times New Roman" pitchFamily="18" charset="0"/>
              </a:rPr>
              <a:t> или </a:t>
            </a:r>
            <a:r>
              <a:rPr lang="ru-RU" sz="2400" i="1" dirty="0">
                <a:ea typeface="Times New Roman" pitchFamily="18" charset="0"/>
              </a:rPr>
              <a:t>процентами</a:t>
            </a:r>
            <a:r>
              <a:rPr lang="ru-RU" sz="2400" dirty="0">
                <a:ea typeface="Times New Roman" pitchFamily="18" charset="0"/>
              </a:rPr>
              <a:t>, либо величинами </a:t>
            </a:r>
            <a:r>
              <a:rPr lang="ru-RU" sz="2400" dirty="0">
                <a:solidFill>
                  <a:srgbClr val="FF0000"/>
                </a:solidFill>
                <a:ea typeface="Times New Roman" pitchFamily="18" charset="0"/>
              </a:rPr>
              <a:t>размерными</a:t>
            </a:r>
            <a:r>
              <a:rPr lang="ru-RU" sz="2400" dirty="0">
                <a:ea typeface="Times New Roman" pitchFamily="18" charset="0"/>
              </a:rPr>
              <a:t> </a:t>
            </a:r>
            <a:r>
              <a:rPr lang="ru-RU" sz="2400" dirty="0" smtClean="0">
                <a:ea typeface="Times New Roman" pitchFamily="18" charset="0"/>
              </a:rPr>
              <a:t>– </a:t>
            </a:r>
            <a:r>
              <a:rPr lang="ru-RU" sz="2400" i="1" dirty="0">
                <a:ea typeface="Times New Roman" pitchFamily="18" charset="0"/>
              </a:rPr>
              <a:t>концентрациями</a:t>
            </a:r>
            <a:r>
              <a:rPr lang="ru-RU" sz="2400" i="1" dirty="0" smtClean="0">
                <a:ea typeface="Times New Roman" pitchFamily="18" charset="0"/>
              </a:rPr>
              <a:t>.</a:t>
            </a:r>
            <a:endParaRPr lang="ru-RU" sz="2400" dirty="0">
              <a:ea typeface="Times New Roman" pitchFamily="18" charset="0"/>
            </a:endParaRPr>
          </a:p>
        </p:txBody>
      </p:sp>
      <p:sp>
        <p:nvSpPr>
          <p:cNvPr id="25604" name="Rectangle 1"/>
          <p:cNvSpPr>
            <a:spLocks noChangeArrowheads="1"/>
          </p:cNvSpPr>
          <p:nvPr/>
        </p:nvSpPr>
        <p:spPr bwMode="auto">
          <a:xfrm>
            <a:off x="285750" y="3631664"/>
            <a:ext cx="85725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/>
              <a:t>СПОСОБЫ ВЫРАЖЕНИЯ КОНЦЕНТРАЦИИ РАСТВОРА</a:t>
            </a:r>
            <a:endParaRPr lang="ru-RU" sz="2400" dirty="0"/>
          </a:p>
          <a:p>
            <a:pPr algn="just"/>
            <a:r>
              <a:rPr lang="ru-RU" sz="2400" dirty="0" smtClean="0"/>
              <a:t>а</a:t>
            </a:r>
            <a:r>
              <a:rPr lang="ru-RU" sz="2400" dirty="0"/>
              <a:t>) </a:t>
            </a:r>
            <a:r>
              <a:rPr lang="ru-RU" sz="2400" dirty="0" smtClean="0"/>
              <a:t> массовые </a:t>
            </a:r>
            <a:r>
              <a:rPr lang="ru-RU" sz="2400" dirty="0"/>
              <a:t>доли или </a:t>
            </a:r>
            <a:r>
              <a:rPr lang="ru-RU" sz="2400" i="1" dirty="0"/>
              <a:t>процентная</a:t>
            </a:r>
            <a:r>
              <a:rPr lang="ru-RU" sz="2400" dirty="0"/>
              <a:t> концентрация, С (%).</a:t>
            </a:r>
          </a:p>
          <a:p>
            <a:pPr algn="just"/>
            <a:r>
              <a:rPr lang="ru-RU" sz="2400" dirty="0"/>
              <a:t>б) </a:t>
            </a:r>
            <a:r>
              <a:rPr lang="ru-RU" sz="2400" dirty="0" smtClean="0"/>
              <a:t> </a:t>
            </a:r>
            <a:r>
              <a:rPr lang="ru-RU" sz="2400" i="1" dirty="0" smtClean="0"/>
              <a:t>мольные </a:t>
            </a:r>
            <a:r>
              <a:rPr lang="ru-RU" sz="2400" i="1" dirty="0"/>
              <a:t>доли, </a:t>
            </a:r>
            <a:r>
              <a:rPr lang="en-US" sz="2400" i="1" dirty="0"/>
              <a:t>N</a:t>
            </a:r>
            <a:endParaRPr lang="ru-RU" sz="2400" dirty="0"/>
          </a:p>
          <a:p>
            <a:pPr algn="just"/>
            <a:r>
              <a:rPr lang="ru-RU" sz="2400" dirty="0"/>
              <a:t>в) </a:t>
            </a:r>
            <a:r>
              <a:rPr lang="ru-RU" sz="2400" dirty="0" smtClean="0"/>
              <a:t>молярная </a:t>
            </a:r>
            <a:r>
              <a:rPr lang="ru-RU" sz="2400" dirty="0"/>
              <a:t>концентрация или </a:t>
            </a:r>
            <a:r>
              <a:rPr lang="ru-RU" sz="2400" i="1" dirty="0">
                <a:solidFill>
                  <a:srgbClr val="FF0000"/>
                </a:solidFill>
              </a:rPr>
              <a:t>молярность</a:t>
            </a:r>
            <a:r>
              <a:rPr lang="ru-RU" sz="2400" dirty="0"/>
              <a:t>, С</a:t>
            </a:r>
            <a:r>
              <a:rPr lang="ru-RU" sz="2400" baseline="-25000" dirty="0"/>
              <a:t>М</a:t>
            </a:r>
            <a:r>
              <a:rPr lang="ru-RU" sz="2400" dirty="0"/>
              <a:t>. </a:t>
            </a:r>
          </a:p>
          <a:p>
            <a:pPr algn="just"/>
            <a:r>
              <a:rPr lang="ru-RU" sz="2400" dirty="0"/>
              <a:t>г) </a:t>
            </a:r>
            <a:r>
              <a:rPr lang="ru-RU" sz="2400" dirty="0" smtClean="0"/>
              <a:t>  эквивалентная </a:t>
            </a:r>
            <a:r>
              <a:rPr lang="ru-RU" sz="2400" dirty="0"/>
              <a:t>концентрация или </a:t>
            </a:r>
            <a:r>
              <a:rPr lang="ru-RU" sz="2400" i="1" dirty="0">
                <a:solidFill>
                  <a:srgbClr val="FF0000"/>
                </a:solidFill>
              </a:rPr>
              <a:t>нормальность</a:t>
            </a:r>
            <a:r>
              <a:rPr lang="ru-RU" sz="2400" dirty="0"/>
              <a:t>, </a:t>
            </a:r>
            <a:r>
              <a:rPr lang="ru-RU" sz="2400" dirty="0" err="1"/>
              <a:t>С</a:t>
            </a:r>
            <a:r>
              <a:rPr lang="ru-RU" sz="2400" baseline="-25000" dirty="0" err="1"/>
              <a:t>н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 err="1"/>
              <a:t>д</a:t>
            </a:r>
            <a:r>
              <a:rPr lang="ru-RU" sz="2400" dirty="0"/>
              <a:t>) </a:t>
            </a:r>
            <a:r>
              <a:rPr lang="ru-RU" sz="2400" dirty="0" smtClean="0"/>
              <a:t> мольно-массовая </a:t>
            </a:r>
            <a:r>
              <a:rPr lang="ru-RU" sz="2400" dirty="0"/>
              <a:t>концентрация или </a:t>
            </a:r>
            <a:r>
              <a:rPr lang="ru-RU" sz="2400" i="1" dirty="0" err="1">
                <a:solidFill>
                  <a:srgbClr val="FF0000"/>
                </a:solidFill>
              </a:rPr>
              <a:t>моляльность</a:t>
            </a:r>
            <a:r>
              <a:rPr lang="ru-RU" sz="2400" dirty="0"/>
              <a:t>, С</a:t>
            </a:r>
            <a:r>
              <a:rPr lang="en-US" sz="2400" baseline="-25000" dirty="0"/>
              <a:t>m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/>
              <a:t>е)</a:t>
            </a:r>
            <a:r>
              <a:rPr lang="ru-RU" sz="2400" i="1" dirty="0"/>
              <a:t> </a:t>
            </a:r>
            <a:r>
              <a:rPr lang="ru-RU" sz="2400" i="1" dirty="0" smtClean="0"/>
              <a:t> титр</a:t>
            </a:r>
            <a:r>
              <a:rPr lang="ru-RU" sz="2400" dirty="0" smtClean="0"/>
              <a:t> </a:t>
            </a:r>
            <a:r>
              <a:rPr lang="ru-RU" sz="2400" dirty="0"/>
              <a:t>раствора, 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60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2146</TotalTime>
  <Words>1752</Words>
  <Application>Microsoft Office PowerPoint</Application>
  <PresentationFormat>Экран (4:3)</PresentationFormat>
  <Paragraphs>300</Paragraphs>
  <Slides>36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Тема Office</vt:lpstr>
      <vt:lpstr>Формула</vt:lpstr>
      <vt:lpstr>Уравнение</vt:lpstr>
      <vt:lpstr>ДИСПЕРСНЫЕ СИСТЕМЫ</vt:lpstr>
      <vt:lpstr>Слайд 2</vt:lpstr>
      <vt:lpstr>Слайд 3</vt:lpstr>
      <vt:lpstr>Слайд 4</vt:lpstr>
      <vt:lpstr>Слайд 5</vt:lpstr>
      <vt:lpstr>5)   по структурообразованию  (взаим-вию между ч-цами д. ф.)</vt:lpstr>
      <vt:lpstr>РАСТВОРЫ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ДИСПЕРСНЫЕ СИСТЕМЫ</dc:title>
  <dc:creator>1</dc:creator>
  <cp:lastModifiedBy>Windows User</cp:lastModifiedBy>
  <cp:revision>212</cp:revision>
  <dcterms:created xsi:type="dcterms:W3CDTF">2009-11-22T13:20:11Z</dcterms:created>
  <dcterms:modified xsi:type="dcterms:W3CDTF">2017-12-05T11:13:33Z</dcterms:modified>
</cp:coreProperties>
</file>