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60" r:id="rId4"/>
    <p:sldId id="259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84" r:id="rId14"/>
    <p:sldId id="272" r:id="rId15"/>
    <p:sldId id="273" r:id="rId16"/>
    <p:sldId id="285" r:id="rId17"/>
    <p:sldId id="276" r:id="rId18"/>
    <p:sldId id="277" r:id="rId19"/>
    <p:sldId id="283" r:id="rId20"/>
    <p:sldId id="278" r:id="rId21"/>
    <p:sldId id="281" r:id="rId22"/>
    <p:sldId id="279" r:id="rId23"/>
    <p:sldId id="280" r:id="rId24"/>
    <p:sldId id="287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4D7B-B0A0-49E4-9C90-0E5AD9FD85D7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213F6-AFA4-4D14-8921-C9D2C9898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6BDD5-15DC-436F-96FA-11CDF1F9291A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0DA6-EAB7-4F16-ADE1-99F29491B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7DACE-9C44-4916-860D-F5D75F02DC29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BC862-60F8-4CF6-966A-F6633A6EB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AB71-E106-449B-B8B0-245532336FAA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D56F-750E-4CD9-B820-E817B4068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9BC3-CFFA-4FBB-AB22-4685BAEBF0E9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F79C6-77A4-42F7-91B1-BBD863417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F8A8-C1B6-46A3-9E64-C1E1245457DA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0D16-C07D-4C87-9167-8185BC436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6C866-C5E2-4467-9FE8-F4178A198A0E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3A7AC-A027-4140-8306-64557DB8E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C484-8FA7-427D-9C0D-F080F93444B7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78CA-F556-4C94-ABDA-E7A953FFD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CEBFD-4E37-4CA3-B615-8E7D313DC12E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C23EB-253B-43FF-86FD-D505315CF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CBC13-19D7-4AF8-B80F-2F3DBEEB7F78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11F4-0567-4BAD-BB7C-63154BE1D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48008-741D-4E28-950D-3361535BB5B2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B8C5-92CE-48D9-AF3B-E6ECE5369D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748BA2-0FA9-4352-B28C-6ECADC89C155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03D08-F2A0-4001-AEC9-1302EB1BB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ХИМИЧЕСКАЯ КИНЕТИКА</a:t>
            </a:r>
            <a:endParaRPr lang="ru-RU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8136000" cy="1584000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изучение закономерностей протекания химической реакции </a:t>
            </a:r>
            <a:r>
              <a:rPr lang="ru-RU" dirty="0" smtClean="0">
                <a:ln w="12700"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 времени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механизма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скорости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5696" y="5301208"/>
            <a:ext cx="571504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 термодинамике нет времени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5750" y="285750"/>
            <a:ext cx="8643938" cy="379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38088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Влияние </a:t>
            </a:r>
            <a:r>
              <a:rPr lang="ru-RU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т-ры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Энергия активации процесса.</a:t>
            </a: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Впервые количественная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зав-сть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скорости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р-ции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от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т-ры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была дана ≈ в 1884 г. и известна, как </a:t>
            </a:r>
            <a:r>
              <a:rPr lang="ru-RU" sz="2800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правило </a:t>
            </a:r>
            <a:r>
              <a:rPr lang="ru-RU" sz="2800" u="sng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Вант-Гоффа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 повышении температуры на каждые 10</a:t>
            </a:r>
            <a:r>
              <a:rPr lang="ru-RU" sz="2800" b="1" i="1" baseline="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градусов, скорость реакции возрастает от двух до четырёх раз</a:t>
            </a:r>
            <a:r>
              <a:rPr lang="ru-RU" sz="2800" i="1" dirty="0">
                <a:solidFill>
                  <a:srgbClr val="10253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Математически эта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зав-сть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даётся в виде:</a:t>
            </a: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3000375" y="4071938"/>
            <a:ext cx="324802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14313" y="5286375"/>
            <a:ext cx="8640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cs typeface="Times New Roman" pitchFamily="18" charset="0"/>
              </a:rPr>
              <a:t>где      </a:t>
            </a:r>
            <a:r>
              <a:rPr lang="ru-RU" sz="2400">
                <a:cs typeface="Times New Roman" pitchFamily="18" charset="0"/>
                <a:sym typeface="Symbol" pitchFamily="18" charset="2"/>
              </a:rPr>
              <a:t></a:t>
            </a:r>
            <a:r>
              <a:rPr lang="ru-RU" sz="2400" baseline="-30000">
                <a:cs typeface="Times New Roman" pitchFamily="18" charset="0"/>
              </a:rPr>
              <a:t>2</a:t>
            </a:r>
            <a:r>
              <a:rPr lang="ru-RU" sz="2400">
                <a:cs typeface="Times New Roman" pitchFamily="18" charset="0"/>
                <a:sym typeface="Symbol" pitchFamily="18" charset="2"/>
              </a:rPr>
              <a:t> и </a:t>
            </a:r>
            <a:r>
              <a:rPr lang="ru-RU" sz="2400" baseline="-30000">
                <a:cs typeface="Times New Roman" pitchFamily="18" charset="0"/>
              </a:rPr>
              <a:t>1</a:t>
            </a:r>
            <a:r>
              <a:rPr lang="ru-RU" sz="2400">
                <a:cs typeface="Times New Roman" pitchFamily="18" charset="0"/>
                <a:sym typeface="Symbol" pitchFamily="18" charset="2"/>
              </a:rPr>
              <a:t> – скорость р-ции при т-рах Т</a:t>
            </a:r>
            <a:r>
              <a:rPr lang="ru-RU" sz="2400" baseline="-30000"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400">
                <a:cs typeface="Times New Roman" pitchFamily="18" charset="0"/>
                <a:sym typeface="Symbol" pitchFamily="18" charset="2"/>
              </a:rPr>
              <a:t> и Т</a:t>
            </a:r>
            <a:r>
              <a:rPr lang="ru-RU" sz="2400" baseline="-30000"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400">
                <a:cs typeface="Times New Roman" pitchFamily="18" charset="0"/>
                <a:sym typeface="Symbol" pitchFamily="18" charset="2"/>
              </a:rPr>
              <a:t>, соот-но;</a:t>
            </a:r>
          </a:p>
          <a:p>
            <a:pPr eaLnBrk="0" hangingPunct="0"/>
            <a:r>
              <a:rPr lang="ru-RU" sz="2400" b="1">
                <a:cs typeface="Times New Roman" pitchFamily="18" charset="0"/>
                <a:sym typeface="Symbol" pitchFamily="18" charset="2"/>
              </a:rPr>
              <a:t></a:t>
            </a:r>
            <a:r>
              <a:rPr lang="ru-RU" sz="2400">
                <a:cs typeface="Times New Roman" pitchFamily="18" charset="0"/>
              </a:rPr>
              <a:t> - температурный коэф-нт р-ции (значения от 2 до 4).</a:t>
            </a:r>
            <a:endParaRPr lang="ru-RU" sz="240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9238" y="214313"/>
            <a:ext cx="86439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dirty="0"/>
              <a:t>В чём причина зависимости? </a:t>
            </a:r>
            <a:endParaRPr lang="ru-RU" sz="2800" dirty="0" smtClean="0"/>
          </a:p>
          <a:p>
            <a:pPr algn="just"/>
            <a:r>
              <a:rPr lang="ru-RU" sz="2800" dirty="0" smtClean="0"/>
              <a:t>Впервые </a:t>
            </a:r>
            <a:r>
              <a:rPr lang="ru-RU" sz="2800" dirty="0"/>
              <a:t>это сделал Аррениус (1889 г). </a:t>
            </a:r>
            <a:endParaRPr lang="ru-RU" sz="2800" dirty="0" smtClean="0"/>
          </a:p>
          <a:p>
            <a:pPr algn="ctr"/>
            <a:r>
              <a:rPr lang="ru-RU" sz="2800" dirty="0" smtClean="0"/>
              <a:t>Суть </a:t>
            </a:r>
            <a:r>
              <a:rPr lang="ru-RU" sz="2800" dirty="0"/>
              <a:t>гипотезы Аррениуса: в эффективном столкновении принимают участие лишь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активные молекулы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/>
              <a:t>- энергетический запас которых превышает некоторую минимальную величину, характерную для данной реакции. Эта величина –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энергия активации реакции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Е</a:t>
            </a:r>
            <a:r>
              <a:rPr lang="ru-RU" sz="2800" baseline="-300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акт</a:t>
            </a:r>
            <a:r>
              <a:rPr lang="ru-RU" sz="2800" dirty="0"/>
              <a:t>.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42888" y="3774975"/>
            <a:ext cx="86391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sz="2800" dirty="0"/>
              <a:t>Природа активационного барьера связана с преодолением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отталкивания электронных оболочек</a:t>
            </a:r>
            <a:r>
              <a:rPr lang="ru-RU" sz="2800" dirty="0"/>
              <a:t> атомов и молекул, необходимостью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разрыва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или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ослабления старых связей</a:t>
            </a:r>
            <a:r>
              <a:rPr lang="ru-RU" sz="2800" dirty="0"/>
              <a:t>,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а также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ориентацией</a:t>
            </a:r>
            <a:r>
              <a:rPr lang="ru-RU" sz="2800" dirty="0"/>
              <a:t>  частиц в момент соударения.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142875" y="571500"/>
            <a:ext cx="3832225" cy="5786438"/>
            <a:chOff x="214282" y="1785926"/>
            <a:chExt cx="3832256" cy="4499927"/>
          </a:xfrm>
        </p:grpSpPr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969740" y="2873356"/>
            <a:ext cx="601844" cy="468101"/>
          </p:xfrm>
          <a:graphic>
            <a:graphicData uri="http://schemas.openxmlformats.org/presentationml/2006/ole">
              <p:oleObj spid="_x0000_s2050" name="Формула" r:id="rId3" imgW="343049" imgH="266816" progId="Equation.3">
                <p:embed/>
              </p:oleObj>
            </a:graphicData>
          </a:graphic>
        </p:graphicFrame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2549488" y="3141819"/>
            <a:ext cx="593745" cy="461802"/>
          </p:xfrm>
          <a:graphic>
            <a:graphicData uri="http://schemas.openxmlformats.org/presentationml/2006/ole">
              <p:oleObj spid="_x0000_s2051" name="Формула" r:id="rId4" imgW="343049" imgH="266816" progId="Equation.3">
                <p:embed/>
              </p:oleObj>
            </a:graphicData>
          </a:graphic>
        </p:graphicFrame>
        <p:grpSp>
          <p:nvGrpSpPr>
            <p:cNvPr id="2054" name="Group 3"/>
            <p:cNvGrpSpPr>
              <a:grpSpLocks/>
            </p:cNvGrpSpPr>
            <p:nvPr/>
          </p:nvGrpSpPr>
          <p:grpSpPr bwMode="auto">
            <a:xfrm>
              <a:off x="214282" y="2237261"/>
              <a:ext cx="3500801" cy="4048592"/>
              <a:chOff x="1242" y="8355"/>
              <a:chExt cx="5512" cy="4202"/>
            </a:xfrm>
          </p:grpSpPr>
          <p:sp>
            <p:nvSpPr>
              <p:cNvPr id="7" name="Text Box 27"/>
              <p:cNvSpPr txBox="1">
                <a:spLocks noChangeArrowheads="1"/>
              </p:cNvSpPr>
              <p:nvPr/>
            </p:nvSpPr>
            <p:spPr bwMode="auto">
              <a:xfrm>
                <a:off x="1242" y="8688"/>
                <a:ext cx="729" cy="246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vert27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Энергия системы</a:t>
                </a:r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7" name="Text Box 26"/>
              <p:cNvSpPr txBox="1">
                <a:spLocks noChangeArrowheads="1"/>
              </p:cNvSpPr>
              <p:nvPr/>
            </p:nvSpPr>
            <p:spPr bwMode="auto">
              <a:xfrm>
                <a:off x="1354" y="11745"/>
                <a:ext cx="5400" cy="8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2000">
                    <a:cs typeface="Times New Roman" pitchFamily="18" charset="0"/>
                  </a:rPr>
                  <a:t>Рис.  Изм-ние энергии</a:t>
                </a:r>
              </a:p>
              <a:p>
                <a:pPr algn="ctr" eaLnBrk="0" hangingPunct="0"/>
                <a:r>
                  <a:rPr lang="ru-RU" sz="2000">
                    <a:cs typeface="Times New Roman" pitchFamily="18" charset="0"/>
                  </a:rPr>
                  <a:t>в ходе реакции: </a:t>
                </a:r>
                <a:r>
                  <a:rPr lang="en-US" sz="2000">
                    <a:cs typeface="Times New Roman" pitchFamily="18" charset="0"/>
                  </a:rPr>
                  <a:t>R</a:t>
                </a:r>
                <a:r>
                  <a:rPr lang="ru-RU" sz="2000">
                    <a:cs typeface="Times New Roman" pitchFamily="18" charset="0"/>
                  </a:rPr>
                  <a:t> </a:t>
                </a:r>
                <a:r>
                  <a:rPr lang="en-US" sz="2000">
                    <a:cs typeface="Times New Roman" pitchFamily="18" charset="0"/>
                  </a:rPr>
                  <a:t>→</a:t>
                </a:r>
                <a:r>
                  <a:rPr lang="ru-RU" sz="2000">
                    <a:cs typeface="Times New Roman" pitchFamily="18" charset="0"/>
                  </a:rPr>
                  <a:t> </a:t>
                </a:r>
                <a:r>
                  <a:rPr lang="en-US" sz="2000">
                    <a:cs typeface="Times New Roman" pitchFamily="18" charset="0"/>
                  </a:rPr>
                  <a:t>P</a:t>
                </a:r>
                <a:endParaRPr lang="en-US" sz="2000"/>
              </a:p>
            </p:txBody>
          </p:sp>
          <p:sp>
            <p:nvSpPr>
              <p:cNvPr id="2058" name="Line 25"/>
              <p:cNvSpPr>
                <a:spLocks noChangeShapeType="1"/>
              </p:cNvSpPr>
              <p:nvPr/>
            </p:nvSpPr>
            <p:spPr bwMode="auto">
              <a:xfrm flipH="1">
                <a:off x="1971" y="8355"/>
                <a:ext cx="0" cy="29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24"/>
              <p:cNvSpPr>
                <a:spLocks noChangeShapeType="1"/>
              </p:cNvSpPr>
              <p:nvPr/>
            </p:nvSpPr>
            <p:spPr bwMode="auto">
              <a:xfrm>
                <a:off x="2317" y="10179"/>
                <a:ext cx="812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auto">
              <a:xfrm>
                <a:off x="3077" y="8749"/>
                <a:ext cx="1520" cy="1981"/>
              </a:xfrm>
              <a:custGeom>
                <a:avLst/>
                <a:gdLst>
                  <a:gd name="connsiteX0" fmla="*/ 66 w 1074"/>
                  <a:gd name="connsiteY0" fmla="*/ 1244 h 1835"/>
                  <a:gd name="connsiteX1" fmla="*/ 74 w 1074"/>
                  <a:gd name="connsiteY1" fmla="*/ 1239 h 1835"/>
                  <a:gd name="connsiteX2" fmla="*/ 511 w 1074"/>
                  <a:gd name="connsiteY2" fmla="*/ 99 h 1835"/>
                  <a:gd name="connsiteX3" fmla="*/ 1074 w 1074"/>
                  <a:gd name="connsiteY3" fmla="*/ 1835 h 1835"/>
                  <a:gd name="connsiteX0" fmla="*/ 69 w 1077"/>
                  <a:gd name="connsiteY0" fmla="*/ 1244 h 1835"/>
                  <a:gd name="connsiteX1" fmla="*/ 52 w 1077"/>
                  <a:gd name="connsiteY1" fmla="*/ 1304 h 1835"/>
                  <a:gd name="connsiteX2" fmla="*/ 77 w 1077"/>
                  <a:gd name="connsiteY2" fmla="*/ 1239 h 1835"/>
                  <a:gd name="connsiteX3" fmla="*/ 514 w 1077"/>
                  <a:gd name="connsiteY3" fmla="*/ 99 h 1835"/>
                  <a:gd name="connsiteX4" fmla="*/ 1077 w 1077"/>
                  <a:gd name="connsiteY4" fmla="*/ 1835 h 1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7" h="1835">
                    <a:moveTo>
                      <a:pt x="69" y="1244"/>
                    </a:moveTo>
                    <a:cubicBezTo>
                      <a:pt x="66" y="1254"/>
                      <a:pt x="51" y="1305"/>
                      <a:pt x="52" y="1304"/>
                    </a:cubicBezTo>
                    <a:cubicBezTo>
                      <a:pt x="53" y="1303"/>
                      <a:pt x="0" y="1440"/>
                      <a:pt x="77" y="1239"/>
                    </a:cubicBezTo>
                    <a:cubicBezTo>
                      <a:pt x="154" y="1038"/>
                      <a:pt x="347" y="0"/>
                      <a:pt x="514" y="99"/>
                    </a:cubicBezTo>
                    <a:cubicBezTo>
                      <a:pt x="681" y="198"/>
                      <a:pt x="960" y="1473"/>
                      <a:pt x="1077" y="1835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2" name="Line 21"/>
              <p:cNvSpPr>
                <a:spLocks noChangeShapeType="1"/>
              </p:cNvSpPr>
              <p:nvPr/>
            </p:nvSpPr>
            <p:spPr bwMode="auto">
              <a:xfrm>
                <a:off x="4589" y="10730"/>
                <a:ext cx="1420" cy="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62" name="Line 20"/>
              <p:cNvSpPr>
                <a:spLocks noChangeShapeType="1"/>
              </p:cNvSpPr>
              <p:nvPr/>
            </p:nvSpPr>
            <p:spPr bwMode="auto">
              <a:xfrm>
                <a:off x="3129" y="10073"/>
                <a:ext cx="1" cy="12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Line 19"/>
              <p:cNvSpPr>
                <a:spLocks noChangeShapeType="1"/>
              </p:cNvSpPr>
              <p:nvPr/>
            </p:nvSpPr>
            <p:spPr bwMode="auto">
              <a:xfrm>
                <a:off x="4596" y="10697"/>
                <a:ext cx="1" cy="6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Line 18"/>
              <p:cNvSpPr>
                <a:spLocks noChangeShapeType="1"/>
              </p:cNvSpPr>
              <p:nvPr/>
            </p:nvSpPr>
            <p:spPr bwMode="auto">
              <a:xfrm>
                <a:off x="3378" y="10731"/>
                <a:ext cx="121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3177" y="10190"/>
                <a:ext cx="101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>
                <a:off x="3769" y="8837"/>
                <a:ext cx="2" cy="1344"/>
              </a:xfrm>
              <a:prstGeom prst="line">
                <a:avLst/>
              </a:prstGeom>
              <a:ln>
                <a:headEnd type="oval" w="sm" len="sm"/>
                <a:tailEnd type="oval" w="sm" len="sm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67" name="Line 15"/>
              <p:cNvSpPr>
                <a:spLocks noChangeShapeType="1"/>
              </p:cNvSpPr>
              <p:nvPr/>
            </p:nvSpPr>
            <p:spPr bwMode="auto">
              <a:xfrm>
                <a:off x="1961" y="11303"/>
                <a:ext cx="426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Line 14"/>
              <p:cNvSpPr>
                <a:spLocks noChangeShapeType="1"/>
              </p:cNvSpPr>
              <p:nvPr/>
            </p:nvSpPr>
            <p:spPr bwMode="auto">
              <a:xfrm>
                <a:off x="3578" y="8840"/>
                <a:ext cx="142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Line 13"/>
              <p:cNvSpPr>
                <a:spLocks noChangeShapeType="1"/>
              </p:cNvSpPr>
              <p:nvPr/>
            </p:nvSpPr>
            <p:spPr bwMode="auto">
              <a:xfrm>
                <a:off x="4798" y="8819"/>
                <a:ext cx="1" cy="19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lg"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Line 12"/>
              <p:cNvSpPr>
                <a:spLocks noChangeShapeType="1"/>
              </p:cNvSpPr>
              <p:nvPr/>
            </p:nvSpPr>
            <p:spPr bwMode="auto">
              <a:xfrm>
                <a:off x="3384" y="10214"/>
                <a:ext cx="1" cy="4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oval" w="sm" len="sm"/>
                <a:tailEnd type="oval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Text Box 11"/>
              <p:cNvSpPr txBox="1">
                <a:spLocks noChangeArrowheads="1"/>
              </p:cNvSpPr>
              <p:nvPr/>
            </p:nvSpPr>
            <p:spPr bwMode="auto">
              <a:xfrm>
                <a:off x="2293" y="9750"/>
                <a:ext cx="92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ru-RU" sz="2000">
                    <a:latin typeface="Verdana" pitchFamily="34" charset="0"/>
                  </a:rPr>
                  <a:t>H</a:t>
                </a:r>
                <a:r>
                  <a:rPr lang="ru-RU" sz="2000" baseline="-30000">
                    <a:latin typeface="Verdana" pitchFamily="34" charset="0"/>
                  </a:rPr>
                  <a:t>R</a:t>
                </a:r>
                <a:endParaRPr lang="ru-RU" sz="2000">
                  <a:latin typeface="Verdana" pitchFamily="34" charset="0"/>
                </a:endParaRPr>
              </a:p>
            </p:txBody>
          </p:sp>
          <p:sp>
            <p:nvSpPr>
              <p:cNvPr id="2072" name="Text Box 9"/>
              <p:cNvSpPr txBox="1">
                <a:spLocks noChangeArrowheads="1"/>
              </p:cNvSpPr>
              <p:nvPr/>
            </p:nvSpPr>
            <p:spPr bwMode="auto">
              <a:xfrm>
                <a:off x="3605" y="9440"/>
                <a:ext cx="899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73" name="Text Box 7"/>
              <p:cNvSpPr txBox="1">
                <a:spLocks noChangeArrowheads="1"/>
              </p:cNvSpPr>
              <p:nvPr/>
            </p:nvSpPr>
            <p:spPr bwMode="auto">
              <a:xfrm>
                <a:off x="4724" y="9522"/>
                <a:ext cx="856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tIns="10800" bIns="10800">
                <a:spAutoFit/>
              </a:bodyPr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74" name="Text Box 6"/>
              <p:cNvSpPr txBox="1">
                <a:spLocks noChangeArrowheads="1"/>
              </p:cNvSpPr>
              <p:nvPr/>
            </p:nvSpPr>
            <p:spPr bwMode="auto">
              <a:xfrm>
                <a:off x="5067" y="10341"/>
                <a:ext cx="1106" cy="6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latin typeface="Verdana" pitchFamily="34" charset="0"/>
                  </a:rPr>
                  <a:t>H</a:t>
                </a:r>
                <a:r>
                  <a:rPr lang="ru-RU" sz="2000" baseline="-30000">
                    <a:latin typeface="Verdana" pitchFamily="34" charset="0"/>
                  </a:rPr>
                  <a:t>P</a:t>
                </a:r>
                <a:endParaRPr lang="ru-RU" sz="2000">
                  <a:latin typeface="Verdana" pitchFamily="34" charset="0"/>
                </a:endParaRPr>
              </a:p>
            </p:txBody>
          </p:sp>
          <p:sp>
            <p:nvSpPr>
              <p:cNvPr id="2075" name="Text Box 5"/>
              <p:cNvSpPr txBox="1">
                <a:spLocks noChangeArrowheads="1"/>
              </p:cNvSpPr>
              <p:nvPr/>
            </p:nvSpPr>
            <p:spPr bwMode="auto">
              <a:xfrm>
                <a:off x="2367" y="11297"/>
                <a:ext cx="3262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2000">
                    <a:cs typeface="Times New Roman" pitchFamily="18" charset="0"/>
                  </a:rPr>
                  <a:t>Ход реакции</a:t>
                </a:r>
                <a:endParaRPr lang="ru-RU" sz="3200">
                  <a:cs typeface="Times New Roman" pitchFamily="18" charset="0"/>
                </a:endParaRPr>
              </a:p>
            </p:txBody>
          </p:sp>
          <p:sp>
            <p:nvSpPr>
              <p:cNvPr id="2076" name="Text Box 4"/>
              <p:cNvSpPr txBox="1">
                <a:spLocks noChangeArrowheads="1"/>
              </p:cNvSpPr>
              <p:nvPr/>
            </p:nvSpPr>
            <p:spPr bwMode="auto">
              <a:xfrm>
                <a:off x="3278" y="10308"/>
                <a:ext cx="1474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latin typeface="Calibri" pitchFamily="34" charset="0"/>
                    <a:cs typeface="Times New Roman" pitchFamily="18" charset="0"/>
                  </a:rPr>
                  <a:t>ΔΗ</a:t>
                </a:r>
                <a:r>
                  <a:rPr lang="ru-RU" sz="2000" baseline="-30000">
                    <a:latin typeface="Calibri" pitchFamily="34" charset="0"/>
                    <a:cs typeface="Times New Roman" pitchFamily="18" charset="0"/>
                  </a:rPr>
                  <a:t>р-ции</a:t>
                </a:r>
                <a:endParaRPr lang="ru-RU" sz="2000">
                  <a:latin typeface="Calibri" pitchFamily="34" charset="0"/>
                  <a:cs typeface="Times New Roman" pitchFamily="18" charset="0"/>
                </a:endParaRPr>
              </a:p>
            </p:txBody>
          </p:sp>
        </p:grpSp>
        <p:sp>
          <p:nvSpPr>
            <p:cNvPr id="2055" name="Прямоугольник 28"/>
            <p:cNvSpPr>
              <a:spLocks noChangeArrowheads="1"/>
            </p:cNvSpPr>
            <p:nvPr/>
          </p:nvSpPr>
          <p:spPr bwMode="auto">
            <a:xfrm>
              <a:off x="285720" y="1785926"/>
              <a:ext cx="37608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  <a:latin typeface="Verdana" pitchFamily="34" charset="0"/>
                </a:rPr>
                <a:t>R</a:t>
              </a:r>
              <a:r>
                <a:rPr lang="ru-RU">
                  <a:solidFill>
                    <a:srgbClr val="000000"/>
                  </a:solidFill>
                  <a:latin typeface="Verdana" pitchFamily="34" charset="0"/>
                </a:rPr>
                <a:t>(реагенты) </a:t>
              </a:r>
              <a:r>
                <a:rPr lang="ru-RU" b="1">
                  <a:solidFill>
                    <a:srgbClr val="000000"/>
                  </a:solidFill>
                  <a:latin typeface="Verdana" pitchFamily="34" charset="0"/>
                </a:rPr>
                <a:t>→ P</a:t>
              </a:r>
              <a:r>
                <a:rPr lang="ru-RU">
                  <a:solidFill>
                    <a:srgbClr val="000000"/>
                  </a:solidFill>
                  <a:latin typeface="Verdana" pitchFamily="34" charset="0"/>
                </a:rPr>
                <a:t>(продукты)</a:t>
              </a:r>
              <a:endParaRPr lang="ru-RU">
                <a:latin typeface="Calibri" pitchFamily="34" charset="0"/>
              </a:endParaRPr>
            </a:p>
          </p:txBody>
        </p:sp>
      </p:grp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3853743" y="304800"/>
            <a:ext cx="4968000" cy="61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0" hangingPunct="0"/>
            <a:r>
              <a:rPr lang="ru-RU" sz="2800" dirty="0"/>
              <a:t>Величина </a:t>
            </a:r>
            <a:r>
              <a:rPr lang="ru-RU" sz="2800" dirty="0" err="1"/>
              <a:t>Е</a:t>
            </a:r>
            <a:r>
              <a:rPr lang="ru-RU" sz="2800" baseline="-30000" dirty="0" err="1"/>
              <a:t>акт</a:t>
            </a:r>
            <a:r>
              <a:rPr lang="ru-RU" sz="2800" baseline="-30000" dirty="0"/>
              <a:t> </a:t>
            </a:r>
            <a:r>
              <a:rPr lang="ru-RU" sz="2800" dirty="0"/>
              <a:t>зависит от природы </a:t>
            </a:r>
            <a:r>
              <a:rPr lang="ru-RU" sz="2800" dirty="0" err="1"/>
              <a:t>в-в</a:t>
            </a:r>
            <a:r>
              <a:rPr lang="ru-RU" sz="2800" dirty="0"/>
              <a:t> и </a:t>
            </a:r>
            <a:r>
              <a:rPr lang="ru-RU" sz="2800" dirty="0" err="1"/>
              <a:t>мех-зма</a:t>
            </a:r>
            <a:r>
              <a:rPr lang="ru-RU" sz="2800" dirty="0"/>
              <a:t> </a:t>
            </a:r>
            <a:r>
              <a:rPr lang="ru-RU" sz="2800" dirty="0" err="1"/>
              <a:t>р-ции</a:t>
            </a:r>
            <a:r>
              <a:rPr lang="ru-RU" sz="2800" dirty="0">
                <a:cs typeface="Times New Roman" pitchFamily="18" charset="0"/>
              </a:rPr>
              <a:t> (от 0 до 500 кДж/моль)</a:t>
            </a:r>
            <a:r>
              <a:rPr lang="ru-RU" sz="2800" dirty="0"/>
              <a:t>.</a:t>
            </a:r>
          </a:p>
          <a:p>
            <a:pPr indent="449263" algn="just" eaLnBrk="0" hangingPunct="0"/>
            <a:r>
              <a:rPr lang="ru-RU" sz="2800" dirty="0"/>
              <a:t>Преодолеть барьер  способны лишь </a:t>
            </a:r>
            <a:r>
              <a:rPr lang="ru-RU" sz="2800" dirty="0">
                <a:solidFill>
                  <a:srgbClr val="FF0000"/>
                </a:solidFill>
              </a:rPr>
              <a:t>активные</a:t>
            </a:r>
            <a:r>
              <a:rPr lang="ru-RU" sz="2800" dirty="0"/>
              <a:t> </a:t>
            </a:r>
            <a:r>
              <a:rPr lang="ru-RU" sz="2800" dirty="0" err="1"/>
              <a:t>мол-лы</a:t>
            </a:r>
            <a:r>
              <a:rPr lang="ru-RU" sz="2800" dirty="0"/>
              <a:t> с энергией </a:t>
            </a:r>
            <a:r>
              <a:rPr lang="en-US" sz="2800" dirty="0" smtClean="0"/>
              <a:t>E &gt;</a:t>
            </a:r>
            <a:r>
              <a:rPr lang="ru-RU" sz="2800" dirty="0" smtClean="0"/>
              <a:t> </a:t>
            </a:r>
            <a:r>
              <a:rPr lang="ru-RU" sz="2800" dirty="0" err="1"/>
              <a:t>Е</a:t>
            </a:r>
            <a:r>
              <a:rPr lang="ru-RU" sz="2800" baseline="-30000" dirty="0" err="1"/>
              <a:t>акт</a:t>
            </a:r>
            <a:r>
              <a:rPr lang="ru-RU" sz="2800" dirty="0"/>
              <a:t>. </a:t>
            </a:r>
          </a:p>
          <a:p>
            <a:pPr indent="449263" algn="just" eaLnBrk="0" hangingPunct="0"/>
            <a:r>
              <a:rPr lang="ru-RU" sz="2800" dirty="0"/>
              <a:t>Чем меньше </a:t>
            </a:r>
            <a:r>
              <a:rPr lang="ru-RU" sz="2800" dirty="0" err="1"/>
              <a:t>Е</a:t>
            </a:r>
            <a:r>
              <a:rPr lang="ru-RU" sz="2800" baseline="-30000" dirty="0" err="1"/>
              <a:t>акт</a:t>
            </a:r>
            <a:r>
              <a:rPr lang="ru-RU" sz="2800" dirty="0"/>
              <a:t>, тем больше число </a:t>
            </a:r>
            <a:r>
              <a:rPr lang="ru-RU" sz="2800" dirty="0" err="1"/>
              <a:t>эфф</a:t>
            </a:r>
            <a:r>
              <a:rPr lang="en-US" sz="2800" dirty="0"/>
              <a:t>-</a:t>
            </a:r>
            <a:r>
              <a:rPr lang="ru-RU" sz="2800" dirty="0" err="1"/>
              <a:t>ных</a:t>
            </a:r>
            <a:r>
              <a:rPr lang="ru-RU" sz="2800" dirty="0"/>
              <a:t> столкновений и тем выше скорость реакции.</a:t>
            </a:r>
          </a:p>
          <a:p>
            <a:pPr indent="449263" algn="just" eaLnBrk="0" hangingPunct="0"/>
            <a:r>
              <a:rPr lang="ru-RU" sz="2800" dirty="0"/>
              <a:t>В большинстве случаев </a:t>
            </a:r>
            <a:r>
              <a:rPr lang="ru-RU" sz="2800" dirty="0" err="1" smtClean="0"/>
              <a:t>Е</a:t>
            </a:r>
            <a:r>
              <a:rPr lang="ru-RU" sz="2800" baseline="-30000" dirty="0" err="1" smtClean="0"/>
              <a:t>акт</a:t>
            </a:r>
            <a:r>
              <a:rPr lang="ru-RU" sz="2800" dirty="0" smtClean="0"/>
              <a:t>&gt;</a:t>
            </a:r>
            <a:r>
              <a:rPr lang="en-US" sz="2800" dirty="0" smtClean="0"/>
              <a:t> </a:t>
            </a:r>
            <a:r>
              <a:rPr lang="ru-RU" sz="2800" dirty="0" err="1" smtClean="0"/>
              <a:t>Е</a:t>
            </a:r>
            <a:r>
              <a:rPr lang="ru-RU" sz="2800" baseline="-25000" dirty="0" err="1" smtClean="0"/>
              <a:t>ср</a:t>
            </a:r>
            <a:r>
              <a:rPr lang="ru-RU" sz="2800" dirty="0" smtClean="0"/>
              <a:t> </a:t>
            </a:r>
            <a:r>
              <a:rPr lang="ru-RU" sz="2800" dirty="0"/>
              <a:t>мол-л реагирующих </a:t>
            </a:r>
            <a:r>
              <a:rPr lang="ru-RU" sz="2800" dirty="0" err="1"/>
              <a:t>в-в</a:t>
            </a:r>
            <a:r>
              <a:rPr lang="ru-RU" sz="2800" dirty="0"/>
              <a:t>, иначе </a:t>
            </a:r>
            <a:r>
              <a:rPr lang="ru-RU" sz="2800" dirty="0" err="1"/>
              <a:t>р-ции</a:t>
            </a:r>
            <a:r>
              <a:rPr lang="ru-RU" sz="2800" dirty="0"/>
              <a:t> протекали бы практически мгновенно.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3"/>
          <p:cNvSpPr>
            <a:spLocks noChangeArrowheads="1"/>
          </p:cNvSpPr>
          <p:nvPr/>
        </p:nvSpPr>
        <p:spPr bwMode="auto">
          <a:xfrm>
            <a:off x="2044030" y="214313"/>
            <a:ext cx="5048250" cy="523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cs typeface="Times New Roman" pitchFamily="18" charset="0"/>
              </a:rPr>
              <a:t>закон Максвелла-Больцмана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14813" y="815975"/>
            <a:ext cx="4572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0" hangingPunct="0"/>
            <a:r>
              <a:rPr lang="ru-RU" dirty="0">
                <a:latin typeface="Verdana" pitchFamily="34" charset="0"/>
              </a:rPr>
              <a:t>В газовой смеси </a:t>
            </a:r>
            <a:r>
              <a:rPr lang="ru-RU" dirty="0" err="1">
                <a:latin typeface="Verdana" pitchFamily="34" charset="0"/>
              </a:rPr>
              <a:t>мол-лы</a:t>
            </a:r>
            <a:r>
              <a:rPr lang="ru-RU" dirty="0">
                <a:latin typeface="Verdana" pitchFamily="34" charset="0"/>
              </a:rPr>
              <a:t> обладают различной энергией. Наибольшая часть мол-л газа имеет энергию, близкую к </a:t>
            </a:r>
            <a:r>
              <a:rPr lang="ru-RU" dirty="0" err="1">
                <a:latin typeface="Verdana" pitchFamily="34" charset="0"/>
              </a:rPr>
              <a:t>Е</a:t>
            </a:r>
            <a:r>
              <a:rPr lang="ru-RU" baseline="-30000" dirty="0" err="1">
                <a:latin typeface="Verdana" pitchFamily="34" charset="0"/>
              </a:rPr>
              <a:t>ср</a:t>
            </a:r>
            <a:r>
              <a:rPr lang="ru-RU" dirty="0">
                <a:latin typeface="Verdana" pitchFamily="34" charset="0"/>
              </a:rPr>
              <a:t>. Но есть также </a:t>
            </a:r>
            <a:r>
              <a:rPr lang="ru-RU" dirty="0" err="1">
                <a:latin typeface="Verdana" pitchFamily="34" charset="0"/>
              </a:rPr>
              <a:t>мол-лы</a:t>
            </a:r>
            <a:r>
              <a:rPr lang="ru-RU" dirty="0">
                <a:latin typeface="Verdana" pitchFamily="34" charset="0"/>
              </a:rPr>
              <a:t>, энергия </a:t>
            </a:r>
            <a:r>
              <a:rPr lang="ru-RU" dirty="0" err="1">
                <a:latin typeface="Verdana" pitchFamily="34" charset="0"/>
              </a:rPr>
              <a:t>к-рых</a:t>
            </a:r>
            <a:r>
              <a:rPr lang="ru-RU" dirty="0">
                <a:latin typeface="Verdana" pitchFamily="34" charset="0"/>
              </a:rPr>
              <a:t> больше или меньше </a:t>
            </a:r>
            <a:r>
              <a:rPr lang="ru-RU" dirty="0" err="1">
                <a:latin typeface="Verdana" pitchFamily="34" charset="0"/>
              </a:rPr>
              <a:t>Е</a:t>
            </a:r>
            <a:r>
              <a:rPr lang="ru-RU" baseline="-30000" dirty="0" err="1">
                <a:latin typeface="Verdana" pitchFamily="34" charset="0"/>
              </a:rPr>
              <a:t>ср</a:t>
            </a:r>
            <a:r>
              <a:rPr lang="ru-RU" dirty="0">
                <a:latin typeface="Verdana" pitchFamily="34" charset="0"/>
              </a:rPr>
              <a:t>. </a:t>
            </a:r>
          </a:p>
          <a:p>
            <a:pPr indent="449263" algn="just" eaLnBrk="0" hangingPunct="0"/>
            <a:r>
              <a:rPr lang="ru-RU" dirty="0">
                <a:solidFill>
                  <a:srgbClr val="FF0000"/>
                </a:solidFill>
                <a:latin typeface="Verdana" pitchFamily="34" charset="0"/>
              </a:rPr>
              <a:t>Общая площадь</a:t>
            </a:r>
            <a:r>
              <a:rPr lang="ru-RU" dirty="0">
                <a:latin typeface="Verdana" pitchFamily="34" charset="0"/>
              </a:rPr>
              <a:t> под кривой соответствует всем молекулам газа. </a:t>
            </a:r>
          </a:p>
          <a:p>
            <a:pPr indent="449263" algn="just" eaLnBrk="0" hangingPunct="0"/>
            <a:r>
              <a:rPr lang="ru-RU" dirty="0">
                <a:solidFill>
                  <a:srgbClr val="FF0000"/>
                </a:solidFill>
                <a:latin typeface="Verdana" pitchFamily="34" charset="0"/>
              </a:rPr>
              <a:t>Доля активных мол-л </a:t>
            </a:r>
            <a:r>
              <a:rPr lang="ru-RU" dirty="0">
                <a:latin typeface="Verdana" pitchFamily="34" charset="0"/>
              </a:rPr>
              <a:t>-  это отношение площади </a:t>
            </a:r>
            <a:r>
              <a:rPr lang="ru-RU" dirty="0" err="1">
                <a:latin typeface="Verdana" pitchFamily="34" charset="0"/>
              </a:rPr>
              <a:t>заштрихован-ного</a:t>
            </a:r>
            <a:r>
              <a:rPr lang="ru-RU" dirty="0">
                <a:latin typeface="Verdana" pitchFamily="34" charset="0"/>
              </a:rPr>
              <a:t> участка к общей площади под </a:t>
            </a:r>
            <a:r>
              <a:rPr lang="ru-RU" dirty="0" smtClean="0">
                <a:latin typeface="Verdana" pitchFamily="34" charset="0"/>
              </a:rPr>
              <a:t>кривой. </a:t>
            </a:r>
            <a:endParaRPr lang="ru-RU" dirty="0">
              <a:latin typeface="Verdana" pitchFamily="34" charset="0"/>
            </a:endParaRPr>
          </a:p>
          <a:p>
            <a:pPr indent="449263" algn="just" eaLnBrk="0" hangingPunct="0"/>
            <a:r>
              <a:rPr lang="ru-RU" dirty="0">
                <a:latin typeface="Verdana" pitchFamily="34" charset="0"/>
              </a:rPr>
              <a:t>При Т</a:t>
            </a:r>
            <a:r>
              <a:rPr lang="ru-RU" baseline="-30000" dirty="0">
                <a:latin typeface="Verdana" pitchFamily="34" charset="0"/>
              </a:rPr>
              <a:t>2 </a:t>
            </a:r>
            <a:r>
              <a:rPr lang="ru-RU" dirty="0">
                <a:latin typeface="Verdana" pitchFamily="34" charset="0"/>
              </a:rPr>
              <a:t>&gt; Т</a:t>
            </a:r>
            <a:r>
              <a:rPr lang="ru-RU" baseline="-30000" dirty="0">
                <a:latin typeface="Verdana" pitchFamily="34" charset="0"/>
              </a:rPr>
              <a:t>1</a:t>
            </a:r>
            <a:r>
              <a:rPr lang="ru-RU" dirty="0">
                <a:latin typeface="Verdana" pitchFamily="34" charset="0"/>
              </a:rPr>
              <a:t> доля активных молекул увеличивается.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57737" y="1071563"/>
            <a:ext cx="3571750" cy="5429250"/>
            <a:chOff x="357737" y="1071563"/>
            <a:chExt cx="3571750" cy="5429250"/>
          </a:xfrm>
        </p:grpSpPr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835025" y="1071563"/>
              <a:ext cx="0" cy="3222625"/>
            </a:xfrm>
            <a:prstGeom prst="line">
              <a:avLst/>
            </a:prstGeom>
            <a:ln>
              <a:headEnd type="stealth" w="lg" len="lg"/>
              <a:tailEnd type="none" w="sm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57737" y="5357817"/>
              <a:ext cx="3571750" cy="1142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763" lvl="1" algn="ctr">
                <a:spcAft>
                  <a:spcPts val="1000"/>
                </a:spcAft>
              </a:pPr>
              <a:r>
                <a:rPr lang="ru-RU" sz="2000">
                  <a:latin typeface="Calibri" pitchFamily="34" charset="0"/>
                </a:rPr>
                <a:t>Рис. Распределение молекул газа по кинетической энергии при температуре Т</a:t>
              </a:r>
              <a:r>
                <a:rPr lang="ru-RU" sz="2000" baseline="-25000">
                  <a:latin typeface="Calibri" pitchFamily="34" charset="0"/>
                </a:rPr>
                <a:t>1</a:t>
              </a:r>
              <a:r>
                <a:rPr lang="ru-RU" sz="2000">
                  <a:latin typeface="Calibri" pitchFamily="34" charset="0"/>
                </a:rPr>
                <a:t> и Т</a:t>
              </a:r>
              <a:r>
                <a:rPr lang="ru-RU" sz="2000" baseline="-25000">
                  <a:latin typeface="Calibri" pitchFamily="34" charset="0"/>
                </a:rPr>
                <a:t>2</a:t>
              </a:r>
              <a:r>
                <a:rPr lang="ru-RU" sz="2000">
                  <a:latin typeface="Calibri" pitchFamily="34" charset="0"/>
                </a:rPr>
                <a:t>. </a:t>
              </a:r>
            </a:p>
          </p:txBody>
        </p:sp>
        <p:sp>
          <p:nvSpPr>
            <p:cNvPr id="8" name="Line 31"/>
            <p:cNvSpPr>
              <a:spLocks noChangeShapeType="1"/>
            </p:cNvSpPr>
            <p:nvPr/>
          </p:nvSpPr>
          <p:spPr bwMode="auto">
            <a:xfrm>
              <a:off x="834285" y="4294415"/>
              <a:ext cx="274308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Прямоугольник 32"/>
            <p:cNvSpPr>
              <a:spLocks noChangeArrowheads="1"/>
            </p:cNvSpPr>
            <p:nvPr/>
          </p:nvSpPr>
          <p:spPr bwMode="auto">
            <a:xfrm>
              <a:off x="929217" y="4857757"/>
              <a:ext cx="2643095" cy="400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000000"/>
                  </a:solidFill>
                  <a:latin typeface="Calibri" pitchFamily="34" charset="0"/>
                </a:rPr>
                <a:t>Энергия молекул, Е</a:t>
              </a:r>
              <a:r>
                <a:rPr lang="en-US" sz="2000" b="1" baseline="-25000">
                  <a:solidFill>
                    <a:srgbClr val="000000"/>
                  </a:solidFill>
                  <a:latin typeface="Calibri" pitchFamily="34" charset="0"/>
                </a:rPr>
                <a:t>i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10" name="Прямоугольник 38"/>
            <p:cNvSpPr>
              <a:spLocks noChangeArrowheads="1"/>
            </p:cNvSpPr>
            <p:nvPr/>
          </p:nvSpPr>
          <p:spPr bwMode="auto">
            <a:xfrm>
              <a:off x="1429262" y="4357696"/>
              <a:ext cx="623414" cy="400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ru-RU" sz="2000" b="1">
                  <a:solidFill>
                    <a:srgbClr val="000000"/>
                  </a:solidFill>
                  <a:latin typeface="Calibri" pitchFamily="34" charset="0"/>
                </a:rPr>
                <a:t>Е</a:t>
              </a:r>
              <a:r>
                <a:rPr lang="ru-RU" sz="2000" b="1" baseline="-25000">
                  <a:solidFill>
                    <a:srgbClr val="000000"/>
                  </a:solidFill>
                  <a:latin typeface="Calibri" pitchFamily="34" charset="0"/>
                </a:rPr>
                <a:t>ср</a:t>
              </a:r>
              <a:r>
                <a:rPr lang="ru-RU" sz="2000" b="1" baseline="30000">
                  <a:solidFill>
                    <a:srgbClr val="000000"/>
                  </a:solidFill>
                  <a:latin typeface="Calibri" pitchFamily="34" charset="0"/>
                </a:rPr>
                <a:t>'</a:t>
              </a:r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11" name="Прямоугольник 39"/>
            <p:cNvSpPr>
              <a:spLocks noChangeArrowheads="1"/>
            </p:cNvSpPr>
            <p:nvPr/>
          </p:nvSpPr>
          <p:spPr bwMode="auto">
            <a:xfrm>
              <a:off x="2453910" y="4353815"/>
              <a:ext cx="546922" cy="400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000000"/>
                  </a:solidFill>
                  <a:latin typeface="Calibri" pitchFamily="34" charset="0"/>
                </a:rPr>
                <a:t>Е</a:t>
              </a:r>
              <a:r>
                <a:rPr lang="ru-RU" sz="2000" b="1" baseline="-25000">
                  <a:solidFill>
                    <a:srgbClr val="000000"/>
                  </a:solidFill>
                  <a:latin typeface="Calibri" pitchFamily="34" charset="0"/>
                </a:rPr>
                <a:t>акт</a:t>
              </a:r>
              <a:endParaRPr lang="ru-RU">
                <a:latin typeface="Calibri" pitchFamily="34" charset="0"/>
              </a:endParaRPr>
            </a:p>
          </p:txBody>
        </p:sp>
      </p:grpSp>
      <p:sp>
        <p:nvSpPr>
          <p:cNvPr id="12" name="Freeform 6"/>
          <p:cNvSpPr>
            <a:spLocks/>
          </p:cNvSpPr>
          <p:nvPr/>
        </p:nvSpPr>
        <p:spPr bwMode="auto">
          <a:xfrm>
            <a:off x="843147" y="1305596"/>
            <a:ext cx="2651649" cy="3001675"/>
          </a:xfrm>
          <a:custGeom>
            <a:avLst/>
            <a:gdLst>
              <a:gd name="T0" fmla="*/ 0 w 4176"/>
              <a:gd name="T1" fmla="*/ 2147483647 h 4560"/>
              <a:gd name="T2" fmla="*/ 2147483647 w 4176"/>
              <a:gd name="T3" fmla="*/ 2147483647 h 4560"/>
              <a:gd name="T4" fmla="*/ 2147483647 w 4176"/>
              <a:gd name="T5" fmla="*/ 2147483647 h 4560"/>
              <a:gd name="T6" fmla="*/ 2147483647 w 4176"/>
              <a:gd name="T7" fmla="*/ 2147483647 h 4560"/>
              <a:gd name="T8" fmla="*/ 2147483647 w 4176"/>
              <a:gd name="T9" fmla="*/ 2147483647 h 4560"/>
              <a:gd name="T10" fmla="*/ 2147483647 w 4176"/>
              <a:gd name="T11" fmla="*/ 2147483647 h 45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76"/>
              <a:gd name="T19" fmla="*/ 0 h 4560"/>
              <a:gd name="T20" fmla="*/ 4176 w 4176"/>
              <a:gd name="T21" fmla="*/ 4560 h 45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76" h="4560">
                <a:moveTo>
                  <a:pt x="0" y="4560"/>
                </a:moveTo>
                <a:cubicBezTo>
                  <a:pt x="108" y="3828"/>
                  <a:pt x="441" y="3096"/>
                  <a:pt x="657" y="2400"/>
                </a:cubicBezTo>
                <a:cubicBezTo>
                  <a:pt x="873" y="1704"/>
                  <a:pt x="1118" y="696"/>
                  <a:pt x="1296" y="384"/>
                </a:cubicBezTo>
                <a:cubicBezTo>
                  <a:pt x="1474" y="72"/>
                  <a:pt x="1512" y="0"/>
                  <a:pt x="1728" y="528"/>
                </a:cubicBezTo>
                <a:cubicBezTo>
                  <a:pt x="1944" y="1056"/>
                  <a:pt x="2184" y="2928"/>
                  <a:pt x="2592" y="3552"/>
                </a:cubicBezTo>
                <a:cubicBezTo>
                  <a:pt x="3000" y="4176"/>
                  <a:pt x="3912" y="4152"/>
                  <a:pt x="4176" y="4272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1331640" y="1412776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 b="1" dirty="0">
                <a:latin typeface="Calibri" pitchFamily="34" charset="0"/>
              </a:rPr>
              <a:t>1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07704" y="908720"/>
            <a:ext cx="4363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1801829" y="1179589"/>
            <a:ext cx="0" cy="3127683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2627784" y="2032711"/>
            <a:ext cx="0" cy="2274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2670199" y="4117618"/>
            <a:ext cx="182872" cy="18965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670199" y="3927964"/>
            <a:ext cx="365745" cy="37930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2853072" y="3927964"/>
            <a:ext cx="365745" cy="37930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3127380" y="4023112"/>
            <a:ext cx="274309" cy="28416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908720"/>
            <a:ext cx="726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&lt;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Группа 41"/>
          <p:cNvGrpSpPr>
            <a:grpSpLocks/>
          </p:cNvGrpSpPr>
          <p:nvPr/>
        </p:nvGrpSpPr>
        <p:grpSpPr bwMode="auto">
          <a:xfrm>
            <a:off x="846138" y="1714500"/>
            <a:ext cx="2651125" cy="3171825"/>
            <a:chOff x="4500562" y="2000240"/>
            <a:chExt cx="2651760" cy="3172533"/>
          </a:xfrm>
        </p:grpSpPr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5583421" y="4662143"/>
              <a:ext cx="642942" cy="510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>
                  <a:latin typeface="Calibri" pitchFamily="34" charset="0"/>
                </a:rPr>
                <a:t>Е</a:t>
              </a:r>
              <a:r>
                <a:rPr lang="ru-RU" sz="2000" b="1" baseline="-25000">
                  <a:latin typeface="Calibri" pitchFamily="34" charset="0"/>
                </a:rPr>
                <a:t>ср</a:t>
              </a:r>
              <a:r>
                <a:rPr lang="ru-RU" sz="2000" b="1" baseline="30000">
                  <a:latin typeface="Calibri" pitchFamily="34" charset="0"/>
                </a:rPr>
                <a:t>''</a:t>
              </a:r>
              <a:r>
                <a:rPr lang="ru-RU" sz="2000" b="1">
                  <a:latin typeface="Calibri" pitchFamily="34" charset="0"/>
                </a:rPr>
                <a:t>   </a:t>
              </a:r>
              <a:endParaRPr lang="ru-RU" sz="2000" b="1" baseline="-25000">
                <a:latin typeface="Calibri" pitchFamily="34" charset="0"/>
              </a:endParaRPr>
            </a:p>
            <a:p>
              <a:pPr>
                <a:spcAft>
                  <a:spcPts val="1000"/>
                </a:spcAft>
              </a:pPr>
              <a:r>
                <a:rPr lang="ru-RU" sz="2000" b="1">
                  <a:latin typeface="Calibri" pitchFamily="34" charset="0"/>
                </a:rPr>
                <a:t>                       </a:t>
              </a:r>
              <a:endParaRPr lang="ru-RU" sz="2000">
                <a:latin typeface="Calibri" pitchFamily="34" charset="0"/>
              </a:endParaRPr>
            </a:p>
          </p:txBody>
        </p:sp>
        <p:sp>
          <p:nvSpPr>
            <p:cNvPr id="24" name="Freeform 7"/>
            <p:cNvSpPr>
              <a:spLocks/>
            </p:cNvSpPr>
            <p:nvPr/>
          </p:nvSpPr>
          <p:spPr bwMode="auto">
            <a:xfrm>
              <a:off x="4500562" y="2282878"/>
              <a:ext cx="2651760" cy="2307153"/>
            </a:xfrm>
            <a:custGeom>
              <a:avLst/>
              <a:gdLst>
                <a:gd name="connsiteX0" fmla="*/ 0 w 4176"/>
                <a:gd name="connsiteY0" fmla="*/ 3504 h 3504"/>
                <a:gd name="connsiteX1" fmla="*/ 1233 w 4176"/>
                <a:gd name="connsiteY1" fmla="*/ 1200 h 3504"/>
                <a:gd name="connsiteX2" fmla="*/ 2160 w 4176"/>
                <a:gd name="connsiteY2" fmla="*/ 48 h 3504"/>
                <a:gd name="connsiteX3" fmla="*/ 3168 w 4176"/>
                <a:gd name="connsiteY3" fmla="*/ 1488 h 3504"/>
                <a:gd name="connsiteX4" fmla="*/ 4176 w 4176"/>
                <a:gd name="connsiteY4" fmla="*/ 2064 h 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6" h="3504">
                  <a:moveTo>
                    <a:pt x="0" y="3504"/>
                  </a:moveTo>
                  <a:cubicBezTo>
                    <a:pt x="324" y="2640"/>
                    <a:pt x="873" y="1776"/>
                    <a:pt x="1233" y="1200"/>
                  </a:cubicBezTo>
                  <a:cubicBezTo>
                    <a:pt x="1593" y="624"/>
                    <a:pt x="1838" y="0"/>
                    <a:pt x="2160" y="48"/>
                  </a:cubicBezTo>
                  <a:cubicBezTo>
                    <a:pt x="2482" y="96"/>
                    <a:pt x="2832" y="1152"/>
                    <a:pt x="3168" y="1488"/>
                  </a:cubicBezTo>
                  <a:cubicBezTo>
                    <a:pt x="3504" y="1824"/>
                    <a:pt x="4008" y="1968"/>
                    <a:pt x="4176" y="2064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5857884" y="2000240"/>
              <a:ext cx="36000" cy="265389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H="1">
              <a:off x="6321348" y="3801183"/>
              <a:ext cx="731520" cy="7579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6490683" y="3981630"/>
              <a:ext cx="548640" cy="5689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6655960" y="4177247"/>
              <a:ext cx="365760" cy="379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H="1">
              <a:off x="6813829" y="4376568"/>
              <a:ext cx="182880" cy="1896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" name="Группа 34"/>
            <p:cNvGrpSpPr>
              <a:grpSpLocks/>
            </p:cNvGrpSpPr>
            <p:nvPr/>
          </p:nvGrpSpPr>
          <p:grpSpPr bwMode="auto">
            <a:xfrm>
              <a:off x="6260225" y="2527378"/>
              <a:ext cx="777804" cy="1875988"/>
              <a:chOff x="2616242" y="2241626"/>
              <a:chExt cx="777804" cy="1875988"/>
            </a:xfrm>
          </p:grpSpPr>
          <p:sp>
            <p:nvSpPr>
              <p:cNvPr id="31" name="Line 15"/>
              <p:cNvSpPr>
                <a:spLocks noChangeShapeType="1"/>
              </p:cNvSpPr>
              <p:nvPr/>
            </p:nvSpPr>
            <p:spPr bwMode="auto">
              <a:xfrm flipH="1">
                <a:off x="2616242" y="2752603"/>
                <a:ext cx="72000" cy="72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 flipH="1">
                <a:off x="2627531" y="2835821"/>
                <a:ext cx="91440" cy="951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17"/>
              <p:cNvSpPr>
                <a:spLocks noChangeShapeType="1"/>
              </p:cNvSpPr>
              <p:nvPr/>
            </p:nvSpPr>
            <p:spPr bwMode="auto">
              <a:xfrm flipH="1">
                <a:off x="2616242" y="2919681"/>
                <a:ext cx="144000" cy="144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18"/>
              <p:cNvSpPr>
                <a:spLocks noChangeShapeType="1"/>
              </p:cNvSpPr>
              <p:nvPr/>
            </p:nvSpPr>
            <p:spPr bwMode="auto">
              <a:xfrm flipH="1">
                <a:off x="2627531" y="3002899"/>
                <a:ext cx="216000" cy="216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19"/>
              <p:cNvSpPr>
                <a:spLocks noChangeShapeType="1"/>
              </p:cNvSpPr>
              <p:nvPr/>
            </p:nvSpPr>
            <p:spPr bwMode="auto">
              <a:xfrm flipH="1">
                <a:off x="2651082" y="3071810"/>
                <a:ext cx="285751" cy="2857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20"/>
              <p:cNvSpPr>
                <a:spLocks noChangeShapeType="1"/>
              </p:cNvSpPr>
              <p:nvPr/>
            </p:nvSpPr>
            <p:spPr bwMode="auto">
              <a:xfrm flipH="1">
                <a:off x="2662526" y="3169977"/>
                <a:ext cx="365760" cy="3793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21"/>
              <p:cNvSpPr>
                <a:spLocks noChangeShapeType="1"/>
              </p:cNvSpPr>
              <p:nvPr/>
            </p:nvSpPr>
            <p:spPr bwMode="auto">
              <a:xfrm flipH="1">
                <a:off x="2662525" y="3214686"/>
                <a:ext cx="488623" cy="5236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 flipH="1">
                <a:off x="2662526" y="3264483"/>
                <a:ext cx="640080" cy="6634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23"/>
              <p:cNvSpPr>
                <a:spLocks noChangeShapeType="1"/>
              </p:cNvSpPr>
              <p:nvPr/>
            </p:nvSpPr>
            <p:spPr bwMode="auto">
              <a:xfrm flipH="1">
                <a:off x="2662526" y="3359633"/>
                <a:ext cx="731520" cy="7579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Text Box 29"/>
              <p:cNvSpPr txBox="1">
                <a:spLocks noChangeArrowheads="1"/>
              </p:cNvSpPr>
              <p:nvPr/>
            </p:nvSpPr>
            <p:spPr bwMode="auto">
              <a:xfrm>
                <a:off x="2662526" y="2241626"/>
                <a:ext cx="365760" cy="40155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ru-RU" sz="2000" b="1">
                    <a:latin typeface="Calibri" pitchFamily="34" charset="0"/>
                  </a:rPr>
                  <a:t>2</a:t>
                </a:r>
                <a:endParaRPr lang="ru-RU" sz="2000">
                  <a:latin typeface="Calibri" pitchFamily="34" charset="0"/>
                </a:endParaRPr>
              </a:p>
            </p:txBody>
          </p:sp>
        </p:grpSp>
      </p:grp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4214813" y="4868863"/>
            <a:ext cx="45720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dirty="0">
                <a:latin typeface="Verdana" pitchFamily="34" charset="0"/>
              </a:rPr>
              <a:t>Т.о., увеличение скорости </a:t>
            </a:r>
            <a:r>
              <a:rPr lang="ru-RU" dirty="0" err="1">
                <a:latin typeface="Verdana" pitchFamily="34" charset="0"/>
              </a:rPr>
              <a:t>химичес-ких</a:t>
            </a:r>
            <a:r>
              <a:rPr lang="ru-RU" dirty="0">
                <a:latin typeface="Verdana" pitchFamily="34" charset="0"/>
              </a:rPr>
              <a:t> реакций с ростом температуры объясняется </a:t>
            </a:r>
            <a:r>
              <a:rPr lang="ru-RU" dirty="0">
                <a:solidFill>
                  <a:srgbClr val="FF0000"/>
                </a:solidFill>
                <a:latin typeface="Verdana" pitchFamily="34" charset="0"/>
              </a:rPr>
              <a:t>увеличением доли активных молекул и числа эффективных столкновений.</a:t>
            </a:r>
            <a:endParaRPr lang="ru-RU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41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8"/>
          <p:cNvGrpSpPr>
            <a:grpSpLocks/>
          </p:cNvGrpSpPr>
          <p:nvPr/>
        </p:nvGrpSpPr>
        <p:grpSpPr bwMode="auto">
          <a:xfrm>
            <a:off x="247650" y="650875"/>
            <a:ext cx="8640763" cy="5492750"/>
            <a:chOff x="214282" y="357166"/>
            <a:chExt cx="8643998" cy="5491518"/>
          </a:xfrm>
        </p:grpSpPr>
        <p:sp>
          <p:nvSpPr>
            <p:cNvPr id="3076" name="Rectangle 3"/>
            <p:cNvSpPr>
              <a:spLocks noChangeArrowheads="1"/>
            </p:cNvSpPr>
            <p:nvPr/>
          </p:nvSpPr>
          <p:spPr bwMode="auto">
            <a:xfrm>
              <a:off x="285720" y="2309600"/>
              <a:ext cx="8572560" cy="3539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 sz="2800">
                <a:cs typeface="Times New Roman" pitchFamily="18" charset="0"/>
              </a:endParaRPr>
            </a:p>
            <a:p>
              <a:r>
                <a:rPr lang="ru-RU" sz="2800">
                  <a:cs typeface="Times New Roman" pitchFamily="18" charset="0"/>
                </a:rPr>
                <a:t>где	</a:t>
              </a:r>
              <a:r>
                <a:rPr lang="ru-RU" sz="2800" i="1">
                  <a:cs typeface="Times New Roman" pitchFamily="18" charset="0"/>
                </a:rPr>
                <a:t>К</a:t>
              </a:r>
              <a:r>
                <a:rPr lang="ru-RU" sz="2800">
                  <a:cs typeface="Times New Roman" pitchFamily="18" charset="0"/>
                </a:rPr>
                <a:t> – константа скорости реакции;  </a:t>
              </a:r>
            </a:p>
            <a:p>
              <a:r>
                <a:rPr lang="ru-RU" sz="2800" i="1">
                  <a:cs typeface="Times New Roman" pitchFamily="18" charset="0"/>
                </a:rPr>
                <a:t>Т</a:t>
              </a:r>
              <a:r>
                <a:rPr lang="ru-RU" sz="2800">
                  <a:cs typeface="Times New Roman" pitchFamily="18" charset="0"/>
                </a:rPr>
                <a:t> – абсолютная температура, К;</a:t>
              </a:r>
            </a:p>
            <a:p>
              <a:pPr eaLnBrk="0" hangingPunct="0"/>
              <a:r>
                <a:rPr lang="ru-RU" sz="2800" i="1">
                  <a:cs typeface="Times New Roman" pitchFamily="18" charset="0"/>
                </a:rPr>
                <a:t>R</a:t>
              </a:r>
              <a:r>
                <a:rPr lang="ru-RU" sz="2800">
                  <a:cs typeface="Times New Roman" pitchFamily="18" charset="0"/>
                </a:rPr>
                <a:t> – универс-ная газ. постоянная, 8,31 кДж/моль·К;</a:t>
              </a:r>
              <a:endParaRPr lang="ru-RU" sz="2800"/>
            </a:p>
            <a:p>
              <a:pPr eaLnBrk="0" hangingPunct="0"/>
              <a:r>
                <a:rPr lang="ru-RU" sz="2800" i="1"/>
                <a:t>Z</a:t>
              </a:r>
              <a:r>
                <a:rPr lang="ru-RU" sz="2800"/>
                <a:t> – предэкспоненциальный множитель или частотный фактор, зависящий от числа столкновений молекул в единицу времени;</a:t>
              </a:r>
            </a:p>
            <a:p>
              <a:pPr eaLnBrk="0" hangingPunct="0"/>
              <a:r>
                <a:rPr lang="ru-RU" sz="2800" i="1"/>
                <a:t>Е</a:t>
              </a:r>
              <a:r>
                <a:rPr lang="ru-RU" sz="2800" i="1" baseline="-30000"/>
                <a:t>ак</a:t>
              </a:r>
              <a:r>
                <a:rPr lang="ru-RU" sz="2800" baseline="-30000"/>
                <a:t>т</a:t>
              </a:r>
              <a:r>
                <a:rPr lang="ru-RU" sz="2800"/>
                <a:t> – энергия активации процесса, кДж/моль.</a:t>
              </a:r>
            </a:p>
          </p:txBody>
        </p:sp>
        <p:sp>
          <p:nvSpPr>
            <p:cNvPr id="3077" name="Прямоугольник 4"/>
            <p:cNvSpPr>
              <a:spLocks noChangeArrowheads="1"/>
            </p:cNvSpPr>
            <p:nvPr/>
          </p:nvSpPr>
          <p:spPr bwMode="auto">
            <a:xfrm>
              <a:off x="214282" y="357166"/>
              <a:ext cx="8643998" cy="1384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361950" algn="just"/>
              <a:r>
                <a:rPr lang="ru-RU" sz="2800">
                  <a:cs typeface="Times New Roman" pitchFamily="18" charset="0"/>
                </a:rPr>
                <a:t>Зав-сть константы скорости реакции от температуры представляется в виде </a:t>
              </a:r>
              <a:r>
                <a:rPr lang="ru-RU" sz="2800" u="sng">
                  <a:cs typeface="Times New Roman" pitchFamily="18" charset="0"/>
                </a:rPr>
                <a:t>уравнения Аррениуса</a:t>
              </a:r>
              <a:r>
                <a:rPr lang="ru-RU" sz="2800">
                  <a:cs typeface="Times New Roman" pitchFamily="18" charset="0"/>
                </a:rPr>
                <a:t>: </a:t>
              </a:r>
            </a:p>
          </p:txBody>
        </p:sp>
        <p:graphicFrame>
          <p:nvGraphicFramePr>
            <p:cNvPr id="3074" name="Object 5"/>
            <p:cNvGraphicFramePr>
              <a:graphicFrameLocks noChangeAspect="1"/>
            </p:cNvGraphicFramePr>
            <p:nvPr/>
          </p:nvGraphicFramePr>
          <p:xfrm>
            <a:off x="1968751" y="1705695"/>
            <a:ext cx="5743056" cy="944471"/>
          </p:xfrm>
          <a:graphic>
            <a:graphicData uri="http://schemas.openxmlformats.org/presentationml/2006/ole">
              <p:oleObj spid="_x0000_s3074" name="Формула" r:id="rId3" imgW="121896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285720" y="142875"/>
            <a:ext cx="85725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Влияние катализатора. Понятие о катализе</a:t>
            </a:r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285750" y="1928813"/>
            <a:ext cx="8643938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algn="just" eaLnBrk="0" hangingPunct="0"/>
            <a:r>
              <a:rPr lang="ru-RU" sz="2800"/>
              <a:t>Поскольку кат-р после р-ции остаётся в неизменном состоянии и количестве, то он не явл-ся источником свободной энергии и потому изменяет скорость </a:t>
            </a:r>
            <a:r>
              <a:rPr lang="ru-RU" sz="2800">
                <a:solidFill>
                  <a:srgbClr val="FF0000"/>
                </a:solidFill>
              </a:rPr>
              <a:t>только термодинамически возможных реакций </a:t>
            </a:r>
            <a:r>
              <a:rPr lang="ru-RU" sz="2800"/>
              <a:t>(ΔG&lt;0).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285750" y="642938"/>
            <a:ext cx="8572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 eaLnBrk="0" hangingPunct="0"/>
            <a:r>
              <a:rPr lang="ru-RU" sz="2800" u="sng"/>
              <a:t>Катализатор</a:t>
            </a:r>
            <a:r>
              <a:rPr lang="ru-RU" sz="2800"/>
              <a:t> – это в-во, ув-щее скорость хим. р-ции и остающееся после её окончания химически неизменным.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249238" y="4398963"/>
            <a:ext cx="86455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 eaLnBrk="0" hangingPunct="0"/>
            <a:r>
              <a:rPr lang="ru-RU" sz="2800" u="sng"/>
              <a:t>Сущность катализа</a:t>
            </a:r>
            <a:r>
              <a:rPr lang="ru-RU" sz="2800"/>
              <a:t> состоит в </a:t>
            </a:r>
            <a:r>
              <a:rPr lang="ru-RU" sz="2800">
                <a:solidFill>
                  <a:srgbClr val="FF0000"/>
                </a:solidFill>
              </a:rPr>
              <a:t>снижении</a:t>
            </a:r>
            <a:r>
              <a:rPr lang="ru-RU" sz="2800"/>
              <a:t> общего энергетического барьера процесса. Р-ция с кат-ром идёт по пути (мех-зму) с меньшей энергией активации, а потому с большей скоростью.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28" grpId="0" build="allAtOnce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>
            <a:spLocks/>
          </p:cNvSpPr>
          <p:nvPr/>
        </p:nvSpPr>
        <p:spPr bwMode="auto">
          <a:xfrm>
            <a:off x="1331640" y="1779039"/>
            <a:ext cx="992145" cy="3228621"/>
          </a:xfrm>
          <a:custGeom>
            <a:avLst/>
            <a:gdLst>
              <a:gd name="T0" fmla="*/ 0 w 1405"/>
              <a:gd name="T1" fmla="*/ 2200 h 3202"/>
              <a:gd name="T2" fmla="*/ 107 w 1405"/>
              <a:gd name="T3" fmla="*/ 1476 h 3202"/>
              <a:gd name="T4" fmla="*/ 149 w 1405"/>
              <a:gd name="T5" fmla="*/ 1199 h 3202"/>
              <a:gd name="T6" fmla="*/ 192 w 1405"/>
              <a:gd name="T7" fmla="*/ 958 h 3202"/>
              <a:gd name="T8" fmla="*/ 256 w 1405"/>
              <a:gd name="T9" fmla="*/ 700 h 3202"/>
              <a:gd name="T10" fmla="*/ 305 w 1405"/>
              <a:gd name="T11" fmla="*/ 517 h 3202"/>
              <a:gd name="T12" fmla="*/ 320 w 1405"/>
              <a:gd name="T13" fmla="*/ 466 h 3202"/>
              <a:gd name="T14" fmla="*/ 376 w 1405"/>
              <a:gd name="T15" fmla="*/ 275 h 3202"/>
              <a:gd name="T16" fmla="*/ 504 w 1405"/>
              <a:gd name="T17" fmla="*/ 41 h 3202"/>
              <a:gd name="T18" fmla="*/ 603 w 1405"/>
              <a:gd name="T19" fmla="*/ 0 h 3202"/>
              <a:gd name="T20" fmla="*/ 717 w 1405"/>
              <a:gd name="T21" fmla="*/ 67 h 3202"/>
              <a:gd name="T22" fmla="*/ 823 w 1405"/>
              <a:gd name="T23" fmla="*/ 300 h 3202"/>
              <a:gd name="T24" fmla="*/ 958 w 1405"/>
              <a:gd name="T25" fmla="*/ 741 h 3202"/>
              <a:gd name="T26" fmla="*/ 1008 w 1405"/>
              <a:gd name="T27" fmla="*/ 975 h 3202"/>
              <a:gd name="T28" fmla="*/ 1150 w 1405"/>
              <a:gd name="T29" fmla="*/ 1757 h 3202"/>
              <a:gd name="T30" fmla="*/ 1235 w 1405"/>
              <a:gd name="T31" fmla="*/ 2174 h 3202"/>
              <a:gd name="T32" fmla="*/ 1320 w 1405"/>
              <a:gd name="T33" fmla="*/ 2608 h 3202"/>
              <a:gd name="T34" fmla="*/ 1405 w 1405"/>
              <a:gd name="T35" fmla="*/ 3200 h 3202"/>
              <a:gd name="T36" fmla="*/ 1398 w 1405"/>
              <a:gd name="T37" fmla="*/ 3182 h 32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05"/>
              <a:gd name="T58" fmla="*/ 0 h 3202"/>
              <a:gd name="T59" fmla="*/ 1405 w 1405"/>
              <a:gd name="T60" fmla="*/ 3202 h 32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05" h="3202">
                <a:moveTo>
                  <a:pt x="0" y="2200"/>
                </a:moveTo>
                <a:cubicBezTo>
                  <a:pt x="20" y="2080"/>
                  <a:pt x="81" y="1617"/>
                  <a:pt x="107" y="1476"/>
                </a:cubicBezTo>
                <a:cubicBezTo>
                  <a:pt x="116" y="1432"/>
                  <a:pt x="141" y="1244"/>
                  <a:pt x="149" y="1199"/>
                </a:cubicBezTo>
                <a:cubicBezTo>
                  <a:pt x="163" y="1118"/>
                  <a:pt x="181" y="1041"/>
                  <a:pt x="192" y="958"/>
                </a:cubicBezTo>
                <a:cubicBezTo>
                  <a:pt x="203" y="872"/>
                  <a:pt x="236" y="785"/>
                  <a:pt x="256" y="700"/>
                </a:cubicBezTo>
                <a:cubicBezTo>
                  <a:pt x="271" y="639"/>
                  <a:pt x="287" y="577"/>
                  <a:pt x="305" y="517"/>
                </a:cubicBezTo>
                <a:cubicBezTo>
                  <a:pt x="325" y="450"/>
                  <a:pt x="302" y="531"/>
                  <a:pt x="320" y="466"/>
                </a:cubicBezTo>
                <a:cubicBezTo>
                  <a:pt x="332" y="426"/>
                  <a:pt x="356" y="330"/>
                  <a:pt x="376" y="275"/>
                </a:cubicBezTo>
                <a:cubicBezTo>
                  <a:pt x="407" y="204"/>
                  <a:pt x="466" y="87"/>
                  <a:pt x="504" y="41"/>
                </a:cubicBezTo>
                <a:cubicBezTo>
                  <a:pt x="532" y="8"/>
                  <a:pt x="566" y="14"/>
                  <a:pt x="603" y="0"/>
                </a:cubicBezTo>
                <a:cubicBezTo>
                  <a:pt x="648" y="16"/>
                  <a:pt x="680" y="18"/>
                  <a:pt x="717" y="67"/>
                </a:cubicBezTo>
                <a:cubicBezTo>
                  <a:pt x="731" y="116"/>
                  <a:pt x="798" y="256"/>
                  <a:pt x="823" y="300"/>
                </a:cubicBezTo>
                <a:cubicBezTo>
                  <a:pt x="854" y="399"/>
                  <a:pt x="927" y="628"/>
                  <a:pt x="958" y="741"/>
                </a:cubicBezTo>
                <a:cubicBezTo>
                  <a:pt x="971" y="820"/>
                  <a:pt x="992" y="897"/>
                  <a:pt x="1008" y="975"/>
                </a:cubicBezTo>
                <a:cubicBezTo>
                  <a:pt x="1040" y="1144"/>
                  <a:pt x="1106" y="1560"/>
                  <a:pt x="1150" y="1757"/>
                </a:cubicBezTo>
                <a:cubicBezTo>
                  <a:pt x="1185" y="1903"/>
                  <a:pt x="1200" y="2034"/>
                  <a:pt x="1235" y="2174"/>
                </a:cubicBezTo>
                <a:cubicBezTo>
                  <a:pt x="1277" y="2341"/>
                  <a:pt x="1269" y="2488"/>
                  <a:pt x="1320" y="2608"/>
                </a:cubicBezTo>
                <a:cubicBezTo>
                  <a:pt x="1342" y="2781"/>
                  <a:pt x="1399" y="3102"/>
                  <a:pt x="1405" y="3200"/>
                </a:cubicBezTo>
                <a:cubicBezTo>
                  <a:pt x="1400" y="3202"/>
                  <a:pt x="1400" y="3188"/>
                  <a:pt x="1398" y="3182"/>
                </a:cubicBezTo>
              </a:path>
            </a:pathLst>
          </a:custGeom>
          <a:solidFill>
            <a:srgbClr val="FFFFFF"/>
          </a:solidFill>
          <a:ln w="5715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827584" y="1781866"/>
            <a:ext cx="1146792" cy="2232407"/>
            <a:chOff x="4764545" y="1714132"/>
            <a:chExt cx="1146792" cy="2232407"/>
          </a:xfrm>
        </p:grpSpPr>
        <p:cxnSp>
          <p:nvCxnSpPr>
            <p:cNvPr id="9" name="AutoShape 9"/>
            <p:cNvCxnSpPr>
              <a:cxnSpLocks noChangeShapeType="1"/>
            </p:cNvCxnSpPr>
            <p:nvPr/>
          </p:nvCxnSpPr>
          <p:spPr bwMode="auto">
            <a:xfrm>
              <a:off x="4764545" y="1714132"/>
              <a:ext cx="114679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12" name="AutoShape 12"/>
            <p:cNvCxnSpPr>
              <a:cxnSpLocks noChangeShapeType="1"/>
            </p:cNvCxnSpPr>
            <p:nvPr/>
          </p:nvCxnSpPr>
          <p:spPr bwMode="auto">
            <a:xfrm flipV="1">
              <a:off x="4830923" y="1714132"/>
              <a:ext cx="0" cy="22324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949557" y="1914787"/>
              <a:ext cx="620708" cy="522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>
                  <a:latin typeface="Arial Black" pitchFamily="34" charset="0"/>
                  <a:cs typeface="Times New Roman" pitchFamily="18" charset="0"/>
                </a:rPr>
                <a:t>Е</a:t>
              </a:r>
              <a:r>
                <a:rPr lang="ru-RU" sz="2000" b="1" baseline="-25000">
                  <a:latin typeface="Arial Black" pitchFamily="34" charset="0"/>
                  <a:cs typeface="Times New Roman" pitchFamily="18" charset="0"/>
                </a:rPr>
                <a:t>а</a:t>
              </a:r>
              <a:r>
                <a:rPr lang="en-US" sz="2000" b="1" baseline="30000">
                  <a:latin typeface="Arial Black" pitchFamily="34" charset="0"/>
                  <a:cs typeface="Times New Roman" pitchFamily="18" charset="0"/>
                </a:rPr>
                <a:t>*</a:t>
              </a:r>
              <a:endParaRPr lang="ru-RU" sz="3600" b="1">
                <a:latin typeface="Arial Black" pitchFamily="34" charset="0"/>
                <a:cs typeface="Times New Roman" pitchFamily="18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83568" y="2826084"/>
            <a:ext cx="1642512" cy="2133592"/>
            <a:chOff x="6169848" y="2780928"/>
            <a:chExt cx="1642512" cy="2133592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820921" y="2780928"/>
              <a:ext cx="991439" cy="2133592"/>
            </a:xfrm>
            <a:custGeom>
              <a:avLst/>
              <a:gdLst>
                <a:gd name="T0" fmla="*/ 0 w 1404"/>
                <a:gd name="T1" fmla="*/ 1142 h 2116"/>
                <a:gd name="T2" fmla="*/ 35 w 1404"/>
                <a:gd name="T3" fmla="*/ 1035 h 2116"/>
                <a:gd name="T4" fmla="*/ 70 w 1404"/>
                <a:gd name="T5" fmla="*/ 915 h 2116"/>
                <a:gd name="T6" fmla="*/ 177 w 1404"/>
                <a:gd name="T7" fmla="*/ 581 h 2116"/>
                <a:gd name="T8" fmla="*/ 248 w 1404"/>
                <a:gd name="T9" fmla="*/ 354 h 2116"/>
                <a:gd name="T10" fmla="*/ 333 w 1404"/>
                <a:gd name="T11" fmla="*/ 113 h 2116"/>
                <a:gd name="T12" fmla="*/ 404 w 1404"/>
                <a:gd name="T13" fmla="*/ 0 h 2116"/>
                <a:gd name="T14" fmla="*/ 432 w 1404"/>
                <a:gd name="T15" fmla="*/ 85 h 2116"/>
                <a:gd name="T16" fmla="*/ 475 w 1404"/>
                <a:gd name="T17" fmla="*/ 227 h 2116"/>
                <a:gd name="T18" fmla="*/ 524 w 1404"/>
                <a:gd name="T19" fmla="*/ 432 h 2116"/>
                <a:gd name="T20" fmla="*/ 539 w 1404"/>
                <a:gd name="T21" fmla="*/ 532 h 2116"/>
                <a:gd name="T22" fmla="*/ 574 w 1404"/>
                <a:gd name="T23" fmla="*/ 574 h 2116"/>
                <a:gd name="T24" fmla="*/ 617 w 1404"/>
                <a:gd name="T25" fmla="*/ 447 h 2116"/>
                <a:gd name="T26" fmla="*/ 659 w 1404"/>
                <a:gd name="T27" fmla="*/ 198 h 2116"/>
                <a:gd name="T28" fmla="*/ 709 w 1404"/>
                <a:gd name="T29" fmla="*/ 63 h 2116"/>
                <a:gd name="T30" fmla="*/ 766 w 1404"/>
                <a:gd name="T31" fmla="*/ 92 h 2116"/>
                <a:gd name="T32" fmla="*/ 801 w 1404"/>
                <a:gd name="T33" fmla="*/ 248 h 2116"/>
                <a:gd name="T34" fmla="*/ 865 w 1404"/>
                <a:gd name="T35" fmla="*/ 496 h 2116"/>
                <a:gd name="T36" fmla="*/ 929 w 1404"/>
                <a:gd name="T37" fmla="*/ 744 h 2116"/>
                <a:gd name="T38" fmla="*/ 993 w 1404"/>
                <a:gd name="T39" fmla="*/ 993 h 2116"/>
                <a:gd name="T40" fmla="*/ 1028 w 1404"/>
                <a:gd name="T41" fmla="*/ 1135 h 2116"/>
                <a:gd name="T42" fmla="*/ 1099 w 1404"/>
                <a:gd name="T43" fmla="*/ 1355 h 2116"/>
                <a:gd name="T44" fmla="*/ 1170 w 1404"/>
                <a:gd name="T45" fmla="*/ 1582 h 2116"/>
                <a:gd name="T46" fmla="*/ 1198 w 1404"/>
                <a:gd name="T47" fmla="*/ 1645 h 2116"/>
                <a:gd name="T48" fmla="*/ 1248 w 1404"/>
                <a:gd name="T49" fmla="*/ 1759 h 2116"/>
                <a:gd name="T50" fmla="*/ 1284 w 1404"/>
                <a:gd name="T51" fmla="*/ 1837 h 2116"/>
                <a:gd name="T52" fmla="*/ 1354 w 1404"/>
                <a:gd name="T53" fmla="*/ 2007 h 2116"/>
                <a:gd name="T54" fmla="*/ 1369 w 1404"/>
                <a:gd name="T55" fmla="*/ 2050 h 2116"/>
                <a:gd name="T56" fmla="*/ 1383 w 1404"/>
                <a:gd name="T57" fmla="*/ 2071 h 2116"/>
                <a:gd name="T58" fmla="*/ 1404 w 1404"/>
                <a:gd name="T59" fmla="*/ 2114 h 211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4"/>
                <a:gd name="T91" fmla="*/ 0 h 2116"/>
                <a:gd name="T92" fmla="*/ 1404 w 1404"/>
                <a:gd name="T93" fmla="*/ 2116 h 211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4" h="2116">
                  <a:moveTo>
                    <a:pt x="0" y="1142"/>
                  </a:moveTo>
                  <a:cubicBezTo>
                    <a:pt x="12" y="1104"/>
                    <a:pt x="7" y="1065"/>
                    <a:pt x="35" y="1035"/>
                  </a:cubicBezTo>
                  <a:cubicBezTo>
                    <a:pt x="48" y="995"/>
                    <a:pt x="63" y="956"/>
                    <a:pt x="70" y="915"/>
                  </a:cubicBezTo>
                  <a:cubicBezTo>
                    <a:pt x="94" y="839"/>
                    <a:pt x="151" y="658"/>
                    <a:pt x="177" y="581"/>
                  </a:cubicBezTo>
                  <a:cubicBezTo>
                    <a:pt x="207" y="488"/>
                    <a:pt x="227" y="421"/>
                    <a:pt x="248" y="354"/>
                  </a:cubicBezTo>
                  <a:cubicBezTo>
                    <a:pt x="274" y="276"/>
                    <a:pt x="307" y="172"/>
                    <a:pt x="333" y="113"/>
                  </a:cubicBezTo>
                  <a:cubicBezTo>
                    <a:pt x="357" y="60"/>
                    <a:pt x="353" y="34"/>
                    <a:pt x="404" y="0"/>
                  </a:cubicBezTo>
                  <a:cubicBezTo>
                    <a:pt x="425" y="31"/>
                    <a:pt x="423" y="47"/>
                    <a:pt x="432" y="85"/>
                  </a:cubicBezTo>
                  <a:cubicBezTo>
                    <a:pt x="444" y="133"/>
                    <a:pt x="462" y="180"/>
                    <a:pt x="475" y="227"/>
                  </a:cubicBezTo>
                  <a:cubicBezTo>
                    <a:pt x="492" y="287"/>
                    <a:pt x="513" y="381"/>
                    <a:pt x="524" y="432"/>
                  </a:cubicBezTo>
                  <a:cubicBezTo>
                    <a:pt x="526" y="460"/>
                    <a:pt x="536" y="504"/>
                    <a:pt x="539" y="532"/>
                  </a:cubicBezTo>
                  <a:cubicBezTo>
                    <a:pt x="540" y="544"/>
                    <a:pt x="562" y="576"/>
                    <a:pt x="574" y="574"/>
                  </a:cubicBezTo>
                  <a:cubicBezTo>
                    <a:pt x="587" y="560"/>
                    <a:pt x="606" y="492"/>
                    <a:pt x="617" y="447"/>
                  </a:cubicBezTo>
                  <a:cubicBezTo>
                    <a:pt x="631" y="384"/>
                    <a:pt x="644" y="262"/>
                    <a:pt x="659" y="198"/>
                  </a:cubicBezTo>
                  <a:cubicBezTo>
                    <a:pt x="663" y="157"/>
                    <a:pt x="679" y="95"/>
                    <a:pt x="709" y="63"/>
                  </a:cubicBezTo>
                  <a:cubicBezTo>
                    <a:pt x="721" y="75"/>
                    <a:pt x="760" y="76"/>
                    <a:pt x="766" y="92"/>
                  </a:cubicBezTo>
                  <a:cubicBezTo>
                    <a:pt x="782" y="139"/>
                    <a:pt x="785" y="201"/>
                    <a:pt x="801" y="248"/>
                  </a:cubicBezTo>
                  <a:cubicBezTo>
                    <a:pt x="830" y="336"/>
                    <a:pt x="842" y="405"/>
                    <a:pt x="865" y="496"/>
                  </a:cubicBezTo>
                  <a:cubicBezTo>
                    <a:pt x="873" y="571"/>
                    <a:pt x="905" y="672"/>
                    <a:pt x="929" y="744"/>
                  </a:cubicBezTo>
                  <a:cubicBezTo>
                    <a:pt x="947" y="830"/>
                    <a:pt x="978" y="927"/>
                    <a:pt x="993" y="993"/>
                  </a:cubicBezTo>
                  <a:cubicBezTo>
                    <a:pt x="1002" y="1030"/>
                    <a:pt x="1011" y="1100"/>
                    <a:pt x="1028" y="1135"/>
                  </a:cubicBezTo>
                  <a:cubicBezTo>
                    <a:pt x="1055" y="1219"/>
                    <a:pt x="1072" y="1281"/>
                    <a:pt x="1099" y="1355"/>
                  </a:cubicBezTo>
                  <a:cubicBezTo>
                    <a:pt x="1105" y="1376"/>
                    <a:pt x="1161" y="1562"/>
                    <a:pt x="1170" y="1582"/>
                  </a:cubicBezTo>
                  <a:cubicBezTo>
                    <a:pt x="1202" y="1655"/>
                    <a:pt x="1167" y="1599"/>
                    <a:pt x="1198" y="1645"/>
                  </a:cubicBezTo>
                  <a:cubicBezTo>
                    <a:pt x="1211" y="1685"/>
                    <a:pt x="1232" y="1720"/>
                    <a:pt x="1248" y="1759"/>
                  </a:cubicBezTo>
                  <a:cubicBezTo>
                    <a:pt x="1261" y="1792"/>
                    <a:pt x="1259" y="1814"/>
                    <a:pt x="1284" y="1837"/>
                  </a:cubicBezTo>
                  <a:cubicBezTo>
                    <a:pt x="1304" y="1896"/>
                    <a:pt x="1325" y="1952"/>
                    <a:pt x="1354" y="2007"/>
                  </a:cubicBezTo>
                  <a:cubicBezTo>
                    <a:pt x="1381" y="2058"/>
                    <a:pt x="1343" y="1998"/>
                    <a:pt x="1369" y="2050"/>
                  </a:cubicBezTo>
                  <a:cubicBezTo>
                    <a:pt x="1373" y="2058"/>
                    <a:pt x="1380" y="2063"/>
                    <a:pt x="1383" y="2071"/>
                  </a:cubicBezTo>
                  <a:cubicBezTo>
                    <a:pt x="1403" y="2116"/>
                    <a:pt x="1381" y="2114"/>
                    <a:pt x="1404" y="2114"/>
                  </a:cubicBezTo>
                </a:path>
              </a:pathLst>
            </a:custGeom>
            <a:solidFill>
              <a:srgbClr val="FFFFFF"/>
            </a:solidFill>
            <a:ln w="57150">
              <a:solidFill>
                <a:srgbClr val="C050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AutoShape 10"/>
            <p:cNvCxnSpPr>
              <a:cxnSpLocks noChangeShapeType="1"/>
            </p:cNvCxnSpPr>
            <p:nvPr/>
          </p:nvCxnSpPr>
          <p:spPr bwMode="auto">
            <a:xfrm>
              <a:off x="6560351" y="2780928"/>
              <a:ext cx="88127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11" name="AutoShape 11"/>
            <p:cNvCxnSpPr>
              <a:cxnSpLocks noChangeShapeType="1"/>
            </p:cNvCxnSpPr>
            <p:nvPr/>
          </p:nvCxnSpPr>
          <p:spPr bwMode="auto">
            <a:xfrm flipV="1">
              <a:off x="6740420" y="2780928"/>
              <a:ext cx="0" cy="11656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6169848" y="3011832"/>
              <a:ext cx="727337" cy="522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>
                  <a:latin typeface="Arial Black" pitchFamily="34" charset="0"/>
                  <a:cs typeface="Times New Roman" pitchFamily="18" charset="0"/>
                </a:rPr>
                <a:t>Е</a:t>
              </a:r>
              <a:r>
                <a:rPr lang="ru-RU" sz="2000" b="1" baseline="-25000">
                  <a:latin typeface="Arial Black" pitchFamily="34" charset="0"/>
                  <a:cs typeface="Times New Roman" pitchFamily="18" charset="0"/>
                </a:rPr>
                <a:t>а</a:t>
              </a:r>
              <a:r>
                <a:rPr lang="en-US" sz="2000" b="1" baseline="30000">
                  <a:latin typeface="Arial Black" pitchFamily="34" charset="0"/>
                  <a:cs typeface="Times New Roman" pitchFamily="18" charset="0"/>
                </a:rPr>
                <a:t>**</a:t>
              </a:r>
              <a:endParaRPr lang="ru-RU" sz="3600" b="1">
                <a:latin typeface="Arial Black" pitchFamily="34" charset="0"/>
                <a:cs typeface="Times New Roman" pitchFamily="18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214313" y="1428750"/>
            <a:ext cx="3544887" cy="4714875"/>
            <a:chOff x="214313" y="1428750"/>
            <a:chExt cx="3544887" cy="4714875"/>
          </a:xfrm>
        </p:grpSpPr>
        <p:cxnSp>
          <p:nvCxnSpPr>
            <p:cNvPr id="3" name="AutoShape 3"/>
            <p:cNvCxnSpPr>
              <a:cxnSpLocks noChangeShapeType="1"/>
            </p:cNvCxnSpPr>
            <p:nvPr/>
          </p:nvCxnSpPr>
          <p:spPr bwMode="auto">
            <a:xfrm>
              <a:off x="631649" y="5159511"/>
              <a:ext cx="2809782" cy="0"/>
            </a:xfrm>
            <a:prstGeom prst="straightConnector1">
              <a:avLst/>
            </a:prstGeom>
            <a:ln>
              <a:headEnd/>
              <a:tailEnd type="stealth" w="med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AutoShape 4"/>
            <p:cNvCxnSpPr>
              <a:cxnSpLocks noChangeShapeType="1"/>
            </p:cNvCxnSpPr>
            <p:nvPr/>
          </p:nvCxnSpPr>
          <p:spPr bwMode="auto">
            <a:xfrm flipV="1">
              <a:off x="631649" y="1428750"/>
              <a:ext cx="0" cy="3733786"/>
            </a:xfrm>
            <a:prstGeom prst="straightConnector1">
              <a:avLst/>
            </a:prstGeom>
            <a:ln>
              <a:headEnd/>
              <a:tailEnd type="stealth" w="med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AutoShape 5"/>
            <p:cNvCxnSpPr>
              <a:cxnSpLocks noChangeShapeType="1"/>
            </p:cNvCxnSpPr>
            <p:nvPr/>
          </p:nvCxnSpPr>
          <p:spPr bwMode="auto">
            <a:xfrm>
              <a:off x="683568" y="4025562"/>
              <a:ext cx="641187" cy="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AutoShape 6"/>
            <p:cNvCxnSpPr>
              <a:cxnSpLocks noChangeShapeType="1"/>
            </p:cNvCxnSpPr>
            <p:nvPr/>
          </p:nvCxnSpPr>
          <p:spPr bwMode="auto">
            <a:xfrm>
              <a:off x="2312663" y="5007857"/>
              <a:ext cx="685674" cy="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AutoShape 15"/>
            <p:cNvCxnSpPr>
              <a:cxnSpLocks noChangeShapeType="1"/>
            </p:cNvCxnSpPr>
            <p:nvPr/>
          </p:nvCxnSpPr>
          <p:spPr bwMode="auto">
            <a:xfrm>
              <a:off x="1324755" y="4036851"/>
              <a:ext cx="4561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6" name="AutoShape 16"/>
            <p:cNvCxnSpPr>
              <a:cxnSpLocks noChangeShapeType="1"/>
            </p:cNvCxnSpPr>
            <p:nvPr/>
          </p:nvCxnSpPr>
          <p:spPr bwMode="auto">
            <a:xfrm>
              <a:off x="1620633" y="5011890"/>
              <a:ext cx="73157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7" name="AutoShape 17"/>
            <p:cNvCxnSpPr>
              <a:cxnSpLocks noChangeShapeType="1"/>
            </p:cNvCxnSpPr>
            <p:nvPr/>
          </p:nvCxnSpPr>
          <p:spPr bwMode="auto">
            <a:xfrm>
              <a:off x="1750565" y="4036851"/>
              <a:ext cx="0" cy="967981"/>
            </a:xfrm>
            <a:prstGeom prst="straightConnector1">
              <a:avLst/>
            </a:prstGeom>
            <a:ln>
              <a:headEnd type="stealth" w="med" len="med"/>
              <a:tailEnd type="stealth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750653" y="4504709"/>
              <a:ext cx="1031689" cy="467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ru-RU" sz="2000" b="1" baseline="-25000">
                  <a:latin typeface="Times New Roman" pitchFamily="18" charset="0"/>
                  <a:cs typeface="Times New Roman" pitchFamily="18" charset="0"/>
                </a:rPr>
                <a:t>р-ции</a:t>
              </a:r>
              <a:endParaRPr lang="ru-RU" sz="36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2389633" y="4598482"/>
              <a:ext cx="978022" cy="530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/>
                <a:t>Δ</a:t>
              </a:r>
              <a:r>
                <a:rPr lang="en-US" sz="2000" b="1"/>
                <a:t>H</a:t>
              </a:r>
              <a:r>
                <a:rPr lang="ru-RU" sz="2000" b="1" baseline="-25000"/>
                <a:t>АВ</a:t>
              </a:r>
              <a:endParaRPr lang="ru-RU" sz="3600" b="1"/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14702" y="3607123"/>
              <a:ext cx="1259777" cy="431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 dirty="0"/>
                <a:t>Δ</a:t>
              </a:r>
              <a:r>
                <a:rPr lang="en-US" sz="2000" b="1" dirty="0"/>
                <a:t>H</a:t>
              </a:r>
              <a:r>
                <a:rPr lang="ru-RU" sz="2000" b="1" baseline="-25000" dirty="0" err="1"/>
                <a:t>исх.в-в</a:t>
              </a:r>
              <a:endParaRPr lang="ru-RU" sz="3600" b="1" dirty="0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214313" y="1542689"/>
              <a:ext cx="480184" cy="3314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/>
            <a:lstStyle/>
            <a:p>
              <a:pPr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000" b="1" dirty="0">
                  <a:latin typeface="Arial" pitchFamily="34" charset="0"/>
                  <a:cs typeface="Arial" pitchFamily="34" charset="0"/>
                </a:rPr>
                <a:t>Энергия системы</a:t>
              </a:r>
              <a:endParaRPr lang="ru-RU" sz="3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059578" y="5192785"/>
              <a:ext cx="2043606" cy="379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000" b="1"/>
                <a:t>Ход реакции</a:t>
              </a:r>
              <a:endParaRPr lang="ru-RU" sz="3600" b="1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571626" y="5715092"/>
              <a:ext cx="3187574" cy="42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ru-RU" sz="2000" b="1">
                  <a:latin typeface="Arial Black" pitchFamily="34" charset="0"/>
                  <a:cs typeface="Times New Roman" pitchFamily="18" charset="0"/>
                </a:rPr>
                <a:t>А + В →  …   → АВ</a:t>
              </a:r>
              <a:endParaRPr lang="ru-RU" sz="3600" b="1">
                <a:latin typeface="Arial Black" pitchFamily="34" charset="0"/>
                <a:cs typeface="Times New Roman" pitchFamily="18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695651" y="447478"/>
            <a:ext cx="2190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А + В → АВ</a:t>
            </a:r>
            <a:endParaRPr lang="ru-RU" sz="28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3286125" y="615950"/>
            <a:ext cx="5572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dirty="0"/>
              <a:t>чем меньше энергия </a:t>
            </a:r>
            <a:r>
              <a:rPr lang="ru-RU" sz="2800" dirty="0" err="1"/>
              <a:t>акт-ции</a:t>
            </a:r>
            <a:r>
              <a:rPr lang="ru-RU" sz="2800" dirty="0"/>
              <a:t> (Е**</a:t>
            </a:r>
            <a:r>
              <a:rPr lang="ru-RU" sz="2800" baseline="-30000" dirty="0"/>
              <a:t>акт</a:t>
            </a:r>
            <a:r>
              <a:rPr lang="ru-RU" sz="2800" dirty="0"/>
              <a:t>&lt;Е*</a:t>
            </a:r>
            <a:r>
              <a:rPr lang="ru-RU" sz="2800" baseline="-30000" dirty="0"/>
              <a:t>акт</a:t>
            </a:r>
            <a:r>
              <a:rPr lang="ru-RU" sz="2800" dirty="0"/>
              <a:t>), тем выше скорость </a:t>
            </a:r>
            <a:r>
              <a:rPr lang="ru-RU" sz="2800" dirty="0" err="1"/>
              <a:t>р-ции</a:t>
            </a:r>
            <a:r>
              <a:rPr lang="ru-RU" sz="2800" dirty="0"/>
              <a:t>.</a:t>
            </a: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3071802" y="2500306"/>
            <a:ext cx="592935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Мех-зм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действия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кат-ра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1162050" indent="452438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А + К → АК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1162050" indent="452438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baseline="30000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2800" b="1" u="sng" baseline="300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b="1" u="sng" dirty="0">
                <a:latin typeface="Arial" pitchFamily="34" charset="0"/>
                <a:cs typeface="Arial" pitchFamily="34" charset="0"/>
              </a:rPr>
              <a:t>АК + В → АВ + К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indent="45720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А + К + АК + В → АК + АВ + К              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indent="1614488" algn="just" eaLnBrk="0" fontAlgn="auto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 + В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</a:t>
            </a:r>
            <a:r>
              <a:rPr lang="ru-RU" sz="2800" b="1" u="sng" baseline="30000" dirty="0" err="1">
                <a:latin typeface="Arial" pitchFamily="34" charset="0"/>
                <a:cs typeface="Arial" pitchFamily="34" charset="0"/>
              </a:rPr>
              <a:t>кат-р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→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АВ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4929188" y="3929063"/>
            <a:ext cx="428625" cy="4286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6572250" y="3929063"/>
            <a:ext cx="428625" cy="4286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4143375" y="3929063"/>
            <a:ext cx="428625" cy="4286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8286750" y="3929063"/>
            <a:ext cx="428625" cy="4286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1"/>
      <p:bldP spid="2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835025" y="1389063"/>
            <a:ext cx="0" cy="2716212"/>
          </a:xfrm>
          <a:prstGeom prst="line">
            <a:avLst/>
          </a:prstGeom>
          <a:ln>
            <a:headEnd type="arrow" w="med" len="med"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11213" y="4105275"/>
            <a:ext cx="2525712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811213" y="2960688"/>
            <a:ext cx="2087562" cy="1154112"/>
          </a:xfrm>
          <a:custGeom>
            <a:avLst/>
            <a:gdLst/>
            <a:ahLst/>
            <a:cxnLst>
              <a:cxn ang="0">
                <a:pos x="0" y="1160"/>
              </a:cxn>
              <a:cxn ang="0">
                <a:pos x="568" y="592"/>
              </a:cxn>
              <a:cxn ang="0">
                <a:pos x="1420" y="166"/>
              </a:cxn>
              <a:cxn ang="0">
                <a:pos x="2130" y="24"/>
              </a:cxn>
              <a:cxn ang="0">
                <a:pos x="3408" y="24"/>
              </a:cxn>
            </a:cxnLst>
            <a:rect l="0" t="0" r="r" b="b"/>
            <a:pathLst>
              <a:path w="3408" h="1160">
                <a:moveTo>
                  <a:pt x="0" y="1160"/>
                </a:moveTo>
                <a:cubicBezTo>
                  <a:pt x="165" y="959"/>
                  <a:pt x="331" y="758"/>
                  <a:pt x="568" y="592"/>
                </a:cubicBezTo>
                <a:cubicBezTo>
                  <a:pt x="805" y="426"/>
                  <a:pt x="1160" y="261"/>
                  <a:pt x="1420" y="166"/>
                </a:cubicBezTo>
                <a:cubicBezTo>
                  <a:pt x="1680" y="71"/>
                  <a:pt x="1799" y="48"/>
                  <a:pt x="2130" y="24"/>
                </a:cubicBezTo>
                <a:cubicBezTo>
                  <a:pt x="2461" y="0"/>
                  <a:pt x="3195" y="24"/>
                  <a:pt x="3408" y="24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33438" y="1889125"/>
            <a:ext cx="2074862" cy="1128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4" y="426"/>
              </a:cxn>
              <a:cxn ang="0">
                <a:pos x="852" y="710"/>
              </a:cxn>
              <a:cxn ang="0">
                <a:pos x="1704" y="828"/>
              </a:cxn>
              <a:cxn ang="0">
                <a:pos x="3266" y="828"/>
              </a:cxn>
            </a:cxnLst>
            <a:rect l="0" t="0" r="r" b="b"/>
            <a:pathLst>
              <a:path w="3266" h="848">
                <a:moveTo>
                  <a:pt x="0" y="0"/>
                </a:moveTo>
                <a:cubicBezTo>
                  <a:pt x="71" y="154"/>
                  <a:pt x="142" y="308"/>
                  <a:pt x="284" y="426"/>
                </a:cubicBezTo>
                <a:cubicBezTo>
                  <a:pt x="426" y="544"/>
                  <a:pt x="616" y="643"/>
                  <a:pt x="852" y="710"/>
                </a:cubicBezTo>
                <a:cubicBezTo>
                  <a:pt x="1088" y="777"/>
                  <a:pt x="1302" y="808"/>
                  <a:pt x="1704" y="828"/>
                </a:cubicBezTo>
                <a:cubicBezTo>
                  <a:pt x="2106" y="848"/>
                  <a:pt x="3006" y="828"/>
                  <a:pt x="3266" y="828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7188" y="1531938"/>
            <a:ext cx="45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400">
                <a:latin typeface="Calibri" pitchFamily="34" charset="0"/>
                <a:sym typeface="Symbol" pitchFamily="18" charset="2"/>
              </a:rPr>
              <a:t>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44600" y="2246313"/>
            <a:ext cx="82708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400" dirty="0">
                <a:latin typeface="Calibri" pitchFamily="34" charset="0"/>
                <a:sym typeface="Symbol" pitchFamily="18" charset="2"/>
              </a:rPr>
              <a:t></a:t>
            </a:r>
            <a:r>
              <a:rPr lang="ru-RU" sz="2400" baseline="-25000" dirty="0" err="1">
                <a:latin typeface="Calibri" pitchFamily="34" charset="0"/>
              </a:rPr>
              <a:t>пр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285875" y="3317875"/>
            <a:ext cx="857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400" dirty="0">
                <a:latin typeface="Calibri" pitchFamily="34" charset="0"/>
                <a:sym typeface="Symbol" pitchFamily="18" charset="2"/>
              </a:rPr>
              <a:t></a:t>
            </a:r>
            <a:r>
              <a:rPr lang="ru-RU" sz="2400" baseline="-25000" dirty="0" err="1">
                <a:latin typeface="Calibri" pitchFamily="34" charset="0"/>
              </a:rPr>
              <a:t>обр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143125" y="2460625"/>
            <a:ext cx="1571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Aft>
                <a:spcPts val="1000"/>
              </a:spcAft>
            </a:pPr>
            <a:r>
              <a:rPr lang="ru-RU" sz="2400">
                <a:latin typeface="Calibri" pitchFamily="34" charset="0"/>
                <a:sym typeface="Symbol" pitchFamily="18" charset="2"/>
              </a:rPr>
              <a:t></a:t>
            </a:r>
            <a:r>
              <a:rPr lang="ru-RU" sz="2400" baseline="-25000">
                <a:latin typeface="Calibri" pitchFamily="34" charset="0"/>
              </a:rPr>
              <a:t>пр</a:t>
            </a:r>
            <a:r>
              <a:rPr lang="ru-RU" sz="2400">
                <a:latin typeface="Calibri" pitchFamily="34" charset="0"/>
              </a:rPr>
              <a:t>=</a:t>
            </a:r>
            <a:r>
              <a:rPr lang="ru-RU" sz="2400">
                <a:latin typeface="Calibri" pitchFamily="34" charset="0"/>
                <a:sym typeface="Symbol" pitchFamily="18" charset="2"/>
              </a:rPr>
              <a:t></a:t>
            </a:r>
            <a:r>
              <a:rPr lang="ru-RU" sz="2400" baseline="-25000">
                <a:latin typeface="Calibri" pitchFamily="34" charset="0"/>
              </a:rPr>
              <a:t>обр</a:t>
            </a:r>
            <a:endParaRPr lang="ru-RU" sz="2400">
              <a:latin typeface="Calibri" pitchFamily="34" charset="0"/>
            </a:endParaRPr>
          </a:p>
          <a:p>
            <a:endParaRPr lang="ru-RU" sz="2400">
              <a:latin typeface="Calibri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886075" y="4105275"/>
            <a:ext cx="4508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400" i="1">
                <a:latin typeface="Calibri" pitchFamily="34" charset="0"/>
              </a:rPr>
              <a:t>t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00063" y="4467225"/>
            <a:ext cx="3286125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3" lvl="1" algn="ctr"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Рис. Изменение скорости прямой (</a:t>
            </a:r>
            <a:r>
              <a:rPr lang="ru-RU" sz="2000">
                <a:latin typeface="Times New Roman" pitchFamily="18" charset="0"/>
                <a:sym typeface="Symbol" pitchFamily="18" charset="2"/>
              </a:rPr>
              <a:t></a:t>
            </a:r>
            <a:r>
              <a:rPr lang="ru-RU" sz="2000" baseline="-25000">
                <a:latin typeface="Calibri" pitchFamily="34" charset="0"/>
              </a:rPr>
              <a:t>1</a:t>
            </a:r>
            <a:r>
              <a:rPr lang="ru-RU" sz="2000">
                <a:latin typeface="Calibri" pitchFamily="34" charset="0"/>
              </a:rPr>
              <a:t>) и обратной (</a:t>
            </a:r>
            <a:r>
              <a:rPr lang="ru-RU" sz="2000">
                <a:latin typeface="Times New Roman" pitchFamily="18" charset="0"/>
                <a:sym typeface="Symbol" pitchFamily="18" charset="2"/>
              </a:rPr>
              <a:t></a:t>
            </a:r>
            <a:r>
              <a:rPr lang="ru-RU" sz="2000" baseline="-25000">
                <a:latin typeface="Calibri" pitchFamily="34" charset="0"/>
              </a:rPr>
              <a:t>2</a:t>
            </a:r>
            <a:r>
              <a:rPr lang="ru-RU" sz="2000">
                <a:latin typeface="Calibri" pitchFamily="34" charset="0"/>
              </a:rPr>
              <a:t>) реакций во времени (t).</a:t>
            </a:r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9144000" y="357188"/>
          <a:ext cx="428625" cy="820737"/>
        </p:xfrm>
        <a:graphic>
          <a:graphicData uri="http://schemas.openxmlformats.org/presentationml/2006/ole">
            <p:oleObj spid="_x0000_s4098" name="Формула" r:id="rId3" imgW="215806" imgH="418918" progId="Equation.3">
              <p:embed/>
            </p:oleObj>
          </a:graphicData>
        </a:graphic>
      </p:graphicFrame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566639" y="729349"/>
            <a:ext cx="39290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i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2800" b="1" i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Wingdings 3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800" b="1" i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2800" b="1" i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5149321" y="1304239"/>
            <a:ext cx="3065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Verdana" pitchFamily="34" charset="0"/>
                <a:sym typeface="Symbol" pitchFamily="18" charset="2"/>
              </a:rPr>
              <a:t></a:t>
            </a:r>
            <a:r>
              <a:rPr lang="ru-RU" sz="2400" b="1" baseline="-25000" dirty="0" err="1" smtClean="0">
                <a:latin typeface="Verdana" pitchFamily="34" charset="0"/>
              </a:rPr>
              <a:t>пр</a:t>
            </a:r>
            <a:r>
              <a:rPr lang="en-US" sz="2400" b="1" baseline="-25000" dirty="0" smtClean="0">
                <a:latin typeface="Verdana" pitchFamily="34" charset="0"/>
              </a:rPr>
              <a:t> </a:t>
            </a:r>
            <a:r>
              <a:rPr lang="ru-RU" sz="2400" b="1" dirty="0" smtClean="0">
                <a:latin typeface="Verdana" pitchFamily="34" charset="0"/>
              </a:rPr>
              <a:t>=</a:t>
            </a:r>
            <a:r>
              <a:rPr lang="en-US" sz="2400" b="1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К</a:t>
            </a:r>
            <a:r>
              <a:rPr lang="ru-RU" sz="2400" b="1" baseline="-25000" dirty="0" err="1" smtClean="0">
                <a:latin typeface="Verdana" pitchFamily="34" charset="0"/>
              </a:rPr>
              <a:t>пр</a:t>
            </a:r>
            <a:r>
              <a:rPr lang="ru-RU" sz="2400" b="1" dirty="0" smtClean="0">
                <a:latin typeface="Verdana" pitchFamily="34" charset="0"/>
              </a:rPr>
              <a:t>[A]</a:t>
            </a:r>
            <a:r>
              <a:rPr lang="ru-RU" sz="2400" b="1" baseline="30000" dirty="0" smtClean="0">
                <a:latin typeface="Verdana" pitchFamily="34" charset="0"/>
              </a:rPr>
              <a:t>а</a:t>
            </a:r>
            <a:r>
              <a:rPr lang="ru-RU" sz="2400" b="1" dirty="0" smtClean="0">
                <a:latin typeface="Verdana" pitchFamily="34" charset="0"/>
              </a:rPr>
              <a:t>[B]</a:t>
            </a:r>
            <a:r>
              <a:rPr lang="en-US" sz="2400" b="1" baseline="30000" dirty="0">
                <a:latin typeface="Verdana" pitchFamily="34" charset="0"/>
              </a:rPr>
              <a:t>b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5067300" y="1984747"/>
            <a:ext cx="3324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Verdana" pitchFamily="34" charset="0"/>
                <a:sym typeface="Symbol" pitchFamily="18" charset="2"/>
              </a:rPr>
              <a:t></a:t>
            </a:r>
            <a:r>
              <a:rPr lang="ru-RU" sz="2400" b="1" baseline="-25000" dirty="0" err="1" smtClean="0">
                <a:latin typeface="Verdana" pitchFamily="34" charset="0"/>
              </a:rPr>
              <a:t>обр</a:t>
            </a:r>
            <a:r>
              <a:rPr lang="en-US" sz="2400" b="1" baseline="-25000" dirty="0" smtClean="0">
                <a:latin typeface="Verdana" pitchFamily="34" charset="0"/>
              </a:rPr>
              <a:t> </a:t>
            </a:r>
            <a:r>
              <a:rPr lang="ru-RU" sz="2400" b="1" dirty="0" smtClean="0">
                <a:latin typeface="Verdana" pitchFamily="34" charset="0"/>
              </a:rPr>
              <a:t>=</a:t>
            </a:r>
            <a:r>
              <a:rPr lang="en-US" sz="2400" b="1" dirty="0" smtClean="0">
                <a:latin typeface="Verdana" pitchFamily="34" charset="0"/>
              </a:rPr>
              <a:t> </a:t>
            </a:r>
            <a:r>
              <a:rPr lang="ru-RU" sz="2400" b="1" dirty="0" smtClean="0">
                <a:latin typeface="Verdana" pitchFamily="34" charset="0"/>
              </a:rPr>
              <a:t>К</a:t>
            </a:r>
            <a:r>
              <a:rPr lang="ru-RU" sz="2400" b="1" baseline="-25000" dirty="0" smtClean="0">
                <a:latin typeface="Verdana" pitchFamily="34" charset="0"/>
              </a:rPr>
              <a:t>обр</a:t>
            </a:r>
            <a:r>
              <a:rPr lang="ru-RU" sz="2400" b="1" dirty="0" smtClean="0">
                <a:latin typeface="Verdana" pitchFamily="34" charset="0"/>
              </a:rPr>
              <a:t>[C]</a:t>
            </a:r>
            <a:r>
              <a:rPr lang="ru-RU" sz="2400" b="1" baseline="30000" dirty="0" err="1" smtClean="0">
                <a:latin typeface="Verdana" pitchFamily="34" charset="0"/>
              </a:rPr>
              <a:t>c</a:t>
            </a:r>
            <a:r>
              <a:rPr lang="ru-RU" sz="2400" b="1" dirty="0" smtClean="0">
                <a:latin typeface="Verdana" pitchFamily="34" charset="0"/>
              </a:rPr>
              <a:t>[D]</a:t>
            </a:r>
            <a:r>
              <a:rPr lang="ru-RU" sz="2400" b="1" baseline="30000" dirty="0" err="1" smtClean="0">
                <a:latin typeface="Verdana" pitchFamily="34" charset="0"/>
              </a:rPr>
              <a:t>d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4000500" y="2589584"/>
            <a:ext cx="4583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Verdana" pitchFamily="34" charset="0"/>
              </a:rPr>
              <a:t>К</a:t>
            </a:r>
            <a:r>
              <a:rPr lang="ru-RU" sz="2400" b="1" baseline="-25000">
                <a:latin typeface="Verdana" pitchFamily="34" charset="0"/>
              </a:rPr>
              <a:t>пр</a:t>
            </a:r>
            <a:r>
              <a:rPr lang="ru-RU" sz="2400" b="1">
                <a:latin typeface="Verdana" pitchFamily="34" charset="0"/>
              </a:rPr>
              <a:t>[A]</a:t>
            </a:r>
            <a:r>
              <a:rPr lang="ru-RU" sz="2400" b="1" baseline="30000">
                <a:latin typeface="Verdana" pitchFamily="34" charset="0"/>
              </a:rPr>
              <a:t>а</a:t>
            </a:r>
            <a:r>
              <a:rPr lang="ru-RU" sz="2400" b="1">
                <a:latin typeface="Verdana" pitchFamily="34" charset="0"/>
              </a:rPr>
              <a:t>[B]</a:t>
            </a:r>
            <a:r>
              <a:rPr lang="en-US" sz="2400" b="1" baseline="30000">
                <a:latin typeface="Verdana" pitchFamily="34" charset="0"/>
              </a:rPr>
              <a:t>b</a:t>
            </a:r>
            <a:r>
              <a:rPr lang="ru-RU" sz="2400" b="1">
                <a:latin typeface="Verdana" pitchFamily="34" charset="0"/>
              </a:rPr>
              <a:t>= К</a:t>
            </a:r>
            <a:r>
              <a:rPr lang="ru-RU" sz="2400" b="1" baseline="-25000">
                <a:latin typeface="Verdana" pitchFamily="34" charset="0"/>
              </a:rPr>
              <a:t>обр</a:t>
            </a:r>
            <a:r>
              <a:rPr lang="ru-RU" sz="2400" b="1">
                <a:latin typeface="Verdana" pitchFamily="34" charset="0"/>
              </a:rPr>
              <a:t>[C]</a:t>
            </a:r>
            <a:r>
              <a:rPr lang="ru-RU" sz="2400" b="1" baseline="30000">
                <a:latin typeface="Verdana" pitchFamily="34" charset="0"/>
              </a:rPr>
              <a:t>c</a:t>
            </a:r>
            <a:r>
              <a:rPr lang="ru-RU" sz="2400" b="1">
                <a:latin typeface="Verdana" pitchFamily="34" charset="0"/>
              </a:rPr>
              <a:t>[D]</a:t>
            </a:r>
            <a:r>
              <a:rPr lang="ru-RU" sz="2400" b="1" baseline="30000">
                <a:latin typeface="Verdana" pitchFamily="34" charset="0"/>
              </a:rPr>
              <a:t>d</a:t>
            </a:r>
            <a:endParaRPr lang="ru-RU" sz="2400" b="1">
              <a:latin typeface="Verdana" pitchFamily="34" charset="0"/>
            </a:endParaRPr>
          </a:p>
        </p:txBody>
      </p:sp>
      <p:sp>
        <p:nvSpPr>
          <p:cNvPr id="41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5230813" y="5492750"/>
          <a:ext cx="2413000" cy="936625"/>
        </p:xfrm>
        <a:graphic>
          <a:graphicData uri="http://schemas.openxmlformats.org/presentationml/2006/ole">
            <p:oleObj spid="_x0000_s4099" name="Формула" r:id="rId4" imgW="1117440" imgH="558720" progId="Equation.3">
              <p:embed/>
            </p:oleObj>
          </a:graphicData>
        </a:graphic>
      </p:graphicFrame>
      <p:sp>
        <p:nvSpPr>
          <p:cNvPr id="41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4795838" y="3232522"/>
          <a:ext cx="2776537" cy="844550"/>
        </p:xfrm>
        <a:graphic>
          <a:graphicData uri="http://schemas.openxmlformats.org/presentationml/2006/ole">
            <p:oleObj spid="_x0000_s4100" name="Формула" r:id="rId5" imgW="1231560" imgH="482400" progId="Equation.3">
              <p:embed/>
            </p:oleObj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4929188" y="4143375"/>
          <a:ext cx="2576512" cy="844550"/>
        </p:xfrm>
        <a:graphic>
          <a:graphicData uri="http://schemas.openxmlformats.org/presentationml/2006/ole">
            <p:oleObj spid="_x0000_s4101" name="Формула" r:id="rId6" imgW="1143000" imgH="482400" progId="Equation.3">
              <p:embed/>
            </p:oleObj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72000" y="49291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К – константа равновесия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5813" y="5649913"/>
            <a:ext cx="4071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Verdana" pitchFamily="34" charset="0"/>
              </a:rPr>
              <a:t>[C]</a:t>
            </a:r>
            <a:r>
              <a:rPr lang="en-US" sz="2000" i="1" baseline="-25000">
                <a:latin typeface="Verdana" pitchFamily="34" charset="0"/>
              </a:rPr>
              <a:t>p</a:t>
            </a:r>
            <a:r>
              <a:rPr lang="en-US" sz="2000" i="1">
                <a:latin typeface="Verdana" pitchFamily="34" charset="0"/>
              </a:rPr>
              <a:t> = const, [D]</a:t>
            </a:r>
            <a:r>
              <a:rPr lang="en-US" sz="2000" i="1" baseline="-25000">
                <a:latin typeface="Verdana" pitchFamily="34" charset="0"/>
              </a:rPr>
              <a:t>p</a:t>
            </a:r>
            <a:r>
              <a:rPr lang="en-US" sz="2000" i="1">
                <a:latin typeface="Verdana" pitchFamily="34" charset="0"/>
              </a:rPr>
              <a:t> = const, [A]</a:t>
            </a:r>
            <a:r>
              <a:rPr lang="en-US" sz="2000" i="1" baseline="-25000">
                <a:latin typeface="Verdana" pitchFamily="34" charset="0"/>
              </a:rPr>
              <a:t>p</a:t>
            </a:r>
            <a:r>
              <a:rPr lang="en-US" sz="2000" i="1">
                <a:latin typeface="Verdana" pitchFamily="34" charset="0"/>
              </a:rPr>
              <a:t> = const, [B]</a:t>
            </a:r>
            <a:r>
              <a:rPr lang="en-US" sz="2000" i="1" baseline="-25000">
                <a:latin typeface="Verdana" pitchFamily="34" charset="0"/>
              </a:rPr>
              <a:t>p</a:t>
            </a:r>
            <a:r>
              <a:rPr lang="en-US" sz="2000" i="1">
                <a:latin typeface="Verdana" pitchFamily="34" charset="0"/>
              </a:rPr>
              <a:t> = const</a:t>
            </a:r>
            <a:endParaRPr lang="ru-RU" sz="2000" i="1">
              <a:latin typeface="Verdana" pitchFamily="34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2107406" y="214290"/>
            <a:ext cx="4929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ХИМИЧЕСКОЕ РАВНОВЕСИЕ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6" grpId="0"/>
      <p:bldP spid="17" grpId="0"/>
      <p:bldP spid="18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C:\1. Химия\Общая химия\pop_equil.jpg"/>
          <p:cNvPicPr>
            <a:picLocks noChangeAspect="1" noChangeArrowheads="1"/>
          </p:cNvPicPr>
          <p:nvPr/>
        </p:nvPicPr>
        <p:blipFill>
          <a:blip r:embed="rId3" cstate="print"/>
          <a:srcRect b="11111"/>
          <a:stretch>
            <a:fillRect/>
          </a:stretch>
        </p:blipFill>
        <p:spPr bwMode="auto">
          <a:xfrm>
            <a:off x="2500313" y="1143000"/>
            <a:ext cx="4514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2643188" y="357188"/>
            <a:ext cx="4357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МОДЕЛЬ ХИМИЧЕСКОГО РАВНОВЕСИЯ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286000" y="5429250"/>
          <a:ext cx="4856163" cy="739775"/>
        </p:xfrm>
        <a:graphic>
          <a:graphicData uri="http://schemas.openxmlformats.org/presentationml/2006/ole">
            <p:oleObj spid="_x0000_s5122" name="Формула" r:id="rId4" imgW="135864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0063" y="142852"/>
            <a:ext cx="8072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Смещение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равновесия </a:t>
            </a:r>
            <a:endParaRPr lang="ru-RU" sz="28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482725" y="758825"/>
            <a:ext cx="1836738" cy="246063"/>
          </a:xfrm>
          <a:prstGeom prst="rect">
            <a:avLst/>
          </a:prstGeom>
          <a:solidFill>
            <a:srgbClr val="548DD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2532" name="Группа 9"/>
          <p:cNvGrpSpPr>
            <a:grpSpLocks/>
          </p:cNvGrpSpPr>
          <p:nvPr/>
        </p:nvGrpSpPr>
        <p:grpSpPr bwMode="auto">
          <a:xfrm>
            <a:off x="1892300" y="981075"/>
            <a:ext cx="933450" cy="2590800"/>
            <a:chOff x="5067310" y="1757370"/>
            <a:chExt cx="933450" cy="3367086"/>
          </a:xfrm>
        </p:grpSpPr>
        <p:sp>
          <p:nvSpPr>
            <p:cNvPr id="22547" name="Freeform 3"/>
            <p:cNvSpPr>
              <a:spLocks noChangeAspect="1"/>
            </p:cNvSpPr>
            <p:nvPr/>
          </p:nvSpPr>
          <p:spPr bwMode="auto">
            <a:xfrm>
              <a:off x="5067310" y="1757370"/>
              <a:ext cx="933450" cy="2743200"/>
            </a:xfrm>
            <a:custGeom>
              <a:avLst/>
              <a:gdLst>
                <a:gd name="T0" fmla="*/ 148 w 491"/>
                <a:gd name="T1" fmla="*/ 1287 h 1440"/>
                <a:gd name="T2" fmla="*/ 247 w 491"/>
                <a:gd name="T3" fmla="*/ 1422 h 1440"/>
                <a:gd name="T4" fmla="*/ 355 w 491"/>
                <a:gd name="T5" fmla="*/ 1179 h 1440"/>
                <a:gd name="T6" fmla="*/ 22 w 491"/>
                <a:gd name="T7" fmla="*/ 1008 h 1440"/>
                <a:gd name="T8" fmla="*/ 490 w 491"/>
                <a:gd name="T9" fmla="*/ 864 h 1440"/>
                <a:gd name="T10" fmla="*/ 13 w 491"/>
                <a:gd name="T11" fmla="*/ 630 h 1440"/>
                <a:gd name="T12" fmla="*/ 481 w 491"/>
                <a:gd name="T13" fmla="*/ 495 h 1440"/>
                <a:gd name="T14" fmla="*/ 40 w 491"/>
                <a:gd name="T15" fmla="*/ 306 h 1440"/>
                <a:gd name="T16" fmla="*/ 274 w 491"/>
                <a:gd name="T17" fmla="*/ 0 h 14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1"/>
                <a:gd name="T28" fmla="*/ 0 h 1440"/>
                <a:gd name="T29" fmla="*/ 491 w 491"/>
                <a:gd name="T30" fmla="*/ 1440 h 14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1" h="1440">
                  <a:moveTo>
                    <a:pt x="148" y="1287"/>
                  </a:moveTo>
                  <a:cubicBezTo>
                    <a:pt x="164" y="1308"/>
                    <a:pt x="213" y="1440"/>
                    <a:pt x="247" y="1422"/>
                  </a:cubicBezTo>
                  <a:cubicBezTo>
                    <a:pt x="281" y="1404"/>
                    <a:pt x="392" y="1248"/>
                    <a:pt x="355" y="1179"/>
                  </a:cubicBezTo>
                  <a:cubicBezTo>
                    <a:pt x="318" y="1110"/>
                    <a:pt x="0" y="1060"/>
                    <a:pt x="22" y="1008"/>
                  </a:cubicBezTo>
                  <a:cubicBezTo>
                    <a:pt x="44" y="956"/>
                    <a:pt x="491" y="927"/>
                    <a:pt x="490" y="864"/>
                  </a:cubicBezTo>
                  <a:cubicBezTo>
                    <a:pt x="489" y="801"/>
                    <a:pt x="14" y="691"/>
                    <a:pt x="13" y="630"/>
                  </a:cubicBezTo>
                  <a:cubicBezTo>
                    <a:pt x="12" y="569"/>
                    <a:pt x="477" y="549"/>
                    <a:pt x="481" y="495"/>
                  </a:cubicBezTo>
                  <a:cubicBezTo>
                    <a:pt x="485" y="441"/>
                    <a:pt x="75" y="388"/>
                    <a:pt x="40" y="306"/>
                  </a:cubicBezTo>
                  <a:cubicBezTo>
                    <a:pt x="5" y="224"/>
                    <a:pt x="225" y="64"/>
                    <a:pt x="274" y="0"/>
                  </a:cubicBezTo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 type="none" w="sm" len="lg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AutoShape 4"/>
            <p:cNvSpPr>
              <a:spLocks noChangeAspect="1" noChangeArrowheads="1"/>
            </p:cNvSpPr>
            <p:nvPr/>
          </p:nvSpPr>
          <p:spPr bwMode="auto">
            <a:xfrm>
              <a:off x="5214942" y="4286256"/>
              <a:ext cx="685800" cy="83820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" name="Блок-схема: магнитный диск 10"/>
          <p:cNvSpPr/>
          <p:nvPr/>
        </p:nvSpPr>
        <p:spPr>
          <a:xfrm>
            <a:off x="2216150" y="3200400"/>
            <a:ext cx="357188" cy="358775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736975" y="714375"/>
            <a:ext cx="1836738" cy="246063"/>
          </a:xfrm>
          <a:prstGeom prst="rect">
            <a:avLst/>
          </a:prstGeom>
          <a:solidFill>
            <a:srgbClr val="548DD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Группа 13"/>
          <p:cNvGrpSpPr>
            <a:grpSpLocks/>
          </p:cNvGrpSpPr>
          <p:nvPr/>
        </p:nvGrpSpPr>
        <p:grpSpPr bwMode="auto">
          <a:xfrm>
            <a:off x="4121150" y="936625"/>
            <a:ext cx="933450" cy="3492500"/>
            <a:chOff x="5067310" y="1757370"/>
            <a:chExt cx="933450" cy="3367086"/>
          </a:xfrm>
        </p:grpSpPr>
        <p:sp>
          <p:nvSpPr>
            <p:cNvPr id="22545" name="Freeform 3"/>
            <p:cNvSpPr>
              <a:spLocks noChangeAspect="1"/>
            </p:cNvSpPr>
            <p:nvPr/>
          </p:nvSpPr>
          <p:spPr bwMode="auto">
            <a:xfrm>
              <a:off x="5067310" y="1757370"/>
              <a:ext cx="933450" cy="2743200"/>
            </a:xfrm>
            <a:custGeom>
              <a:avLst/>
              <a:gdLst>
                <a:gd name="T0" fmla="*/ 148 w 491"/>
                <a:gd name="T1" fmla="*/ 1287 h 1440"/>
                <a:gd name="T2" fmla="*/ 247 w 491"/>
                <a:gd name="T3" fmla="*/ 1422 h 1440"/>
                <a:gd name="T4" fmla="*/ 355 w 491"/>
                <a:gd name="T5" fmla="*/ 1179 h 1440"/>
                <a:gd name="T6" fmla="*/ 22 w 491"/>
                <a:gd name="T7" fmla="*/ 1008 h 1440"/>
                <a:gd name="T8" fmla="*/ 490 w 491"/>
                <a:gd name="T9" fmla="*/ 864 h 1440"/>
                <a:gd name="T10" fmla="*/ 13 w 491"/>
                <a:gd name="T11" fmla="*/ 630 h 1440"/>
                <a:gd name="T12" fmla="*/ 481 w 491"/>
                <a:gd name="T13" fmla="*/ 495 h 1440"/>
                <a:gd name="T14" fmla="*/ 40 w 491"/>
                <a:gd name="T15" fmla="*/ 306 h 1440"/>
                <a:gd name="T16" fmla="*/ 274 w 491"/>
                <a:gd name="T17" fmla="*/ 0 h 14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1"/>
                <a:gd name="T28" fmla="*/ 0 h 1440"/>
                <a:gd name="T29" fmla="*/ 491 w 491"/>
                <a:gd name="T30" fmla="*/ 1440 h 14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1" h="1440">
                  <a:moveTo>
                    <a:pt x="148" y="1287"/>
                  </a:moveTo>
                  <a:cubicBezTo>
                    <a:pt x="164" y="1308"/>
                    <a:pt x="213" y="1440"/>
                    <a:pt x="247" y="1422"/>
                  </a:cubicBezTo>
                  <a:cubicBezTo>
                    <a:pt x="281" y="1404"/>
                    <a:pt x="392" y="1248"/>
                    <a:pt x="355" y="1179"/>
                  </a:cubicBezTo>
                  <a:cubicBezTo>
                    <a:pt x="318" y="1110"/>
                    <a:pt x="0" y="1060"/>
                    <a:pt x="22" y="1008"/>
                  </a:cubicBezTo>
                  <a:cubicBezTo>
                    <a:pt x="44" y="956"/>
                    <a:pt x="491" y="927"/>
                    <a:pt x="490" y="864"/>
                  </a:cubicBezTo>
                  <a:cubicBezTo>
                    <a:pt x="489" y="801"/>
                    <a:pt x="14" y="691"/>
                    <a:pt x="13" y="630"/>
                  </a:cubicBezTo>
                  <a:cubicBezTo>
                    <a:pt x="12" y="569"/>
                    <a:pt x="477" y="549"/>
                    <a:pt x="481" y="495"/>
                  </a:cubicBezTo>
                  <a:cubicBezTo>
                    <a:pt x="485" y="441"/>
                    <a:pt x="75" y="388"/>
                    <a:pt x="40" y="306"/>
                  </a:cubicBezTo>
                  <a:cubicBezTo>
                    <a:pt x="5" y="224"/>
                    <a:pt x="225" y="64"/>
                    <a:pt x="274" y="0"/>
                  </a:cubicBezTo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 type="none" w="sm" len="lg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AutoShape 4"/>
            <p:cNvSpPr>
              <a:spLocks noChangeAspect="1" noChangeArrowheads="1"/>
            </p:cNvSpPr>
            <p:nvPr/>
          </p:nvSpPr>
          <p:spPr bwMode="auto">
            <a:xfrm>
              <a:off x="5214942" y="4286256"/>
              <a:ext cx="685800" cy="83820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" name="Блок-схема: магнитный диск 16"/>
          <p:cNvSpPr/>
          <p:nvPr/>
        </p:nvSpPr>
        <p:spPr>
          <a:xfrm>
            <a:off x="4430713" y="4071938"/>
            <a:ext cx="357187" cy="360362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6307138" y="752475"/>
            <a:ext cx="1836737" cy="246063"/>
          </a:xfrm>
          <a:prstGeom prst="rect">
            <a:avLst/>
          </a:prstGeom>
          <a:solidFill>
            <a:srgbClr val="548DD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Группа 18"/>
          <p:cNvGrpSpPr>
            <a:grpSpLocks/>
          </p:cNvGrpSpPr>
          <p:nvPr/>
        </p:nvGrpSpPr>
        <p:grpSpPr bwMode="auto">
          <a:xfrm>
            <a:off x="6716713" y="973138"/>
            <a:ext cx="933450" cy="2590800"/>
            <a:chOff x="5067310" y="1757370"/>
            <a:chExt cx="933450" cy="3367086"/>
          </a:xfrm>
        </p:grpSpPr>
        <p:sp>
          <p:nvSpPr>
            <p:cNvPr id="22543" name="Freeform 3"/>
            <p:cNvSpPr>
              <a:spLocks noChangeAspect="1"/>
            </p:cNvSpPr>
            <p:nvPr/>
          </p:nvSpPr>
          <p:spPr bwMode="auto">
            <a:xfrm>
              <a:off x="5067310" y="1757370"/>
              <a:ext cx="933450" cy="2743200"/>
            </a:xfrm>
            <a:custGeom>
              <a:avLst/>
              <a:gdLst>
                <a:gd name="T0" fmla="*/ 148 w 491"/>
                <a:gd name="T1" fmla="*/ 1287 h 1440"/>
                <a:gd name="T2" fmla="*/ 247 w 491"/>
                <a:gd name="T3" fmla="*/ 1422 h 1440"/>
                <a:gd name="T4" fmla="*/ 355 w 491"/>
                <a:gd name="T5" fmla="*/ 1179 h 1440"/>
                <a:gd name="T6" fmla="*/ 22 w 491"/>
                <a:gd name="T7" fmla="*/ 1008 h 1440"/>
                <a:gd name="T8" fmla="*/ 490 w 491"/>
                <a:gd name="T9" fmla="*/ 864 h 1440"/>
                <a:gd name="T10" fmla="*/ 13 w 491"/>
                <a:gd name="T11" fmla="*/ 630 h 1440"/>
                <a:gd name="T12" fmla="*/ 481 w 491"/>
                <a:gd name="T13" fmla="*/ 495 h 1440"/>
                <a:gd name="T14" fmla="*/ 40 w 491"/>
                <a:gd name="T15" fmla="*/ 306 h 1440"/>
                <a:gd name="T16" fmla="*/ 274 w 491"/>
                <a:gd name="T17" fmla="*/ 0 h 14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1"/>
                <a:gd name="T28" fmla="*/ 0 h 1440"/>
                <a:gd name="T29" fmla="*/ 491 w 491"/>
                <a:gd name="T30" fmla="*/ 1440 h 14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1" h="1440">
                  <a:moveTo>
                    <a:pt x="148" y="1287"/>
                  </a:moveTo>
                  <a:cubicBezTo>
                    <a:pt x="164" y="1308"/>
                    <a:pt x="213" y="1440"/>
                    <a:pt x="247" y="1422"/>
                  </a:cubicBezTo>
                  <a:cubicBezTo>
                    <a:pt x="281" y="1404"/>
                    <a:pt x="392" y="1248"/>
                    <a:pt x="355" y="1179"/>
                  </a:cubicBezTo>
                  <a:cubicBezTo>
                    <a:pt x="318" y="1110"/>
                    <a:pt x="0" y="1060"/>
                    <a:pt x="22" y="1008"/>
                  </a:cubicBezTo>
                  <a:cubicBezTo>
                    <a:pt x="44" y="956"/>
                    <a:pt x="491" y="927"/>
                    <a:pt x="490" y="864"/>
                  </a:cubicBezTo>
                  <a:cubicBezTo>
                    <a:pt x="489" y="801"/>
                    <a:pt x="14" y="691"/>
                    <a:pt x="13" y="630"/>
                  </a:cubicBezTo>
                  <a:cubicBezTo>
                    <a:pt x="12" y="569"/>
                    <a:pt x="477" y="549"/>
                    <a:pt x="481" y="495"/>
                  </a:cubicBezTo>
                  <a:cubicBezTo>
                    <a:pt x="485" y="441"/>
                    <a:pt x="75" y="388"/>
                    <a:pt x="40" y="306"/>
                  </a:cubicBezTo>
                  <a:cubicBezTo>
                    <a:pt x="5" y="224"/>
                    <a:pt x="225" y="64"/>
                    <a:pt x="274" y="0"/>
                  </a:cubicBezTo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 type="none" w="sm" len="lg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AutoShape 4"/>
            <p:cNvSpPr>
              <a:spLocks noChangeAspect="1" noChangeArrowheads="1"/>
            </p:cNvSpPr>
            <p:nvPr/>
          </p:nvSpPr>
          <p:spPr bwMode="auto">
            <a:xfrm>
              <a:off x="5214942" y="4286256"/>
              <a:ext cx="685800" cy="838200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" name="Стрелка вниз 22"/>
          <p:cNvSpPr/>
          <p:nvPr/>
        </p:nvSpPr>
        <p:spPr>
          <a:xfrm>
            <a:off x="3359150" y="2973388"/>
            <a:ext cx="214313" cy="1357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>
            <a:off x="5859463" y="3022600"/>
            <a:ext cx="214312" cy="1357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534988" y="4500563"/>
            <a:ext cx="8072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/>
            <a:r>
              <a:rPr lang="ru-RU" sz="2400" b="1" i="1" u="sng">
                <a:latin typeface="Verdana" pitchFamily="34" charset="0"/>
              </a:rPr>
              <a:t>Принцип Ле Шателье</a:t>
            </a:r>
            <a:endParaRPr lang="ru-RU" sz="2400">
              <a:latin typeface="Verdan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5720" y="5000636"/>
            <a:ext cx="857256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Если на систему, находящуюся в состоянии равновесия, оказано внешнее воздействие, то равновесие сместится таким образом, чтобы уменьшить оказанное воздействие</a:t>
            </a:r>
            <a:r>
              <a:rPr lang="ru-RU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17" grpId="0" animBg="1"/>
      <p:bldP spid="17" grpId="1" animBg="1"/>
      <p:bldP spid="18" grpId="0" animBg="1"/>
      <p:bldP spid="23" grpId="0" animBg="1"/>
      <p:bldP spid="24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851920" y="5733256"/>
            <a:ext cx="500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Есть энергетический барьер</a:t>
            </a:r>
            <a:endParaRPr lang="ru-RU" sz="2800" dirty="0"/>
          </a:p>
        </p:txBody>
      </p:sp>
      <p:sp>
        <p:nvSpPr>
          <p:cNvPr id="2" name="Freeform 4"/>
          <p:cNvSpPr>
            <a:spLocks/>
          </p:cNvSpPr>
          <p:nvPr/>
        </p:nvSpPr>
        <p:spPr bwMode="auto">
          <a:xfrm>
            <a:off x="1571625" y="2143125"/>
            <a:ext cx="908050" cy="2108200"/>
          </a:xfrm>
          <a:custGeom>
            <a:avLst/>
            <a:gdLst>
              <a:gd name="T0" fmla="*/ 0 w 1008"/>
              <a:gd name="T1" fmla="*/ 1642464962 h 1834"/>
              <a:gd name="T2" fmla="*/ 361125565 w 1008"/>
              <a:gd name="T3" fmla="*/ 129494520 h 1834"/>
              <a:gd name="T4" fmla="*/ 818010744 w 1008"/>
              <a:gd name="T5" fmla="*/ 2147483647 h 1834"/>
              <a:gd name="T6" fmla="*/ 0 60000 65536"/>
              <a:gd name="T7" fmla="*/ 0 60000 65536"/>
              <a:gd name="T8" fmla="*/ 0 60000 65536"/>
              <a:gd name="T9" fmla="*/ 0 w 1008"/>
              <a:gd name="T10" fmla="*/ 0 h 1834"/>
              <a:gd name="T11" fmla="*/ 1008 w 1008"/>
              <a:gd name="T12" fmla="*/ 1834 h 18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1834">
                <a:moveTo>
                  <a:pt x="0" y="1243"/>
                </a:moveTo>
                <a:cubicBezTo>
                  <a:pt x="74" y="1052"/>
                  <a:pt x="277" y="0"/>
                  <a:pt x="445" y="98"/>
                </a:cubicBezTo>
                <a:cubicBezTo>
                  <a:pt x="613" y="196"/>
                  <a:pt x="891" y="1472"/>
                  <a:pt x="1008" y="1834"/>
                </a:cubicBezTo>
              </a:path>
            </a:pathLst>
          </a:cu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" name="Freeform 5"/>
          <p:cNvSpPr>
            <a:spLocks/>
          </p:cNvSpPr>
          <p:nvPr/>
        </p:nvSpPr>
        <p:spPr bwMode="auto">
          <a:xfrm>
            <a:off x="1571625" y="500063"/>
            <a:ext cx="915988" cy="5027612"/>
          </a:xfrm>
          <a:custGeom>
            <a:avLst/>
            <a:gdLst>
              <a:gd name="T0" fmla="*/ 0 w 1205"/>
              <a:gd name="T1" fmla="*/ 2147483647 h 4582"/>
              <a:gd name="T2" fmla="*/ 363459425 w 1205"/>
              <a:gd name="T3" fmla="*/ 358780850 h 4582"/>
              <a:gd name="T4" fmla="*/ 696293697 w 1205"/>
              <a:gd name="T5" fmla="*/ 2147483647 h 4582"/>
              <a:gd name="T6" fmla="*/ 0 60000 65536"/>
              <a:gd name="T7" fmla="*/ 0 60000 65536"/>
              <a:gd name="T8" fmla="*/ 0 60000 65536"/>
              <a:gd name="T9" fmla="*/ 0 w 1205"/>
              <a:gd name="T10" fmla="*/ 0 h 4582"/>
              <a:gd name="T11" fmla="*/ 1205 w 1205"/>
              <a:gd name="T12" fmla="*/ 4582 h 45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5" h="4582">
                <a:moveTo>
                  <a:pt x="0" y="2793"/>
                </a:moveTo>
                <a:cubicBezTo>
                  <a:pt x="105" y="2377"/>
                  <a:pt x="428" y="0"/>
                  <a:pt x="629" y="298"/>
                </a:cubicBezTo>
                <a:cubicBezTo>
                  <a:pt x="830" y="596"/>
                  <a:pt x="1085" y="3690"/>
                  <a:pt x="1205" y="4582"/>
                </a:cubicBezTo>
              </a:path>
            </a:pathLst>
          </a:custGeom>
          <a:noFill/>
          <a:ln w="2857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>
            <a:off x="1141042" y="827088"/>
            <a:ext cx="9080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142976" y="815975"/>
            <a:ext cx="0" cy="2735263"/>
          </a:xfrm>
          <a:prstGeom prst="line">
            <a:avLst/>
          </a:prstGeom>
          <a:ln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120398" y="1928813"/>
            <a:ext cx="1000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200" dirty="0" err="1"/>
              <a:t>Е</a:t>
            </a:r>
            <a:r>
              <a:rPr lang="ru-RU" sz="2200" baseline="-25000" dirty="0" err="1"/>
              <a:t>акт</a:t>
            </a:r>
            <a:endParaRPr lang="ru-RU" dirty="0"/>
          </a:p>
        </p:txBody>
      </p:sp>
      <p:grpSp>
        <p:nvGrpSpPr>
          <p:cNvPr id="7" name="Группа 20"/>
          <p:cNvGrpSpPr>
            <a:grpSpLocks/>
          </p:cNvGrpSpPr>
          <p:nvPr/>
        </p:nvGrpSpPr>
        <p:grpSpPr bwMode="auto">
          <a:xfrm>
            <a:off x="214313" y="1068388"/>
            <a:ext cx="3260725" cy="5327650"/>
            <a:chOff x="428596" y="1067643"/>
            <a:chExt cx="3260604" cy="5329125"/>
          </a:xfrm>
        </p:grpSpPr>
        <p:sp>
          <p:nvSpPr>
            <p:cNvPr id="8" name="Line 2"/>
            <p:cNvSpPr>
              <a:spLocks noChangeShapeType="1"/>
            </p:cNvSpPr>
            <p:nvPr/>
          </p:nvSpPr>
          <p:spPr bwMode="auto">
            <a:xfrm>
              <a:off x="966738" y="1067643"/>
              <a:ext cx="0" cy="4914672"/>
            </a:xfrm>
            <a:prstGeom prst="line">
              <a:avLst/>
            </a:prstGeom>
            <a:ln>
              <a:headEnd type="stealth" w="med" len="lg"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53" name="Line 3"/>
            <p:cNvSpPr>
              <a:spLocks noChangeShapeType="1"/>
            </p:cNvSpPr>
            <p:nvPr/>
          </p:nvSpPr>
          <p:spPr bwMode="auto">
            <a:xfrm>
              <a:off x="1224502" y="3566197"/>
              <a:ext cx="5187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6"/>
            <p:cNvSpPr>
              <a:spLocks noChangeShapeType="1"/>
            </p:cNvSpPr>
            <p:nvPr/>
          </p:nvSpPr>
          <p:spPr bwMode="auto">
            <a:xfrm>
              <a:off x="2651633" y="4207978"/>
              <a:ext cx="908346" cy="274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Line 7"/>
            <p:cNvSpPr>
              <a:spLocks noChangeShapeType="1"/>
            </p:cNvSpPr>
            <p:nvPr/>
          </p:nvSpPr>
          <p:spPr bwMode="auto">
            <a:xfrm>
              <a:off x="1743286" y="3566197"/>
              <a:ext cx="1116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966738" y="5968024"/>
              <a:ext cx="2722462" cy="3176"/>
            </a:xfrm>
            <a:prstGeom prst="line">
              <a:avLst/>
            </a:prstGeom>
            <a:ln>
              <a:headEnd/>
              <a:tailEnd type="stealth" w="med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57" name="Text Box 13"/>
            <p:cNvSpPr txBox="1">
              <a:spLocks noChangeArrowheads="1"/>
            </p:cNvSpPr>
            <p:nvPr/>
          </p:nvSpPr>
          <p:spPr bwMode="auto">
            <a:xfrm>
              <a:off x="966061" y="5214950"/>
              <a:ext cx="1191492" cy="48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400" b="1"/>
                <a:t>-</a:t>
              </a:r>
              <a:r>
                <a:rPr lang="ru-RU" sz="2400" b="1"/>
                <a:t> 456,5</a:t>
              </a:r>
              <a:endParaRPr lang="ru-RU" sz="2400"/>
            </a:p>
          </p:txBody>
        </p:sp>
        <p:sp>
          <p:nvSpPr>
            <p:cNvPr id="10258" name="Text Box 14"/>
            <p:cNvSpPr txBox="1">
              <a:spLocks noChangeArrowheads="1"/>
            </p:cNvSpPr>
            <p:nvPr/>
          </p:nvSpPr>
          <p:spPr bwMode="auto">
            <a:xfrm>
              <a:off x="1142976" y="6000768"/>
              <a:ext cx="2286015" cy="3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/>
                <a:t>Ход реакции</a:t>
              </a:r>
            </a:p>
          </p:txBody>
        </p:sp>
        <p:sp>
          <p:nvSpPr>
            <p:cNvPr id="10259" name="Text Box 15"/>
            <p:cNvSpPr txBox="1">
              <a:spLocks noChangeArrowheads="1"/>
            </p:cNvSpPr>
            <p:nvPr/>
          </p:nvSpPr>
          <p:spPr bwMode="auto">
            <a:xfrm rot="-5400000">
              <a:off x="-743621" y="3315333"/>
              <a:ext cx="2857520" cy="513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400"/>
                <a:t>Энергия системы</a:t>
              </a:r>
            </a:p>
          </p:txBody>
        </p:sp>
        <p:sp>
          <p:nvSpPr>
            <p:cNvPr id="10260" name="Text Box 16"/>
            <p:cNvSpPr txBox="1">
              <a:spLocks noChangeArrowheads="1"/>
            </p:cNvSpPr>
            <p:nvPr/>
          </p:nvSpPr>
          <p:spPr bwMode="auto">
            <a:xfrm>
              <a:off x="952759" y="3925485"/>
              <a:ext cx="976035" cy="496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400" b="1"/>
                <a:t>-</a:t>
              </a:r>
              <a:r>
                <a:rPr lang="ru-RU" sz="2400" b="1"/>
                <a:t> </a:t>
              </a:r>
              <a:r>
                <a:rPr lang="en-US" sz="2400" b="1"/>
                <a:t>150</a:t>
              </a:r>
              <a:endParaRPr lang="ru-RU" sz="2400"/>
            </a:p>
          </p:txBody>
        </p:sp>
        <p:sp>
          <p:nvSpPr>
            <p:cNvPr id="10261" name="Freeform 17"/>
            <p:cNvSpPr>
              <a:spLocks/>
            </p:cNvSpPr>
            <p:nvPr/>
          </p:nvSpPr>
          <p:spPr bwMode="auto">
            <a:xfrm>
              <a:off x="1748987" y="3560712"/>
              <a:ext cx="902646" cy="1933570"/>
            </a:xfrm>
            <a:custGeom>
              <a:avLst/>
              <a:gdLst>
                <a:gd name="T0" fmla="*/ 0 w 1187"/>
                <a:gd name="T1" fmla="*/ 0 h 1763"/>
                <a:gd name="T2" fmla="*/ 686410861 w 1187"/>
                <a:gd name="T3" fmla="*/ 2120642584 h 1763"/>
                <a:gd name="T4" fmla="*/ 0 60000 65536"/>
                <a:gd name="T5" fmla="*/ 0 60000 65536"/>
                <a:gd name="T6" fmla="*/ 0 w 1187"/>
                <a:gd name="T7" fmla="*/ 0 h 1763"/>
                <a:gd name="T8" fmla="*/ 1187 w 1187"/>
                <a:gd name="T9" fmla="*/ 1763 h 17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7" h="1763">
                  <a:moveTo>
                    <a:pt x="0" y="0"/>
                  </a:moveTo>
                  <a:cubicBezTo>
                    <a:pt x="198" y="294"/>
                    <a:pt x="989" y="1469"/>
                    <a:pt x="1187" y="176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262" name="Line 18"/>
            <p:cNvSpPr>
              <a:spLocks noChangeShapeType="1"/>
            </p:cNvSpPr>
            <p:nvPr/>
          </p:nvSpPr>
          <p:spPr bwMode="auto">
            <a:xfrm>
              <a:off x="2651633" y="5502509"/>
              <a:ext cx="908346" cy="2744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10263" name="AutoShape 19"/>
            <p:cNvCxnSpPr>
              <a:cxnSpLocks noChangeShapeType="1"/>
            </p:cNvCxnSpPr>
            <p:nvPr/>
          </p:nvCxnSpPr>
          <p:spPr bwMode="auto">
            <a:xfrm>
              <a:off x="1748987" y="3566197"/>
              <a:ext cx="902646" cy="6445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786050" y="1825173"/>
            <a:ext cx="407196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2NO</a:t>
            </a:r>
            <a:r>
              <a:rPr lang="en-US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en-US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2(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en-US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2NO</a:t>
            </a:r>
            <a:r>
              <a:rPr lang="en-US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2(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en-US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 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l-GR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 = -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150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кДж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2Н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 </a:t>
            </a:r>
            <a:b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l-GR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 = -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456,5 кДж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214688" y="1120775"/>
            <a:ext cx="5756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Arial Black" pitchFamily="34" charset="0"/>
                <a:cs typeface="Times New Roman" pitchFamily="18" charset="0"/>
              </a:rPr>
              <a:t>Термодинамика   Кинетика</a:t>
            </a:r>
            <a:endParaRPr lang="ru-RU" sz="2800">
              <a:latin typeface="Arial Black" pitchFamily="34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7088188" y="1814513"/>
            <a:ext cx="198437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cs typeface="Times New Roman" pitchFamily="18" charset="0"/>
              </a:rPr>
              <a:t>идёт</a:t>
            </a:r>
          </a:p>
          <a:p>
            <a:pPr algn="ctr"/>
            <a:r>
              <a:rPr lang="ru-RU" sz="2800" dirty="0">
                <a:cs typeface="Times New Roman" pitchFamily="18" charset="0"/>
              </a:rPr>
              <a:t>быстро</a:t>
            </a:r>
          </a:p>
          <a:p>
            <a:endParaRPr lang="ru-RU" sz="2400" dirty="0">
              <a:cs typeface="Times New Roman" pitchFamily="18" charset="0"/>
            </a:endParaRPr>
          </a:p>
          <a:p>
            <a:pPr algn="ctr"/>
            <a:r>
              <a:rPr lang="ru-RU" sz="2800" dirty="0" err="1">
                <a:cs typeface="Times New Roman" pitchFamily="18" charset="0"/>
              </a:rPr>
              <a:t>практ</a:t>
            </a:r>
            <a:r>
              <a:rPr lang="ru-RU" sz="2800" dirty="0">
                <a:cs typeface="Times New Roman" pitchFamily="18" charset="0"/>
              </a:rPr>
              <a:t>. не </a:t>
            </a:r>
            <a:r>
              <a:rPr lang="ru-RU" sz="2800" dirty="0" smtClean="0">
                <a:cs typeface="Times New Roman" pitchFamily="18" charset="0"/>
              </a:rPr>
              <a:t>идёт, </a:t>
            </a:r>
            <a:br>
              <a:rPr lang="ru-RU" sz="28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хотя выигрыш энергии в 3 раза выше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4355976" y="5013176"/>
            <a:ext cx="3578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cs typeface="Times New Roman" pitchFamily="18" charset="0"/>
              </a:rPr>
              <a:t>А как идёт реакция?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2879185" y="4050246"/>
            <a:ext cx="1432828" cy="14762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00100" y="214290"/>
            <a:ext cx="728667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Рассмотрим две ТД возможные реакции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animBg="1"/>
      <p:bldP spid="3" grpId="0" animBg="1"/>
      <p:bldP spid="4" grpId="0" animBg="1"/>
      <p:bldP spid="6" grpId="0"/>
      <p:bldP spid="20" grpId="0" build="allAtOnce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643313" y="2255838"/>
            <a:ext cx="52197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i="1"/>
              <a:t>Основные факторы, влияющие на нарушение равновесия:</a:t>
            </a:r>
          </a:p>
          <a:p>
            <a:pPr algn="just">
              <a:buFont typeface="Arial" charset="0"/>
              <a:buChar char="•"/>
            </a:pPr>
            <a:r>
              <a:rPr lang="ru-RU" sz="2400" i="1"/>
              <a:t>концентрация веществ</a:t>
            </a:r>
          </a:p>
          <a:p>
            <a:pPr algn="just">
              <a:buFont typeface="Arial" charset="0"/>
              <a:buChar char="•"/>
            </a:pPr>
            <a:r>
              <a:rPr lang="ru-RU" sz="2400" i="1"/>
              <a:t>давление</a:t>
            </a:r>
          </a:p>
          <a:p>
            <a:pPr algn="just">
              <a:buFont typeface="Arial" charset="0"/>
              <a:buChar char="•"/>
            </a:pPr>
            <a:r>
              <a:rPr lang="ru-RU" sz="2400" i="1"/>
              <a:t>температура</a:t>
            </a:r>
            <a:endParaRPr lang="ru-RU" sz="360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71500" y="5507038"/>
            <a:ext cx="8286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i="1"/>
              <a:t>Процесс изменения конц-ций, вызванный нарушением равновесия, наз-ся </a:t>
            </a:r>
            <a:r>
              <a:rPr lang="ru-RU" sz="2400" i="1" u="sng"/>
              <a:t>смещением</a:t>
            </a:r>
            <a:r>
              <a:rPr lang="ru-RU" sz="2400" i="1"/>
              <a:t> (</a:t>
            </a:r>
            <a:r>
              <a:rPr lang="ru-RU" sz="2400" i="1" u="sng"/>
              <a:t>сдвигом)</a:t>
            </a:r>
            <a:r>
              <a:rPr lang="ru-RU" sz="2400" i="1"/>
              <a:t> равновесия. </a:t>
            </a:r>
            <a:endParaRPr lang="ru-RU" sz="240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500438" y="785813"/>
            <a:ext cx="53641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i="1"/>
              <a:t>Изменение условий равновесия приводит к нарушению состояния равновесия. Это связано с изменением скорости прямой и обратной реакции.</a:t>
            </a:r>
            <a:endParaRPr lang="ru-RU" sz="2000"/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285750" y="1317625"/>
            <a:ext cx="3357563" cy="3611563"/>
            <a:chOff x="285720" y="1317616"/>
            <a:chExt cx="3357586" cy="3611582"/>
          </a:xfrm>
        </p:grpSpPr>
        <p:sp>
          <p:nvSpPr>
            <p:cNvPr id="8" name="Line 3"/>
            <p:cNvSpPr>
              <a:spLocks noChangeShapeType="1"/>
            </p:cNvSpPr>
            <p:nvPr/>
          </p:nvSpPr>
          <p:spPr bwMode="auto">
            <a:xfrm>
              <a:off x="668311" y="1317616"/>
              <a:ext cx="0" cy="2073286"/>
            </a:xfrm>
            <a:prstGeom prst="line">
              <a:avLst/>
            </a:prstGeom>
            <a:ln>
              <a:headEnd type="arrow" w="med" len="med"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668311" y="3390902"/>
              <a:ext cx="2525729" cy="0"/>
            </a:xfrm>
            <a:prstGeom prst="line">
              <a:avLst/>
            </a:prstGeom>
            <a:ln>
              <a:headEnd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668311" y="2643186"/>
              <a:ext cx="2163777" cy="757241"/>
            </a:xfrm>
            <a:custGeom>
              <a:avLst/>
              <a:gdLst/>
              <a:ahLst/>
              <a:cxnLst>
                <a:cxn ang="0">
                  <a:pos x="0" y="1160"/>
                </a:cxn>
                <a:cxn ang="0">
                  <a:pos x="568" y="592"/>
                </a:cxn>
                <a:cxn ang="0">
                  <a:pos x="1420" y="166"/>
                </a:cxn>
                <a:cxn ang="0">
                  <a:pos x="2130" y="24"/>
                </a:cxn>
                <a:cxn ang="0">
                  <a:pos x="3408" y="24"/>
                </a:cxn>
              </a:cxnLst>
              <a:rect l="0" t="0" r="r" b="b"/>
              <a:pathLst>
                <a:path w="3408" h="1160">
                  <a:moveTo>
                    <a:pt x="0" y="1160"/>
                  </a:moveTo>
                  <a:cubicBezTo>
                    <a:pt x="165" y="959"/>
                    <a:pt x="331" y="758"/>
                    <a:pt x="568" y="592"/>
                  </a:cubicBezTo>
                  <a:cubicBezTo>
                    <a:pt x="805" y="426"/>
                    <a:pt x="1160" y="261"/>
                    <a:pt x="1420" y="166"/>
                  </a:cubicBezTo>
                  <a:cubicBezTo>
                    <a:pt x="1680" y="71"/>
                    <a:pt x="1799" y="48"/>
                    <a:pt x="2130" y="24"/>
                  </a:cubicBezTo>
                  <a:cubicBezTo>
                    <a:pt x="2461" y="0"/>
                    <a:pt x="3195" y="24"/>
                    <a:pt x="3408" y="24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668311" y="1531930"/>
              <a:ext cx="2160602" cy="11350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4" y="426"/>
                </a:cxn>
                <a:cxn ang="0">
                  <a:pos x="852" y="710"/>
                </a:cxn>
                <a:cxn ang="0">
                  <a:pos x="1704" y="828"/>
                </a:cxn>
                <a:cxn ang="0">
                  <a:pos x="3266" y="828"/>
                </a:cxn>
              </a:cxnLst>
              <a:rect l="0" t="0" r="r" b="b"/>
              <a:pathLst>
                <a:path w="3266" h="848">
                  <a:moveTo>
                    <a:pt x="0" y="0"/>
                  </a:moveTo>
                  <a:cubicBezTo>
                    <a:pt x="71" y="154"/>
                    <a:pt x="142" y="308"/>
                    <a:pt x="284" y="426"/>
                  </a:cubicBezTo>
                  <a:cubicBezTo>
                    <a:pt x="426" y="544"/>
                    <a:pt x="616" y="643"/>
                    <a:pt x="852" y="710"/>
                  </a:cubicBezTo>
                  <a:cubicBezTo>
                    <a:pt x="1088" y="777"/>
                    <a:pt x="1302" y="808"/>
                    <a:pt x="1704" y="828"/>
                  </a:cubicBezTo>
                  <a:cubicBezTo>
                    <a:pt x="2106" y="848"/>
                    <a:pt x="3006" y="828"/>
                    <a:pt x="3266" y="828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566" name="Text Box 7"/>
            <p:cNvSpPr txBox="1">
              <a:spLocks noChangeArrowheads="1"/>
            </p:cNvSpPr>
            <p:nvPr/>
          </p:nvSpPr>
          <p:spPr bwMode="auto">
            <a:xfrm>
              <a:off x="285720" y="1500174"/>
              <a:ext cx="450894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400">
                  <a:latin typeface="Calibri" pitchFamily="34" charset="0"/>
                  <a:sym typeface="Symbol" pitchFamily="18" charset="2"/>
                </a:rPr>
                <a:t></a:t>
              </a:r>
              <a:endParaRPr lang="ru-RU" sz="3200">
                <a:latin typeface="Calibri" pitchFamily="34" charset="0"/>
              </a:endParaRPr>
            </a:p>
          </p:txBody>
        </p:sp>
        <p:sp>
          <p:nvSpPr>
            <p:cNvPr id="23567" name="Text Box 8"/>
            <p:cNvSpPr txBox="1">
              <a:spLocks noChangeArrowheads="1"/>
            </p:cNvSpPr>
            <p:nvPr/>
          </p:nvSpPr>
          <p:spPr bwMode="auto">
            <a:xfrm>
              <a:off x="1000100" y="1603368"/>
              <a:ext cx="71438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400">
                  <a:latin typeface="Calibri" pitchFamily="34" charset="0"/>
                  <a:sym typeface="Symbol" pitchFamily="18" charset="2"/>
                </a:rPr>
                <a:t></a:t>
              </a:r>
              <a:r>
                <a:rPr lang="ru-RU" sz="2400" baseline="-25000">
                  <a:latin typeface="Calibri" pitchFamily="34" charset="0"/>
                </a:rPr>
                <a:t>пр</a:t>
              </a:r>
              <a:endParaRPr lang="ru-RU" sz="2400">
                <a:latin typeface="Calibri" pitchFamily="34" charset="0"/>
              </a:endParaRPr>
            </a:p>
          </p:txBody>
        </p:sp>
        <p:sp>
          <p:nvSpPr>
            <p:cNvPr id="23568" name="Text Box 9"/>
            <p:cNvSpPr txBox="1">
              <a:spLocks noChangeArrowheads="1"/>
            </p:cNvSpPr>
            <p:nvPr/>
          </p:nvSpPr>
          <p:spPr bwMode="auto">
            <a:xfrm>
              <a:off x="1209451" y="2786058"/>
              <a:ext cx="862219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400">
                  <a:latin typeface="Calibri" pitchFamily="34" charset="0"/>
                  <a:sym typeface="Symbol" pitchFamily="18" charset="2"/>
                </a:rPr>
                <a:t></a:t>
              </a:r>
              <a:r>
                <a:rPr lang="ru-RU" sz="2400" baseline="-25000">
                  <a:latin typeface="Calibri" pitchFamily="34" charset="0"/>
                </a:rPr>
                <a:t>обр</a:t>
              </a:r>
              <a:endParaRPr lang="ru-RU" sz="2400">
                <a:latin typeface="Calibri" pitchFamily="34" charset="0"/>
              </a:endParaRPr>
            </a:p>
          </p:txBody>
        </p:sp>
        <p:sp>
          <p:nvSpPr>
            <p:cNvPr id="23569" name="Text Box 10"/>
            <p:cNvSpPr txBox="1">
              <a:spLocks noChangeArrowheads="1"/>
            </p:cNvSpPr>
            <p:nvPr/>
          </p:nvSpPr>
          <p:spPr bwMode="auto">
            <a:xfrm>
              <a:off x="1785918" y="1643050"/>
              <a:ext cx="1571636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ru-RU" sz="2400">
                  <a:latin typeface="Calibri" pitchFamily="34" charset="0"/>
                  <a:sym typeface="Symbol" pitchFamily="18" charset="2"/>
                </a:rPr>
                <a:t></a:t>
              </a:r>
              <a:r>
                <a:rPr lang="ru-RU" sz="2400" baseline="-25000">
                  <a:latin typeface="Calibri" pitchFamily="34" charset="0"/>
                </a:rPr>
                <a:t>пр</a:t>
              </a:r>
              <a:r>
                <a:rPr lang="ru-RU" sz="2400">
                  <a:latin typeface="Calibri" pitchFamily="34" charset="0"/>
                </a:rPr>
                <a:t>=</a:t>
              </a:r>
              <a:r>
                <a:rPr lang="ru-RU" sz="2400">
                  <a:latin typeface="Calibri" pitchFamily="34" charset="0"/>
                  <a:sym typeface="Symbol" pitchFamily="18" charset="2"/>
                </a:rPr>
                <a:t></a:t>
              </a:r>
              <a:r>
                <a:rPr lang="ru-RU" sz="2400" baseline="-25000">
                  <a:latin typeface="Calibri" pitchFamily="34" charset="0"/>
                </a:rPr>
                <a:t>обр</a:t>
              </a:r>
              <a:endParaRPr lang="ru-RU" sz="2400">
                <a:latin typeface="Calibri" pitchFamily="34" charset="0"/>
              </a:endParaRPr>
            </a:p>
            <a:p>
              <a:endParaRPr lang="ru-RU" sz="2400">
                <a:latin typeface="Calibri" pitchFamily="34" charset="0"/>
              </a:endParaRPr>
            </a:p>
          </p:txBody>
        </p:sp>
        <p:sp>
          <p:nvSpPr>
            <p:cNvPr id="23570" name="Text Box 11"/>
            <p:cNvSpPr txBox="1">
              <a:spLocks noChangeArrowheads="1"/>
            </p:cNvSpPr>
            <p:nvPr/>
          </p:nvSpPr>
          <p:spPr bwMode="auto">
            <a:xfrm>
              <a:off x="2742491" y="3391526"/>
              <a:ext cx="450894" cy="360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400" i="1">
                  <a:latin typeface="Calibri" pitchFamily="34" charset="0"/>
                </a:rPr>
                <a:t>t</a:t>
              </a:r>
            </a:p>
          </p:txBody>
        </p:sp>
        <p:sp>
          <p:nvSpPr>
            <p:cNvPr id="23571" name="Text Box 12"/>
            <p:cNvSpPr txBox="1">
              <a:spLocks noChangeArrowheads="1"/>
            </p:cNvSpPr>
            <p:nvPr/>
          </p:nvSpPr>
          <p:spPr bwMode="auto">
            <a:xfrm>
              <a:off x="357158" y="3752206"/>
              <a:ext cx="3286148" cy="1176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763" lvl="1" algn="ctr">
                <a:spcAft>
                  <a:spcPts val="1000"/>
                </a:spcAft>
              </a:pPr>
              <a:r>
                <a:rPr lang="ru-RU" sz="2000">
                  <a:latin typeface="Calibri" pitchFamily="34" charset="0"/>
                </a:rPr>
                <a:t>Рис. Изменение скорости прямой (</a:t>
              </a:r>
              <a:r>
                <a:rPr lang="ru-RU" sz="2000">
                  <a:latin typeface="Times New Roman" pitchFamily="18" charset="0"/>
                  <a:sym typeface="Symbol" pitchFamily="18" charset="2"/>
                </a:rPr>
                <a:t></a:t>
              </a:r>
              <a:r>
                <a:rPr lang="ru-RU" sz="2000" baseline="-25000">
                  <a:latin typeface="Calibri" pitchFamily="34" charset="0"/>
                </a:rPr>
                <a:t>1</a:t>
              </a:r>
              <a:r>
                <a:rPr lang="ru-RU" sz="2000">
                  <a:latin typeface="Calibri" pitchFamily="34" charset="0"/>
                </a:rPr>
                <a:t>) и обратной (</a:t>
              </a:r>
              <a:r>
                <a:rPr lang="ru-RU" sz="2000">
                  <a:latin typeface="Times New Roman" pitchFamily="18" charset="0"/>
                  <a:sym typeface="Symbol" pitchFamily="18" charset="2"/>
                </a:rPr>
                <a:t></a:t>
              </a:r>
              <a:r>
                <a:rPr lang="ru-RU" sz="2000" baseline="-25000">
                  <a:latin typeface="Calibri" pitchFamily="34" charset="0"/>
                </a:rPr>
                <a:t>2</a:t>
              </a:r>
              <a:r>
                <a:rPr lang="ru-RU" sz="2000">
                  <a:latin typeface="Calibri" pitchFamily="34" charset="0"/>
                </a:rPr>
                <a:t>) реакций во времени (t).</a:t>
              </a:r>
            </a:p>
          </p:txBody>
        </p:sp>
      </p:grpSp>
      <p:sp>
        <p:nvSpPr>
          <p:cNvPr id="19" name="Полилиния 18"/>
          <p:cNvSpPr/>
          <p:nvPr/>
        </p:nvSpPr>
        <p:spPr>
          <a:xfrm>
            <a:off x="714375" y="2357438"/>
            <a:ext cx="2122488" cy="1019175"/>
          </a:xfrm>
          <a:custGeom>
            <a:avLst/>
            <a:gdLst>
              <a:gd name="connsiteX0" fmla="*/ 0 w 2122311"/>
              <a:gd name="connsiteY0" fmla="*/ 1019763 h 1019763"/>
              <a:gd name="connsiteX1" fmla="*/ 620889 w 2122311"/>
              <a:gd name="connsiteY1" fmla="*/ 376296 h 1019763"/>
              <a:gd name="connsiteX2" fmla="*/ 1478844 w 2122311"/>
              <a:gd name="connsiteY2" fmla="*/ 60207 h 1019763"/>
              <a:gd name="connsiteX3" fmla="*/ 2122311 w 2122311"/>
              <a:gd name="connsiteY3" fmla="*/ 15052 h 1019763"/>
              <a:gd name="connsiteX4" fmla="*/ 2122311 w 2122311"/>
              <a:gd name="connsiteY4" fmla="*/ 15052 h 1019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2311" h="1019763">
                <a:moveTo>
                  <a:pt x="0" y="1019763"/>
                </a:moveTo>
                <a:cubicBezTo>
                  <a:pt x="187207" y="777992"/>
                  <a:pt x="374415" y="536222"/>
                  <a:pt x="620889" y="376296"/>
                </a:cubicBezTo>
                <a:cubicBezTo>
                  <a:pt x="867363" y="216370"/>
                  <a:pt x="1228607" y="120414"/>
                  <a:pt x="1478844" y="60207"/>
                </a:cubicBezTo>
                <a:cubicBezTo>
                  <a:pt x="1729081" y="0"/>
                  <a:pt x="2122311" y="15052"/>
                  <a:pt x="2122311" y="15052"/>
                </a:cubicBezTo>
                <a:lnTo>
                  <a:pt x="2122311" y="15052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676275" y="1439863"/>
            <a:ext cx="2105025" cy="925512"/>
          </a:xfrm>
          <a:custGeom>
            <a:avLst/>
            <a:gdLst>
              <a:gd name="connsiteX0" fmla="*/ 0 w 2065867"/>
              <a:gd name="connsiteY0" fmla="*/ 0 h 447793"/>
              <a:gd name="connsiteX1" fmla="*/ 214489 w 2065867"/>
              <a:gd name="connsiteY1" fmla="*/ 282222 h 447793"/>
              <a:gd name="connsiteX2" fmla="*/ 869244 w 2065867"/>
              <a:gd name="connsiteY2" fmla="*/ 428978 h 447793"/>
              <a:gd name="connsiteX3" fmla="*/ 2065867 w 2065867"/>
              <a:gd name="connsiteY3" fmla="*/ 395111 h 447793"/>
              <a:gd name="connsiteX4" fmla="*/ 2065867 w 2065867"/>
              <a:gd name="connsiteY4" fmla="*/ 395111 h 447793"/>
              <a:gd name="connsiteX0" fmla="*/ 0 w 2065867"/>
              <a:gd name="connsiteY0" fmla="*/ 0 h 447793"/>
              <a:gd name="connsiteX1" fmla="*/ 214489 w 2065867"/>
              <a:gd name="connsiteY1" fmla="*/ 282222 h 447793"/>
              <a:gd name="connsiteX2" fmla="*/ 869244 w 2065867"/>
              <a:gd name="connsiteY2" fmla="*/ 428978 h 447793"/>
              <a:gd name="connsiteX3" fmla="*/ 2065867 w 2065867"/>
              <a:gd name="connsiteY3" fmla="*/ 395111 h 447793"/>
              <a:gd name="connsiteX4" fmla="*/ 2065867 w 2065867"/>
              <a:gd name="connsiteY4" fmla="*/ 395111 h 447793"/>
              <a:gd name="connsiteX0" fmla="*/ 0 w 2065867"/>
              <a:gd name="connsiteY0" fmla="*/ 0 h 446291"/>
              <a:gd name="connsiteX1" fmla="*/ 214489 w 2065867"/>
              <a:gd name="connsiteY1" fmla="*/ 282222 h 446291"/>
              <a:gd name="connsiteX2" fmla="*/ 361797 w 2065867"/>
              <a:gd name="connsiteY2" fmla="*/ 291235 h 446291"/>
              <a:gd name="connsiteX3" fmla="*/ 869244 w 2065867"/>
              <a:gd name="connsiteY3" fmla="*/ 428978 h 446291"/>
              <a:gd name="connsiteX4" fmla="*/ 2065867 w 2065867"/>
              <a:gd name="connsiteY4" fmla="*/ 395111 h 446291"/>
              <a:gd name="connsiteX5" fmla="*/ 2065867 w 2065867"/>
              <a:gd name="connsiteY5" fmla="*/ 395111 h 446291"/>
              <a:gd name="connsiteX0" fmla="*/ 0 w 2065867"/>
              <a:gd name="connsiteY0" fmla="*/ 0 h 446291"/>
              <a:gd name="connsiteX1" fmla="*/ 214489 w 2065867"/>
              <a:gd name="connsiteY1" fmla="*/ 282222 h 446291"/>
              <a:gd name="connsiteX2" fmla="*/ 361797 w 2065867"/>
              <a:gd name="connsiteY2" fmla="*/ 291235 h 446291"/>
              <a:gd name="connsiteX3" fmla="*/ 869244 w 2065867"/>
              <a:gd name="connsiteY3" fmla="*/ 428978 h 446291"/>
              <a:gd name="connsiteX4" fmla="*/ 2065867 w 2065867"/>
              <a:gd name="connsiteY4" fmla="*/ 395111 h 446291"/>
              <a:gd name="connsiteX5" fmla="*/ 2065867 w 2065867"/>
              <a:gd name="connsiteY5" fmla="*/ 395111 h 446291"/>
              <a:gd name="connsiteX0" fmla="*/ 0 w 2065867"/>
              <a:gd name="connsiteY0" fmla="*/ 0 h 446291"/>
              <a:gd name="connsiteX1" fmla="*/ 214489 w 2065867"/>
              <a:gd name="connsiteY1" fmla="*/ 192648 h 446291"/>
              <a:gd name="connsiteX2" fmla="*/ 361797 w 2065867"/>
              <a:gd name="connsiteY2" fmla="*/ 291235 h 446291"/>
              <a:gd name="connsiteX3" fmla="*/ 869244 w 2065867"/>
              <a:gd name="connsiteY3" fmla="*/ 428978 h 446291"/>
              <a:gd name="connsiteX4" fmla="*/ 2065867 w 2065867"/>
              <a:gd name="connsiteY4" fmla="*/ 395111 h 446291"/>
              <a:gd name="connsiteX5" fmla="*/ 2065867 w 2065867"/>
              <a:gd name="connsiteY5" fmla="*/ 395111 h 446291"/>
              <a:gd name="connsiteX0" fmla="*/ 0 w 2065867"/>
              <a:gd name="connsiteY0" fmla="*/ 0 h 446291"/>
              <a:gd name="connsiteX1" fmla="*/ 214489 w 2065867"/>
              <a:gd name="connsiteY1" fmla="*/ 192648 h 446291"/>
              <a:gd name="connsiteX2" fmla="*/ 361797 w 2065867"/>
              <a:gd name="connsiteY2" fmla="*/ 291235 h 446291"/>
              <a:gd name="connsiteX3" fmla="*/ 869244 w 2065867"/>
              <a:gd name="connsiteY3" fmla="*/ 428978 h 446291"/>
              <a:gd name="connsiteX4" fmla="*/ 2065867 w 2065867"/>
              <a:gd name="connsiteY4" fmla="*/ 395111 h 446291"/>
              <a:gd name="connsiteX5" fmla="*/ 2065867 w 2065867"/>
              <a:gd name="connsiteY5" fmla="*/ 395111 h 446291"/>
              <a:gd name="connsiteX0" fmla="*/ 0 w 2065867"/>
              <a:gd name="connsiteY0" fmla="*/ 0 h 446291"/>
              <a:gd name="connsiteX1" fmla="*/ 214489 w 2065867"/>
              <a:gd name="connsiteY1" fmla="*/ 192648 h 446291"/>
              <a:gd name="connsiteX2" fmla="*/ 361797 w 2065867"/>
              <a:gd name="connsiteY2" fmla="*/ 291235 h 446291"/>
              <a:gd name="connsiteX3" fmla="*/ 869244 w 2065867"/>
              <a:gd name="connsiteY3" fmla="*/ 428978 h 446291"/>
              <a:gd name="connsiteX4" fmla="*/ 2065867 w 2065867"/>
              <a:gd name="connsiteY4" fmla="*/ 395111 h 446291"/>
              <a:gd name="connsiteX5" fmla="*/ 2065867 w 2065867"/>
              <a:gd name="connsiteY5" fmla="*/ 395111 h 446291"/>
              <a:gd name="connsiteX0" fmla="*/ 0 w 2065867"/>
              <a:gd name="connsiteY0" fmla="*/ 0 h 446291"/>
              <a:gd name="connsiteX1" fmla="*/ 214489 w 2065867"/>
              <a:gd name="connsiteY1" fmla="*/ 192648 h 446291"/>
              <a:gd name="connsiteX2" fmla="*/ 869244 w 2065867"/>
              <a:gd name="connsiteY2" fmla="*/ 428978 h 446291"/>
              <a:gd name="connsiteX3" fmla="*/ 2065867 w 2065867"/>
              <a:gd name="connsiteY3" fmla="*/ 395111 h 446291"/>
              <a:gd name="connsiteX4" fmla="*/ 2065867 w 2065867"/>
              <a:gd name="connsiteY4" fmla="*/ 395111 h 446291"/>
              <a:gd name="connsiteX0" fmla="*/ 0 w 2065867"/>
              <a:gd name="connsiteY0" fmla="*/ 0 h 452888"/>
              <a:gd name="connsiteX1" fmla="*/ 214489 w 2065867"/>
              <a:gd name="connsiteY1" fmla="*/ 192648 h 452888"/>
              <a:gd name="connsiteX2" fmla="*/ 869244 w 2065867"/>
              <a:gd name="connsiteY2" fmla="*/ 428978 h 452888"/>
              <a:gd name="connsiteX3" fmla="*/ 875310 w 2065867"/>
              <a:gd name="connsiteY3" fmla="*/ 336109 h 452888"/>
              <a:gd name="connsiteX4" fmla="*/ 2065867 w 2065867"/>
              <a:gd name="connsiteY4" fmla="*/ 395111 h 452888"/>
              <a:gd name="connsiteX5" fmla="*/ 2065867 w 2065867"/>
              <a:gd name="connsiteY5" fmla="*/ 395111 h 452888"/>
              <a:gd name="connsiteX0" fmla="*/ 0 w 2065867"/>
              <a:gd name="connsiteY0" fmla="*/ 0 h 462722"/>
              <a:gd name="connsiteX1" fmla="*/ 214489 w 2065867"/>
              <a:gd name="connsiteY1" fmla="*/ 192648 h 462722"/>
              <a:gd name="connsiteX2" fmla="*/ 869244 w 2065867"/>
              <a:gd name="connsiteY2" fmla="*/ 428978 h 462722"/>
              <a:gd name="connsiteX3" fmla="*/ 2065867 w 2065867"/>
              <a:gd name="connsiteY3" fmla="*/ 395111 h 462722"/>
              <a:gd name="connsiteX4" fmla="*/ 2065867 w 2065867"/>
              <a:gd name="connsiteY4" fmla="*/ 395111 h 462722"/>
              <a:gd name="connsiteX0" fmla="*/ 0 w 2065867"/>
              <a:gd name="connsiteY0" fmla="*/ 0 h 400755"/>
              <a:gd name="connsiteX1" fmla="*/ 214489 w 2065867"/>
              <a:gd name="connsiteY1" fmla="*/ 192648 h 400755"/>
              <a:gd name="connsiteX2" fmla="*/ 869244 w 2065867"/>
              <a:gd name="connsiteY2" fmla="*/ 339404 h 400755"/>
              <a:gd name="connsiteX3" fmla="*/ 2065867 w 2065867"/>
              <a:gd name="connsiteY3" fmla="*/ 395111 h 400755"/>
              <a:gd name="connsiteX4" fmla="*/ 2065867 w 2065867"/>
              <a:gd name="connsiteY4" fmla="*/ 395111 h 400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867" h="400755">
                <a:moveTo>
                  <a:pt x="0" y="0"/>
                </a:moveTo>
                <a:cubicBezTo>
                  <a:pt x="34807" y="105363"/>
                  <a:pt x="69615" y="136081"/>
                  <a:pt x="214489" y="192648"/>
                </a:cubicBezTo>
                <a:cubicBezTo>
                  <a:pt x="359363" y="249215"/>
                  <a:pt x="560681" y="305660"/>
                  <a:pt x="869244" y="339404"/>
                </a:cubicBezTo>
                <a:cubicBezTo>
                  <a:pt x="1177807" y="373148"/>
                  <a:pt x="1866430" y="400755"/>
                  <a:pt x="2065867" y="395111"/>
                </a:cubicBezTo>
                <a:lnTo>
                  <a:pt x="2065867" y="395111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714750" y="4214813"/>
            <a:ext cx="5143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i="1"/>
              <a:t>Изменение скорости прямой и обратной р-ции сопровождается изм-нием конц-ции всех веществ.</a:t>
            </a:r>
            <a:endParaRPr lang="ru-RU" sz="2000"/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500063" y="142852"/>
            <a:ext cx="8072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Смещение химического равновесия </a:t>
            </a:r>
            <a:endParaRPr lang="ru-RU" sz="28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  <p:bldP spid="4" grpId="0"/>
      <p:bldP spid="6" grpId="0"/>
      <p:bldP spid="19" grpId="0" animBg="1"/>
      <p:bldP spid="20" grpId="0" animBg="1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0" y="1862138"/>
            <a:ext cx="3835400" cy="3424237"/>
            <a:chOff x="-400" y="1862151"/>
            <a:chExt cx="3835094" cy="3424237"/>
          </a:xfrm>
        </p:grpSpPr>
        <p:cxnSp>
          <p:nvCxnSpPr>
            <p:cNvPr id="6153" name="AutoShape 2"/>
            <p:cNvCxnSpPr>
              <a:cxnSpLocks noChangeShapeType="1"/>
            </p:cNvCxnSpPr>
            <p:nvPr/>
          </p:nvCxnSpPr>
          <p:spPr bwMode="auto">
            <a:xfrm flipV="1">
              <a:off x="807683" y="3576651"/>
              <a:ext cx="27146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</p:cxnSp>
        <p:cxnSp>
          <p:nvCxnSpPr>
            <p:cNvPr id="6154" name="AutoShape 3"/>
            <p:cNvCxnSpPr>
              <a:cxnSpLocks noChangeShapeType="1"/>
            </p:cNvCxnSpPr>
            <p:nvPr/>
          </p:nvCxnSpPr>
          <p:spPr bwMode="auto">
            <a:xfrm flipV="1">
              <a:off x="806448" y="1862151"/>
              <a:ext cx="0" cy="34242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</p:cxnSp>
        <p:cxnSp>
          <p:nvCxnSpPr>
            <p:cNvPr id="6155" name="AutoShape 4"/>
            <p:cNvCxnSpPr>
              <a:cxnSpLocks noChangeShapeType="1"/>
            </p:cNvCxnSpPr>
            <p:nvPr/>
          </p:nvCxnSpPr>
          <p:spPr bwMode="auto">
            <a:xfrm>
              <a:off x="1025523" y="2262201"/>
              <a:ext cx="2016125" cy="1046162"/>
            </a:xfrm>
            <a:prstGeom prst="straightConnector1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</p:cxnSp>
        <p:cxnSp>
          <p:nvCxnSpPr>
            <p:cNvPr id="6156" name="AutoShape 5"/>
            <p:cNvCxnSpPr>
              <a:cxnSpLocks noChangeShapeType="1"/>
            </p:cNvCxnSpPr>
            <p:nvPr/>
          </p:nvCxnSpPr>
          <p:spPr bwMode="auto">
            <a:xfrm flipV="1">
              <a:off x="952498" y="3759213"/>
              <a:ext cx="2011363" cy="966788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6157" name="Text Box 6"/>
            <p:cNvSpPr txBox="1">
              <a:spLocks noChangeArrowheads="1"/>
            </p:cNvSpPr>
            <p:nvPr/>
          </p:nvSpPr>
          <p:spPr bwMode="auto">
            <a:xfrm>
              <a:off x="-400" y="2182826"/>
              <a:ext cx="950804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800" i="1"/>
                <a:t>ln</a:t>
              </a:r>
              <a:r>
                <a:rPr lang="en-US" sz="2800"/>
                <a:t>K</a:t>
              </a:r>
              <a:r>
                <a:rPr lang="en-US" sz="2800" baseline="-25000"/>
                <a:t>p</a:t>
              </a:r>
              <a:endParaRPr lang="ru-RU" sz="2800"/>
            </a:p>
          </p:txBody>
        </p:sp>
        <p:sp>
          <p:nvSpPr>
            <p:cNvPr id="6158" name="Text Box 7"/>
            <p:cNvSpPr txBox="1">
              <a:spLocks noChangeArrowheads="1"/>
            </p:cNvSpPr>
            <p:nvPr/>
          </p:nvSpPr>
          <p:spPr bwMode="auto">
            <a:xfrm>
              <a:off x="3023482" y="3583177"/>
              <a:ext cx="811212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800"/>
                <a:t>1/T</a:t>
              </a:r>
              <a:endParaRPr lang="ru-RU" sz="2800"/>
            </a:p>
          </p:txBody>
        </p:sp>
        <p:sp>
          <p:nvSpPr>
            <p:cNvPr id="6159" name="Text Box 8"/>
            <p:cNvSpPr txBox="1">
              <a:spLocks noChangeArrowheads="1"/>
            </p:cNvSpPr>
            <p:nvPr/>
          </p:nvSpPr>
          <p:spPr bwMode="auto">
            <a:xfrm>
              <a:off x="928213" y="2857509"/>
              <a:ext cx="1324921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800"/>
                <a:t>Δ</a:t>
              </a:r>
              <a:r>
                <a:rPr lang="en-US" sz="2800"/>
                <a:t>H &lt; 0</a:t>
              </a:r>
              <a:endParaRPr lang="ru-RU" sz="2800"/>
            </a:p>
          </p:txBody>
        </p:sp>
        <p:sp>
          <p:nvSpPr>
            <p:cNvPr id="6160" name="Text Box 9"/>
            <p:cNvSpPr txBox="1">
              <a:spLocks noChangeArrowheads="1"/>
            </p:cNvSpPr>
            <p:nvPr/>
          </p:nvSpPr>
          <p:spPr bwMode="auto">
            <a:xfrm>
              <a:off x="856781" y="3714765"/>
              <a:ext cx="1500715" cy="431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l-GR" sz="2800" noProof="1"/>
                <a:t>Δ</a:t>
              </a:r>
              <a:r>
                <a:rPr lang="en-US" sz="2800" noProof="1"/>
                <a:t>H &gt; 0</a:t>
              </a:r>
              <a:endParaRPr lang="ru-RU" sz="2800"/>
            </a:p>
          </p:txBody>
        </p:sp>
      </p:grpSp>
      <p:graphicFrame>
        <p:nvGraphicFramePr>
          <p:cNvPr id="68618" name="Object 10"/>
          <p:cNvGraphicFramePr>
            <a:graphicFrameLocks noChangeAspect="1"/>
          </p:cNvGraphicFramePr>
          <p:nvPr/>
        </p:nvGraphicFramePr>
        <p:xfrm>
          <a:off x="4000500" y="2428875"/>
          <a:ext cx="4622800" cy="1571625"/>
        </p:xfrm>
        <a:graphic>
          <a:graphicData uri="http://schemas.openxmlformats.org/presentationml/2006/ole">
            <p:oleObj spid="_x0000_s6146" name="Формула" r:id="rId3" imgW="1904760" imgH="647640" progId="Equation.3">
              <p:embed/>
            </p:oleObj>
          </a:graphicData>
        </a:graphic>
      </p:graphicFrame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57188" y="214290"/>
            <a:ext cx="8358187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Влияние температуры</a:t>
            </a:r>
            <a:endParaRPr lang="en-US" sz="2800" b="1" i="1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Ур-ние</a:t>
            </a:r>
            <a:r>
              <a:rPr lang="ru-RU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 изотермы хим. </a:t>
            </a:r>
            <a:r>
              <a:rPr lang="ru-RU" sz="28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р-ции</a:t>
            </a:r>
            <a:r>
              <a:rPr lang="ru-RU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 (</a:t>
            </a:r>
            <a:r>
              <a:rPr lang="ru-RU" sz="28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Я.Вант-Гофф</a:t>
            </a:r>
            <a:r>
              <a:rPr lang="ru-RU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) для стандартных условий имеет вид: </a:t>
            </a:r>
          </a:p>
          <a:p>
            <a:pPr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ΔG°</a:t>
            </a:r>
            <a:r>
              <a:rPr lang="ru-RU" sz="2800" baseline="-30000" dirty="0">
                <a:latin typeface="Arial" pitchFamily="34" charset="0"/>
                <a:ea typeface="Verdana" pitchFamily="34" charset="0"/>
                <a:cs typeface="Arial" pitchFamily="34" charset="0"/>
              </a:rPr>
              <a:t>Т</a:t>
            </a:r>
            <a:r>
              <a:rPr lang="ru-RU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 = –</a:t>
            </a:r>
            <a:r>
              <a:rPr lang="ru-RU" sz="28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RT</a:t>
            </a:r>
            <a:r>
              <a:rPr lang="ru-RU" sz="2800" i="1" dirty="0" err="1">
                <a:latin typeface="Arial" pitchFamily="34" charset="0"/>
                <a:ea typeface="Verdana" pitchFamily="34" charset="0"/>
                <a:cs typeface="Arial" pitchFamily="34" charset="0"/>
              </a:rPr>
              <a:t>ln</a:t>
            </a:r>
            <a:r>
              <a:rPr lang="ru-RU" sz="28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K</a:t>
            </a:r>
            <a:r>
              <a:rPr lang="ru-RU" sz="2800" baseline="-300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p</a:t>
            </a:r>
            <a:r>
              <a:rPr lang="ru-RU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(T). 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285750" y="5187950"/>
            <a:ext cx="87153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800"/>
              <a:t>При </a:t>
            </a:r>
            <a:r>
              <a:rPr lang="ru-RU" sz="2800">
                <a:solidFill>
                  <a:srgbClr val="FF0000"/>
                </a:solidFill>
              </a:rPr>
              <a:t>ув-нии</a:t>
            </a:r>
            <a:r>
              <a:rPr lang="ru-RU" sz="2800"/>
              <a:t> т-ры равновесие смещается в сторону </a:t>
            </a:r>
            <a:r>
              <a:rPr lang="ru-RU" sz="2800" i="1"/>
              <a:t>эндотермической</a:t>
            </a:r>
            <a:r>
              <a:rPr lang="ru-RU" sz="2800"/>
              <a:t> р-ции, а при </a:t>
            </a:r>
            <a:r>
              <a:rPr lang="ru-RU" sz="2800">
                <a:solidFill>
                  <a:srgbClr val="FF0000"/>
                </a:solidFill>
              </a:rPr>
              <a:t>понижении</a:t>
            </a:r>
            <a:r>
              <a:rPr lang="ru-RU" sz="2800"/>
              <a:t> т-ры – в сторону </a:t>
            </a:r>
            <a:r>
              <a:rPr lang="ru-RU" sz="2800" i="1"/>
              <a:t>экзотермической</a:t>
            </a:r>
            <a:r>
              <a:rPr lang="ru-RU" sz="2800"/>
              <a:t> р-ции.</a:t>
            </a:r>
          </a:p>
        </p:txBody>
      </p:sp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5286375" y="3929063"/>
          <a:ext cx="1646238" cy="971550"/>
        </p:xfrm>
        <a:graphic>
          <a:graphicData uri="http://schemas.openxmlformats.org/presentationml/2006/ole">
            <p:oleObj spid="_x0000_s6147" name="Формула" r:id="rId4" imgW="634680" imgH="482400" progId="Equation.3">
              <p:embed/>
            </p:oleObj>
          </a:graphicData>
        </a:graphic>
      </p:graphicFrame>
      <p:sp>
        <p:nvSpPr>
          <p:cNvPr id="6151" name="Прямоугольник 14"/>
          <p:cNvSpPr>
            <a:spLocks noChangeArrowheads="1"/>
          </p:cNvSpPr>
          <p:nvPr/>
        </p:nvSpPr>
        <p:spPr bwMode="auto">
          <a:xfrm>
            <a:off x="1744663" y="2246313"/>
            <a:ext cx="15700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err="1"/>
              <a:t>K</a:t>
            </a:r>
            <a:r>
              <a:rPr lang="ru-RU" sz="2400" b="1" baseline="-25000" dirty="0" err="1"/>
              <a:t>п</a:t>
            </a:r>
            <a:r>
              <a:rPr lang="ru-RU" sz="2400" b="1" baseline="-30000" dirty="0" err="1"/>
              <a:t>p</a:t>
            </a:r>
            <a:r>
              <a:rPr lang="ru-RU" sz="2400" b="1" dirty="0"/>
              <a:t> </a:t>
            </a:r>
            <a:r>
              <a:rPr lang="en-US" sz="2400" b="1" dirty="0"/>
              <a:t>&lt; </a:t>
            </a:r>
            <a:r>
              <a:rPr lang="ru-RU" sz="2400" b="1" dirty="0"/>
              <a:t>К</a:t>
            </a:r>
            <a:r>
              <a:rPr lang="ru-RU" sz="2400" b="1" baseline="-25000" dirty="0"/>
              <a:t>обр</a:t>
            </a:r>
          </a:p>
        </p:txBody>
      </p:sp>
      <p:sp>
        <p:nvSpPr>
          <p:cNvPr id="6152" name="Прямоугольник 15"/>
          <p:cNvSpPr>
            <a:spLocks noChangeArrowheads="1"/>
          </p:cNvSpPr>
          <p:nvPr/>
        </p:nvSpPr>
        <p:spPr bwMode="auto">
          <a:xfrm>
            <a:off x="1785938" y="4357688"/>
            <a:ext cx="1570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err="1"/>
              <a:t>K</a:t>
            </a:r>
            <a:r>
              <a:rPr lang="ru-RU" sz="2400" b="1" baseline="-25000" dirty="0" err="1"/>
              <a:t>п</a:t>
            </a:r>
            <a:r>
              <a:rPr lang="ru-RU" sz="2400" b="1" baseline="-30000" dirty="0" err="1"/>
              <a:t>p</a:t>
            </a:r>
            <a:r>
              <a:rPr lang="ru-RU" sz="2400" b="1" dirty="0"/>
              <a:t> </a:t>
            </a:r>
            <a:r>
              <a:rPr lang="en-US" sz="2400" b="1" dirty="0"/>
              <a:t>&gt; </a:t>
            </a:r>
            <a:r>
              <a:rPr lang="ru-RU" sz="2400" b="1" dirty="0"/>
              <a:t>К</a:t>
            </a:r>
            <a:r>
              <a:rPr lang="ru-RU" sz="2400" b="1" baseline="-25000" dirty="0"/>
              <a:t>обр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allAtOnce"/>
      <p:bldP spid="6151" grpId="0"/>
      <p:bldP spid="61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357188" y="857232"/>
            <a:ext cx="850106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Закономерности сдвига равновесия в химических системах есть частный случай общего принципа поведения равновесных систем.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Это принцип </a:t>
            </a:r>
            <a:r>
              <a:rPr lang="ru-RU" sz="2000" u="sng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Ле</a:t>
            </a:r>
            <a:r>
              <a:rPr lang="ru-RU" sz="20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u="sng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Шателье</a:t>
            </a:r>
            <a:r>
              <a:rPr lang="ru-RU" sz="20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endParaRPr lang="en-US" sz="20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19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Если на систему, находящуюся в состоянии равновесия, оказано внешнее воздействие, то равновесие сместится таким образом, чтобы уменьшить оказанное воздействие</a:t>
            </a:r>
            <a:r>
              <a:rPr lang="ru-RU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428750" y="3990975"/>
            <a:ext cx="6858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i="1" dirty="0"/>
              <a:t>Пример</a:t>
            </a:r>
            <a:r>
              <a:rPr lang="ru-RU" sz="2000" b="1" dirty="0"/>
              <a:t>.</a:t>
            </a:r>
            <a:r>
              <a:rPr lang="ru-RU" sz="2000" dirty="0"/>
              <a:t> </a:t>
            </a:r>
            <a:r>
              <a:rPr lang="ru-RU" sz="2000" b="1" dirty="0"/>
              <a:t>В гомогенной системе:  </a:t>
            </a:r>
            <a:endParaRPr lang="en-US" sz="2000" b="1" dirty="0"/>
          </a:p>
          <a:p>
            <a:pPr algn="ctr"/>
            <a:r>
              <a:rPr lang="ru-RU" sz="2000" b="1" dirty="0"/>
              <a:t>СО(г) + Н</a:t>
            </a:r>
            <a:r>
              <a:rPr lang="ru-RU" sz="2000" b="1" baseline="-30000" dirty="0"/>
              <a:t>2</a:t>
            </a:r>
            <a:r>
              <a:rPr lang="ru-RU" sz="2000" b="1" dirty="0"/>
              <a:t>О(г) </a:t>
            </a:r>
            <a:r>
              <a:rPr lang="ru-RU" sz="2000" b="1" dirty="0">
                <a:sym typeface="Wingdings 3" pitchFamily="18" charset="2"/>
              </a:rPr>
              <a:t></a:t>
            </a:r>
            <a:r>
              <a:rPr lang="ru-RU" sz="2000" b="1" dirty="0"/>
              <a:t> СО</a:t>
            </a:r>
            <a:r>
              <a:rPr lang="ru-RU" sz="2000" b="1" baseline="-30000" dirty="0">
                <a:sym typeface="Symbol" pitchFamily="18" charset="2"/>
              </a:rPr>
              <a:t>2</a:t>
            </a:r>
            <a:r>
              <a:rPr lang="ru-RU" sz="2000" b="1" dirty="0">
                <a:sym typeface="Symbol" pitchFamily="18" charset="2"/>
              </a:rPr>
              <a:t>(г) + Н</a:t>
            </a:r>
            <a:r>
              <a:rPr lang="ru-RU" sz="2000" b="1" baseline="-30000" dirty="0">
                <a:sym typeface="Symbol" pitchFamily="18" charset="2"/>
              </a:rPr>
              <a:t>2</a:t>
            </a:r>
            <a:r>
              <a:rPr lang="ru-RU" sz="2000" b="1" dirty="0">
                <a:sym typeface="Symbol" pitchFamily="18" charset="2"/>
              </a:rPr>
              <a:t>(г)    </a:t>
            </a:r>
            <a:endParaRPr lang="en-US" sz="2000" b="1" dirty="0">
              <a:sym typeface="Symbol" pitchFamily="18" charset="2"/>
            </a:endParaRPr>
          </a:p>
          <a:p>
            <a:pPr algn="just"/>
            <a:r>
              <a:rPr lang="ru-RU" sz="2000" b="1" dirty="0">
                <a:sym typeface="Symbol" pitchFamily="18" charset="2"/>
              </a:rPr>
              <a:t>при 850</a:t>
            </a:r>
            <a:r>
              <a:rPr lang="ru-RU" sz="2000" b="1" baseline="30000" dirty="0">
                <a:sym typeface="Symbol" pitchFamily="18" charset="2"/>
              </a:rPr>
              <a:t>о</a:t>
            </a:r>
            <a:r>
              <a:rPr lang="ru-RU" sz="2000" b="1" dirty="0">
                <a:sym typeface="Symbol" pitchFamily="18" charset="2"/>
              </a:rPr>
              <a:t>С </a:t>
            </a:r>
            <a:r>
              <a:rPr lang="ru-RU" sz="2000" b="1" dirty="0"/>
              <a:t>константа равновесия </a:t>
            </a:r>
            <a:r>
              <a:rPr lang="ru-RU" sz="2000" b="1" dirty="0">
                <a:sym typeface="Symbol" pitchFamily="18" charset="2"/>
              </a:rPr>
              <a:t>равна 1.    </a:t>
            </a:r>
            <a:endParaRPr lang="en-US" sz="2000" b="1" dirty="0">
              <a:sym typeface="Symbol" pitchFamily="18" charset="2"/>
            </a:endParaRPr>
          </a:p>
          <a:p>
            <a:pPr algn="ctr"/>
            <a:r>
              <a:rPr lang="ru-RU" sz="2000" b="1" dirty="0">
                <a:sym typeface="Symbol" pitchFamily="18" charset="2"/>
              </a:rPr>
              <a:t>Вычислите равновесные концентрации всех веществ, если исходные концентрации составляли:  [CO]</a:t>
            </a:r>
            <a:r>
              <a:rPr lang="ru-RU" sz="2000" b="1" baseline="-30000" dirty="0">
                <a:sym typeface="Symbol" pitchFamily="18" charset="2"/>
              </a:rPr>
              <a:t>0 </a:t>
            </a:r>
            <a:r>
              <a:rPr lang="ru-RU" sz="2000" b="1" dirty="0">
                <a:sym typeface="Symbol" pitchFamily="18" charset="2"/>
              </a:rPr>
              <a:t>= 3</a:t>
            </a:r>
            <a:r>
              <a:rPr lang="en-US" sz="2000" b="1" dirty="0">
                <a:sym typeface="Symbol" pitchFamily="18" charset="2"/>
              </a:rPr>
              <a:t> </a:t>
            </a:r>
            <a:r>
              <a:rPr lang="ru-RU" sz="2000" b="1" dirty="0">
                <a:sym typeface="Symbol" pitchFamily="18" charset="2"/>
              </a:rPr>
              <a:t>моль/л, [Н</a:t>
            </a:r>
            <a:r>
              <a:rPr lang="ru-RU" sz="2000" b="1" baseline="-30000" dirty="0">
                <a:sym typeface="Symbol" pitchFamily="18" charset="2"/>
              </a:rPr>
              <a:t>2</a:t>
            </a:r>
            <a:r>
              <a:rPr lang="ru-RU" sz="2000" b="1" dirty="0">
                <a:sym typeface="Symbol" pitchFamily="18" charset="2"/>
              </a:rPr>
              <a:t>О]</a:t>
            </a:r>
            <a:r>
              <a:rPr lang="ru-RU" sz="2000" b="1" baseline="-30000" dirty="0">
                <a:sym typeface="Symbol" pitchFamily="18" charset="2"/>
              </a:rPr>
              <a:t>0 </a:t>
            </a:r>
            <a:r>
              <a:rPr lang="ru-RU" sz="2000" b="1" dirty="0">
                <a:sym typeface="Symbol" pitchFamily="18" charset="2"/>
              </a:rPr>
              <a:t>= 2 моль/л.</a:t>
            </a:r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500063" y="285750"/>
            <a:ext cx="8072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/>
            <a:r>
              <a:rPr lang="ru-RU" sz="2400" b="1" i="1" u="sng">
                <a:latin typeface="Verdana" pitchFamily="34" charset="0"/>
              </a:rPr>
              <a:t>Принцип Ле Шателье</a:t>
            </a:r>
            <a:endParaRPr lang="ru-RU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7" grpId="0" build="p"/>
      <p:bldP spid="3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2857500" y="1143000"/>
          <a:ext cx="3214688" cy="725488"/>
        </p:xfrm>
        <a:graphic>
          <a:graphicData uri="http://schemas.openxmlformats.org/presentationml/2006/ole">
            <p:oleObj spid="_x0000_s7170" name="Формула" r:id="rId3" imgW="1650960" imgH="444240" progId="Equation.3">
              <p:embed/>
            </p:oleObj>
          </a:graphicData>
        </a:graphic>
      </p:graphicFrame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3108325" y="3786188"/>
          <a:ext cx="3076575" cy="979487"/>
        </p:xfrm>
        <a:graphic>
          <a:graphicData uri="http://schemas.openxmlformats.org/presentationml/2006/ole">
            <p:oleObj spid="_x0000_s7171" name="Формула" r:id="rId4" imgW="1307880" imgH="507960" progId="Equation.3">
              <p:embed/>
            </p:oleObj>
          </a:graphicData>
        </a:graphic>
      </p:graphicFrame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85750" y="196850"/>
            <a:ext cx="85725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lnSpc>
                <a:spcPts val="1600"/>
              </a:lnSpc>
            </a:pPr>
            <a:r>
              <a:rPr lang="ru-RU" sz="2000" b="1" i="1" dirty="0">
                <a:sym typeface="Symbol" pitchFamily="18" charset="2"/>
              </a:rPr>
              <a:t>Решение</a:t>
            </a:r>
            <a:r>
              <a:rPr lang="ru-RU" sz="2000" b="1" dirty="0">
                <a:sym typeface="Symbol" pitchFamily="18" charset="2"/>
              </a:rPr>
              <a:t>.    </a:t>
            </a:r>
            <a:r>
              <a:rPr lang="ru-RU" sz="2000" dirty="0">
                <a:sym typeface="Symbol" pitchFamily="18" charset="2"/>
              </a:rPr>
              <a:t>При равновесии </a:t>
            </a:r>
            <a:r>
              <a:rPr lang="en-US" sz="2000" b="1" dirty="0">
                <a:sym typeface="Symbol" pitchFamily="18" charset="2"/>
              </a:rPr>
              <a:t>v</a:t>
            </a:r>
            <a:r>
              <a:rPr lang="ru-RU" sz="2000" b="1" baseline="-30000" dirty="0" err="1">
                <a:sym typeface="Symbol" pitchFamily="18" charset="2"/>
              </a:rPr>
              <a:t>пр</a:t>
            </a:r>
            <a:r>
              <a:rPr lang="en-US" sz="2000" b="1" dirty="0">
                <a:sym typeface="Symbol" pitchFamily="18" charset="2"/>
              </a:rPr>
              <a:t> </a:t>
            </a:r>
            <a:r>
              <a:rPr lang="ru-RU" sz="2000" b="1" dirty="0">
                <a:sym typeface="Symbol" pitchFamily="18" charset="2"/>
              </a:rPr>
              <a:t>= </a:t>
            </a:r>
            <a:r>
              <a:rPr lang="en-US" sz="2000" b="1" dirty="0">
                <a:sym typeface="Symbol" pitchFamily="18" charset="2"/>
              </a:rPr>
              <a:t>v</a:t>
            </a:r>
            <a:r>
              <a:rPr lang="ru-RU" sz="2000" b="1" baseline="-30000" dirty="0" err="1">
                <a:sym typeface="Symbol" pitchFamily="18" charset="2"/>
              </a:rPr>
              <a:t>обр</a:t>
            </a:r>
            <a:r>
              <a:rPr lang="ru-RU" sz="2000" dirty="0">
                <a:sym typeface="Symbol" pitchFamily="18" charset="2"/>
              </a:rPr>
              <a:t>: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2000" b="1" dirty="0">
                <a:sym typeface="Symbol" pitchFamily="18" charset="2"/>
              </a:rPr>
              <a:t>v</a:t>
            </a:r>
            <a:r>
              <a:rPr lang="ru-RU" sz="2000" b="1" baseline="-30000" dirty="0" err="1">
                <a:sym typeface="Symbol" pitchFamily="18" charset="2"/>
              </a:rPr>
              <a:t>пр</a:t>
            </a:r>
            <a:r>
              <a:rPr lang="en-US" sz="2000" b="1" dirty="0">
                <a:sym typeface="Symbol" pitchFamily="18" charset="2"/>
              </a:rPr>
              <a:t> = </a:t>
            </a:r>
            <a:r>
              <a:rPr lang="ru-RU" sz="2000" b="1" dirty="0">
                <a:sym typeface="Symbol" pitchFamily="18" charset="2"/>
              </a:rPr>
              <a:t>К</a:t>
            </a:r>
            <a:r>
              <a:rPr lang="en-US" sz="2000" b="1" baseline="-30000" dirty="0">
                <a:sym typeface="Symbol" pitchFamily="18" charset="2"/>
              </a:rPr>
              <a:t>1</a:t>
            </a:r>
            <a:r>
              <a:rPr lang="en-US" sz="2000" b="1" dirty="0">
                <a:sym typeface="Symbol" pitchFamily="18" charset="2"/>
              </a:rPr>
              <a:t>[CO] [H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O]; </a:t>
            </a:r>
            <a:r>
              <a:rPr lang="ru-RU" sz="2000" b="1" dirty="0">
                <a:sym typeface="Symbol" pitchFamily="18" charset="2"/>
              </a:rPr>
              <a:t>   </a:t>
            </a:r>
            <a:r>
              <a:rPr lang="en-US" sz="2000" b="1" dirty="0">
                <a:sym typeface="Symbol" pitchFamily="18" charset="2"/>
              </a:rPr>
              <a:t>v</a:t>
            </a:r>
            <a:r>
              <a:rPr lang="ru-RU" sz="2000" b="1" baseline="-30000" dirty="0" err="1">
                <a:sym typeface="Symbol" pitchFamily="18" charset="2"/>
              </a:rPr>
              <a:t>обр</a:t>
            </a:r>
            <a:r>
              <a:rPr lang="en-US" sz="2000" b="1" dirty="0">
                <a:sym typeface="Symbol" pitchFamily="18" charset="2"/>
              </a:rPr>
              <a:t> = </a:t>
            </a:r>
            <a:r>
              <a:rPr lang="ru-RU" sz="2000" b="1" dirty="0">
                <a:sym typeface="Symbol" pitchFamily="18" charset="2"/>
              </a:rPr>
              <a:t>К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[CO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] [H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];</a:t>
            </a:r>
            <a:r>
              <a:rPr lang="ru-RU" sz="2000" b="1" dirty="0">
                <a:sym typeface="Symbol" pitchFamily="18" charset="2"/>
              </a:rPr>
              <a:t>   К</a:t>
            </a:r>
            <a:r>
              <a:rPr lang="en-US" sz="2000" b="1" baseline="-30000" dirty="0">
                <a:sym typeface="Symbol" pitchFamily="18" charset="2"/>
              </a:rPr>
              <a:t>1</a:t>
            </a:r>
            <a:r>
              <a:rPr lang="en-US" sz="2000" b="1" dirty="0">
                <a:sym typeface="Symbol" pitchFamily="18" charset="2"/>
              </a:rPr>
              <a:t>[CO] [H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O] = </a:t>
            </a:r>
            <a:r>
              <a:rPr lang="ru-RU" sz="2000" b="1" dirty="0">
                <a:sym typeface="Symbol" pitchFamily="18" charset="2"/>
              </a:rPr>
              <a:t>К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[CO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] [H</a:t>
            </a:r>
            <a:r>
              <a:rPr lang="en-US" sz="2000" b="1" baseline="-30000" dirty="0">
                <a:sym typeface="Symbol" pitchFamily="18" charset="2"/>
              </a:rPr>
              <a:t>2</a:t>
            </a:r>
            <a:r>
              <a:rPr lang="en-US" sz="2000" b="1" dirty="0">
                <a:sym typeface="Symbol" pitchFamily="18" charset="2"/>
              </a:rPr>
              <a:t>];</a:t>
            </a:r>
            <a:endParaRPr lang="ru-RU" sz="2000" b="1" dirty="0">
              <a:sym typeface="Symbol" pitchFamily="18" charset="2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14313" y="3071813"/>
            <a:ext cx="87153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/>
              <a:t>След-но: </a:t>
            </a:r>
            <a:r>
              <a:rPr lang="ru-RU" sz="2400" b="1"/>
              <a:t>[CO</a:t>
            </a:r>
            <a:r>
              <a:rPr lang="ru-RU" sz="2400" b="1" baseline="-30000"/>
              <a:t>2</a:t>
            </a:r>
            <a:r>
              <a:rPr lang="ru-RU" sz="2400" b="1"/>
              <a:t>]</a:t>
            </a:r>
            <a:r>
              <a:rPr lang="ru-RU" sz="2400" b="1" baseline="-30000"/>
              <a:t>p </a:t>
            </a:r>
            <a:r>
              <a:rPr lang="ru-RU" sz="2400" b="1"/>
              <a:t>= [H</a:t>
            </a:r>
            <a:r>
              <a:rPr lang="ru-RU" sz="2400" b="1" baseline="-30000"/>
              <a:t>2</a:t>
            </a:r>
            <a:r>
              <a:rPr lang="ru-RU" sz="2400" b="1"/>
              <a:t>]</a:t>
            </a:r>
            <a:r>
              <a:rPr lang="ru-RU" sz="2400" b="1" baseline="-30000"/>
              <a:t>p</a:t>
            </a:r>
            <a:r>
              <a:rPr lang="ru-RU" sz="2400" b="1"/>
              <a:t> = х; [CO]</a:t>
            </a:r>
            <a:r>
              <a:rPr lang="ru-RU" sz="2400" b="1" baseline="-30000"/>
              <a:t>p</a:t>
            </a:r>
            <a:r>
              <a:rPr lang="ru-RU" sz="2400" b="1"/>
              <a:t> = (3 – х); [H</a:t>
            </a:r>
            <a:r>
              <a:rPr lang="ru-RU" sz="2400" b="1" baseline="-30000"/>
              <a:t>2</a:t>
            </a:r>
            <a:r>
              <a:rPr lang="ru-RU" sz="2400" b="1"/>
              <a:t>O]</a:t>
            </a:r>
            <a:r>
              <a:rPr lang="ru-RU" sz="2400" b="1" baseline="-30000"/>
              <a:t>p</a:t>
            </a:r>
            <a:r>
              <a:rPr lang="ru-RU" sz="2400" b="1"/>
              <a:t> = (2 – х)</a:t>
            </a:r>
            <a:endParaRPr lang="en-US" b="1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85750" y="4786313"/>
            <a:ext cx="85725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/>
            <a:r>
              <a:rPr lang="ru-RU" sz="2400" b="1"/>
              <a:t>x</a:t>
            </a:r>
            <a:r>
              <a:rPr lang="ru-RU" sz="2400" b="1" baseline="30000"/>
              <a:t>2</a:t>
            </a:r>
            <a:r>
              <a:rPr lang="ru-RU" sz="2400" b="1"/>
              <a:t> = 6 - 2x - 3x + x</a:t>
            </a:r>
            <a:r>
              <a:rPr lang="ru-RU" sz="2400" b="1" baseline="30000"/>
              <a:t>2</a:t>
            </a:r>
            <a:r>
              <a:rPr lang="ru-RU" sz="2400" b="1"/>
              <a:t>;      5x = 6,       x = 1,2 моль/л.</a:t>
            </a:r>
          </a:p>
          <a:p>
            <a:pPr indent="449263" eaLnBrk="0" hangingPunct="0"/>
            <a:r>
              <a:rPr lang="ru-RU" sz="2400"/>
              <a:t>Равновесные концентрации всех веществ:</a:t>
            </a:r>
          </a:p>
          <a:p>
            <a:pPr indent="449263" eaLnBrk="0" hangingPunct="0"/>
            <a:r>
              <a:rPr lang="en-US" sz="2400" b="1"/>
              <a:t>[CO</a:t>
            </a:r>
            <a:r>
              <a:rPr lang="en-US" sz="2400" b="1" baseline="-30000"/>
              <a:t>2</a:t>
            </a:r>
            <a:r>
              <a:rPr lang="en-US" sz="2400" b="1"/>
              <a:t>]</a:t>
            </a:r>
            <a:r>
              <a:rPr lang="en-US" sz="2400" b="1" baseline="-30000"/>
              <a:t>p</a:t>
            </a:r>
            <a:r>
              <a:rPr lang="en-US" sz="2400" b="1"/>
              <a:t> = [H</a:t>
            </a:r>
            <a:r>
              <a:rPr lang="en-US" sz="2400" b="1" baseline="-30000"/>
              <a:t>2</a:t>
            </a:r>
            <a:r>
              <a:rPr lang="en-US" sz="2400" b="1"/>
              <a:t>]</a:t>
            </a:r>
            <a:r>
              <a:rPr lang="en-US" sz="2400" b="1" baseline="-30000"/>
              <a:t>p</a:t>
            </a:r>
            <a:r>
              <a:rPr lang="en-US" sz="2400" b="1"/>
              <a:t> = 1,2;    [CO]</a:t>
            </a:r>
            <a:r>
              <a:rPr lang="en-US" sz="2400" b="1" baseline="-30000"/>
              <a:t>p</a:t>
            </a:r>
            <a:r>
              <a:rPr lang="en-US" sz="2400" b="1"/>
              <a:t> = 3 – 1,2 = 1,8;</a:t>
            </a:r>
            <a:endParaRPr lang="ru-RU" sz="2400" b="1"/>
          </a:p>
          <a:p>
            <a:pPr indent="449263" algn="r" eaLnBrk="0" hangingPunct="0"/>
            <a:r>
              <a:rPr lang="en-US" sz="2400" b="1"/>
              <a:t>[H</a:t>
            </a:r>
            <a:r>
              <a:rPr lang="en-US" sz="2400" b="1" baseline="-30000"/>
              <a:t>2</a:t>
            </a:r>
            <a:r>
              <a:rPr lang="en-US" sz="2400" b="1"/>
              <a:t>O]</a:t>
            </a:r>
            <a:r>
              <a:rPr lang="en-US" sz="2400" b="1" baseline="-30000"/>
              <a:t>p</a:t>
            </a:r>
            <a:r>
              <a:rPr lang="en-US" sz="2400" b="1"/>
              <a:t> =2 – 1,2 = 0,8 </a:t>
            </a:r>
            <a:r>
              <a:rPr lang="ru-RU" sz="2400" b="1"/>
              <a:t>моль</a:t>
            </a:r>
            <a:r>
              <a:rPr lang="en-US" sz="2400" b="1"/>
              <a:t>/</a:t>
            </a:r>
            <a:r>
              <a:rPr lang="ru-RU" sz="2400" b="1"/>
              <a:t>л</a:t>
            </a:r>
            <a:r>
              <a:rPr lang="en-US" sz="2400" b="1"/>
              <a:t>.</a:t>
            </a:r>
            <a:endParaRPr lang="ru-RU" sz="2400" b="1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71736" y="2071678"/>
            <a:ext cx="42803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-x            -x          +x           +x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libri" pitchFamily="34" charset="0"/>
                <a:cs typeface="Times New Roman" pitchFamily="18" charset="0"/>
              </a:rPr>
              <a:t>СО(г) + Н</a:t>
            </a:r>
            <a:r>
              <a:rPr lang="ru-RU" sz="2400" b="1" baseline="-30000" dirty="0">
                <a:latin typeface="Calibri" pitchFamily="34" charset="0"/>
                <a:cs typeface="Times New Roman" pitchFamily="18" charset="0"/>
              </a:rPr>
              <a:t>2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О(г)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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СО</a:t>
            </a:r>
            <a:r>
              <a:rPr lang="ru-RU" sz="24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(г) + Н</a:t>
            </a:r>
            <a:r>
              <a:rPr lang="ru-RU" sz="24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(г) </a:t>
            </a:r>
            <a:endParaRPr lang="ru-RU" sz="2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055688" y="4081463"/>
            <a:ext cx="1679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400" b="1"/>
              <a:t>При К = 1:</a:t>
            </a:r>
            <a:endParaRPr lang="ru-RU" sz="3600" b="1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715250" y="3500438"/>
            <a:ext cx="133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моль/л.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allAtOnce"/>
      <p:bldP spid="63492" grpId="0" build="p"/>
      <p:bldP spid="63493" grpId="0" build="p"/>
      <p:bldP spid="7" grpId="0" build="allAtOnce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2"/>
            <a:ext cx="4004919" cy="234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699419" y="338292"/>
            <a:ext cx="5745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Механизм химической реакции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241300" y="901700"/>
            <a:ext cx="86391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/>
              <a:t>- совокупность элементарных стадий, из к-рых складывается хим. реакция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285750" y="2033588"/>
            <a:ext cx="85725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800"/>
              <a:t>Большинство р-ций осуществляется не </a:t>
            </a:r>
            <a:r>
              <a:rPr lang="ru-RU" sz="2800">
                <a:solidFill>
                  <a:srgbClr val="FF0000"/>
                </a:solidFill>
              </a:rPr>
              <a:t>одноактно</a:t>
            </a:r>
            <a:r>
              <a:rPr lang="ru-RU" sz="2800"/>
              <a:t> путём прямого перехода реагентов в продукты, а состоит из нескольких </a:t>
            </a:r>
            <a:r>
              <a:rPr lang="ru-RU" sz="2800" i="1">
                <a:solidFill>
                  <a:srgbClr val="FF0000"/>
                </a:solidFill>
              </a:rPr>
              <a:t>элементарных стадий</a:t>
            </a:r>
            <a:r>
              <a:rPr lang="ru-RU" sz="2800">
                <a:solidFill>
                  <a:srgbClr val="FF0000"/>
                </a:solidFill>
              </a:rPr>
              <a:t> </a:t>
            </a:r>
            <a:r>
              <a:rPr lang="ru-RU" sz="2800"/>
              <a:t>(</a:t>
            </a:r>
            <a:r>
              <a:rPr lang="ru-RU" sz="2800" i="1"/>
              <a:t>элементарных актов)</a:t>
            </a:r>
            <a:r>
              <a:rPr lang="ru-RU" sz="2800"/>
              <a:t>.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249238" y="3857625"/>
            <a:ext cx="86455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 eaLnBrk="0" hangingPunct="0"/>
            <a:r>
              <a:rPr lang="ru-RU" sz="2800" dirty="0">
                <a:cs typeface="Times New Roman" pitchFamily="18" charset="0"/>
              </a:rPr>
              <a:t>Причина – вероятность одновременного столкновения молекул. Уже для трёх </a:t>
            </a:r>
            <a:r>
              <a:rPr lang="ru-RU" sz="2800" dirty="0" err="1">
                <a:cs typeface="Times New Roman" pitchFamily="18" charset="0"/>
              </a:rPr>
              <a:t>ч-ц</a:t>
            </a:r>
            <a:r>
              <a:rPr lang="ru-RU" sz="2800" dirty="0">
                <a:cs typeface="Times New Roman" pitchFamily="18" charset="0"/>
              </a:rPr>
              <a:t> она очень мала, а элементарные </a:t>
            </a:r>
            <a:r>
              <a:rPr lang="ru-RU" sz="2800" dirty="0" err="1">
                <a:cs typeface="Times New Roman" pitchFamily="18" charset="0"/>
              </a:rPr>
              <a:t>р-ции</a:t>
            </a:r>
            <a:r>
              <a:rPr lang="ru-RU" sz="2800" dirty="0">
                <a:cs typeface="Times New Roman" pitchFamily="18" charset="0"/>
              </a:rPr>
              <a:t>, в </a:t>
            </a:r>
            <a:r>
              <a:rPr lang="ru-RU" sz="2800" dirty="0" err="1">
                <a:cs typeface="Times New Roman" pitchFamily="18" charset="0"/>
              </a:rPr>
              <a:t>к-рых</a:t>
            </a:r>
            <a:r>
              <a:rPr lang="ru-RU" sz="2800" dirty="0">
                <a:cs typeface="Times New Roman" pitchFamily="18" charset="0"/>
              </a:rPr>
              <a:t> принимали бы участие сразу четыре </a:t>
            </a:r>
            <a:r>
              <a:rPr lang="ru-RU" sz="2800" dirty="0" err="1">
                <a:cs typeface="Times New Roman" pitchFamily="18" charset="0"/>
              </a:rPr>
              <a:t>ч-цы</a:t>
            </a:r>
            <a:r>
              <a:rPr lang="ru-RU" sz="2800" dirty="0">
                <a:cs typeface="Times New Roman" pitchFamily="18" charset="0"/>
              </a:rPr>
              <a:t>, вообще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неизвестны</a:t>
            </a:r>
            <a:r>
              <a:rPr lang="ru-RU" sz="2800" dirty="0">
                <a:cs typeface="Times New Roman" pitchFamily="18" charset="0"/>
              </a:rPr>
              <a:t>. </a:t>
            </a:r>
            <a:r>
              <a:rPr lang="ru-RU" sz="2800" u="sng" dirty="0">
                <a:cs typeface="Times New Roman" pitchFamily="18" charset="0"/>
              </a:rPr>
              <a:t>Обычно сталкиваются  две </a:t>
            </a:r>
            <a:r>
              <a:rPr lang="ru-RU" sz="2800" u="sng" dirty="0" err="1">
                <a:cs typeface="Times New Roman" pitchFamily="18" charset="0"/>
              </a:rPr>
              <a:t>мол-лы</a:t>
            </a:r>
            <a:r>
              <a:rPr lang="ru-RU" sz="2800" u="sng" dirty="0">
                <a:cs typeface="Times New Roman" pitchFamily="18" charset="0"/>
              </a:rPr>
              <a:t>, реже </a:t>
            </a:r>
            <a:r>
              <a:rPr lang="ru-RU" sz="2800" u="sng" dirty="0" smtClean="0">
                <a:cs typeface="Times New Roman" pitchFamily="18" charset="0"/>
              </a:rPr>
              <a:t>«одна» и очень редко </a:t>
            </a:r>
            <a:r>
              <a:rPr lang="ru-RU" sz="2800" u="sng" dirty="0">
                <a:cs typeface="Times New Roman" pitchFamily="18" charset="0"/>
              </a:rPr>
              <a:t>три </a:t>
            </a:r>
            <a:r>
              <a:rPr lang="ru-RU" sz="2800" u="sng" dirty="0" err="1" smtClean="0">
                <a:cs typeface="Times New Roman" pitchFamily="18" charset="0"/>
              </a:rPr>
              <a:t>ч-цы</a:t>
            </a:r>
            <a:r>
              <a:rPr lang="ru-RU" sz="2800" dirty="0" smtClean="0">
                <a:cs typeface="Times New Roman" pitchFamily="18" charset="0"/>
              </a:rPr>
              <a:t>. 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285720" y="357166"/>
            <a:ext cx="857256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19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По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числу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ч-ц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или мол-л, участвующих в элем. акте, судят о </a:t>
            </a:r>
            <a:r>
              <a:rPr lang="ru-RU" sz="28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молекулярности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реакции. 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728" y="1428736"/>
            <a:ext cx="5567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Например, </a:t>
            </a:r>
            <a:r>
              <a:rPr lang="ru-RU" sz="28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р-ция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2А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+ В = А</a:t>
            </a:r>
            <a:r>
              <a:rPr lang="ru-RU" sz="28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7158" y="2071678"/>
            <a:ext cx="8501122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может протекать по разным механизмам: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простому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сложному</a:t>
            </a: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357188" y="30861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cs typeface="Times New Roman" pitchFamily="18" charset="0"/>
              </a:rPr>
              <a:t>простой </a:t>
            </a:r>
            <a:r>
              <a:rPr lang="ru-RU" sz="2800" b="1" dirty="0" err="1">
                <a:cs typeface="Times New Roman" pitchFamily="18" charset="0"/>
              </a:rPr>
              <a:t>мех-зм</a:t>
            </a:r>
            <a:r>
              <a:rPr lang="ru-RU" sz="2800" b="1" dirty="0">
                <a:cs typeface="Times New Roman" pitchFamily="18" charset="0"/>
              </a:rPr>
              <a:t> (одноактно):	</a:t>
            </a:r>
            <a:r>
              <a:rPr lang="ru-RU" sz="2800" b="1" u="sng" dirty="0">
                <a:cs typeface="Times New Roman" pitchFamily="18" charset="0"/>
              </a:rPr>
              <a:t>А + А + В </a:t>
            </a:r>
            <a:r>
              <a:rPr lang="ru-RU" sz="2800" b="1" dirty="0">
                <a:cs typeface="Times New Roman" pitchFamily="18" charset="0"/>
              </a:rPr>
              <a:t>= А</a:t>
            </a:r>
            <a:r>
              <a:rPr lang="ru-RU" sz="2800" b="1" baseline="-30000" dirty="0">
                <a:cs typeface="Times New Roman" pitchFamily="18" charset="0"/>
              </a:rPr>
              <a:t>2</a:t>
            </a:r>
            <a:r>
              <a:rPr lang="ru-RU" sz="2800" b="1" dirty="0">
                <a:cs typeface="Times New Roman" pitchFamily="18" charset="0"/>
              </a:rPr>
              <a:t>В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57188" y="3571875"/>
            <a:ext cx="8501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/>
              <a:t>реакция </a:t>
            </a:r>
            <a:r>
              <a:rPr lang="ru-RU" sz="2800" dirty="0" err="1">
                <a:solidFill>
                  <a:srgbClr val="FF0000"/>
                </a:solidFill>
              </a:rPr>
              <a:t>тримолекулярна</a:t>
            </a:r>
            <a:r>
              <a:rPr lang="ru-RU" sz="2800" dirty="0"/>
              <a:t> и протекает в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ru-RU" sz="2800" dirty="0"/>
              <a:t> стадию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85750" y="4333875"/>
            <a:ext cx="8643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cs typeface="Times New Roman" pitchFamily="18" charset="0"/>
              </a:rPr>
              <a:t>сложный мех-зм</a:t>
            </a:r>
            <a:r>
              <a:rPr lang="ru-RU" sz="2800">
                <a:cs typeface="Times New Roman" pitchFamily="18" charset="0"/>
              </a:rPr>
              <a:t>:  р-ция протекает в неск. стадий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79512" y="4929188"/>
            <a:ext cx="59766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1950" algn="ctr" eaLnBrk="0" hangingPunct="0"/>
            <a:r>
              <a:rPr lang="ru-RU" sz="2800" dirty="0" smtClean="0">
                <a:cs typeface="Times New Roman" pitchFamily="18" charset="0"/>
              </a:rPr>
              <a:t>Например:   1</a:t>
            </a:r>
            <a:r>
              <a:rPr lang="ru-RU" sz="2800" dirty="0">
                <a:cs typeface="Times New Roman" pitchFamily="18" charset="0"/>
              </a:rPr>
              <a:t>.   </a:t>
            </a:r>
            <a:r>
              <a:rPr lang="ru-RU" sz="2800" b="1" dirty="0">
                <a:cs typeface="Times New Roman" pitchFamily="18" charset="0"/>
              </a:rPr>
              <a:t>А + В → АВ,</a:t>
            </a:r>
            <a:endParaRPr lang="ru-RU" sz="2800" dirty="0">
              <a:cs typeface="Times New Roman" pitchFamily="18" charset="0"/>
            </a:endParaRPr>
          </a:p>
          <a:p>
            <a:pPr indent="361950" algn="ctr" eaLnBrk="0" hangingPunct="0"/>
            <a:r>
              <a:rPr lang="ru-RU" sz="2800" dirty="0">
                <a:cs typeface="Times New Roman" pitchFamily="18" charset="0"/>
              </a:rPr>
              <a:t>   </a:t>
            </a:r>
            <a:r>
              <a:rPr lang="ru-RU" sz="2800" dirty="0" smtClean="0">
                <a:cs typeface="Times New Roman" pitchFamily="18" charset="0"/>
              </a:rPr>
              <a:t>                     2</a:t>
            </a:r>
            <a:r>
              <a:rPr lang="ru-RU" sz="2800" dirty="0">
                <a:cs typeface="Times New Roman" pitchFamily="18" charset="0"/>
              </a:rPr>
              <a:t>.  </a:t>
            </a:r>
            <a:r>
              <a:rPr lang="ru-RU" sz="2800" b="1" dirty="0">
                <a:cs typeface="Times New Roman" pitchFamily="18" charset="0"/>
              </a:rPr>
              <a:t>АВ + А → А</a:t>
            </a:r>
            <a:r>
              <a:rPr lang="ru-RU" sz="2800" b="1" baseline="-30000" dirty="0">
                <a:cs typeface="Times New Roman" pitchFamily="18" charset="0"/>
              </a:rPr>
              <a:t>2</a:t>
            </a:r>
            <a:r>
              <a:rPr lang="ru-RU" sz="2800" b="1" dirty="0">
                <a:cs typeface="Times New Roman" pitchFamily="18" charset="0"/>
              </a:rPr>
              <a:t>В</a:t>
            </a:r>
            <a:r>
              <a:rPr lang="ru-RU" sz="2800" dirty="0">
                <a:cs typeface="Times New Roman" pitchFamily="18" charset="0"/>
              </a:rPr>
              <a:t>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857250" y="5905500"/>
            <a:ext cx="7215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АВ</a:t>
            </a:r>
            <a:r>
              <a:rPr lang="ru-RU" sz="2800"/>
              <a:t> - </a:t>
            </a:r>
            <a:r>
              <a:rPr lang="ru-RU" sz="2800" i="1"/>
              <a:t>промежуточная частица или в-во.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0001" y="214290"/>
            <a:ext cx="8643998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19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Установление детального механизма хим.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р-ции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явл-ся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сложной задачей и основано, в 1-ую очередь, на изучении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скорости реакции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85918" y="1646754"/>
            <a:ext cx="56623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Скорость химической реакции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85750" y="2214563"/>
            <a:ext cx="8572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/>
              <a:t>Скорость р-ций изучают по </a:t>
            </a:r>
            <a:r>
              <a:rPr lang="ru-RU" sz="2800">
                <a:solidFill>
                  <a:srgbClr val="FF0000"/>
                </a:solidFill>
              </a:rPr>
              <a:t>кинетическим кривым</a:t>
            </a:r>
            <a:r>
              <a:rPr lang="ru-RU" sz="2800"/>
              <a:t>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42875" y="5918200"/>
            <a:ext cx="4319588" cy="720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lnSpc>
                <a:spcPts val="2400"/>
              </a:lnSpc>
            </a:pPr>
            <a:r>
              <a:rPr lang="ru-RU">
                <a:latin typeface="Times New Roman" pitchFamily="18" charset="0"/>
              </a:rPr>
              <a:t>Рис. Построение кинетических кривых </a:t>
            </a:r>
          </a:p>
          <a:p>
            <a:pPr marL="0" lvl="2" algn="ctr">
              <a:lnSpc>
                <a:spcPts val="2400"/>
              </a:lnSpc>
            </a:pPr>
            <a:r>
              <a:rPr lang="ru-RU">
                <a:latin typeface="Times New Roman" pitchFamily="18" charset="0"/>
              </a:rPr>
              <a:t>по экспериментальным точкам.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57158" y="3275051"/>
            <a:ext cx="468000" cy="208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27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Arial" pitchFamily="34" charset="0"/>
              </a:rPr>
              <a:t>  Концентрация, С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839788" y="5438775"/>
            <a:ext cx="28225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839788" y="2989263"/>
            <a:ext cx="19050" cy="2452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852488" y="5454650"/>
            <a:ext cx="158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857250" y="3297238"/>
            <a:ext cx="2806700" cy="2122487"/>
          </a:xfrm>
          <a:custGeom>
            <a:avLst/>
            <a:gdLst>
              <a:gd name="T0" fmla="*/ 0 w 4584"/>
              <a:gd name="T1" fmla="*/ 2147483647 h 2808"/>
              <a:gd name="T2" fmla="*/ 2147483647 w 4584"/>
              <a:gd name="T3" fmla="*/ 2147483647 h 2808"/>
              <a:gd name="T4" fmla="*/ 2147483647 w 4584"/>
              <a:gd name="T5" fmla="*/ 2147483647 h 2808"/>
              <a:gd name="T6" fmla="*/ 2147483647 w 4584"/>
              <a:gd name="T7" fmla="*/ 2147483647 h 2808"/>
              <a:gd name="T8" fmla="*/ 2147483647 w 4584"/>
              <a:gd name="T9" fmla="*/ 2147483647 h 28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84"/>
              <a:gd name="T16" fmla="*/ 0 h 2808"/>
              <a:gd name="T17" fmla="*/ 4584 w 4584"/>
              <a:gd name="T18" fmla="*/ 2808 h 28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84" h="2808">
                <a:moveTo>
                  <a:pt x="0" y="2808"/>
                </a:moveTo>
                <a:cubicBezTo>
                  <a:pt x="132" y="2352"/>
                  <a:pt x="264" y="1896"/>
                  <a:pt x="576" y="1512"/>
                </a:cubicBezTo>
                <a:cubicBezTo>
                  <a:pt x="888" y="1128"/>
                  <a:pt x="1272" y="744"/>
                  <a:pt x="1872" y="504"/>
                </a:cubicBezTo>
                <a:cubicBezTo>
                  <a:pt x="2472" y="264"/>
                  <a:pt x="3768" y="144"/>
                  <a:pt x="4176" y="72"/>
                </a:cubicBezTo>
                <a:cubicBezTo>
                  <a:pt x="4584" y="0"/>
                  <a:pt x="4296" y="72"/>
                  <a:pt x="4320" y="72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860425" y="3143250"/>
            <a:ext cx="2644775" cy="2286000"/>
          </a:xfrm>
          <a:custGeom>
            <a:avLst/>
            <a:gdLst>
              <a:gd name="T0" fmla="*/ 0 w 4320"/>
              <a:gd name="T1" fmla="*/ 0 h 3024"/>
              <a:gd name="T2" fmla="*/ 2147483647 w 4320"/>
              <a:gd name="T3" fmla="*/ 2147483647 h 3024"/>
              <a:gd name="T4" fmla="*/ 2147483647 w 4320"/>
              <a:gd name="T5" fmla="*/ 2147483647 h 3024"/>
              <a:gd name="T6" fmla="*/ 2147483647 w 4320"/>
              <a:gd name="T7" fmla="*/ 2147483647 h 3024"/>
              <a:gd name="T8" fmla="*/ 0 60000 65536"/>
              <a:gd name="T9" fmla="*/ 0 60000 65536"/>
              <a:gd name="T10" fmla="*/ 0 60000 65536"/>
              <a:gd name="T11" fmla="*/ 0 60000 65536"/>
              <a:gd name="T12" fmla="*/ 0 w 4320"/>
              <a:gd name="T13" fmla="*/ 0 h 3024"/>
              <a:gd name="T14" fmla="*/ 4320 w 4320"/>
              <a:gd name="T15" fmla="*/ 3024 h 30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0" h="3024">
                <a:moveTo>
                  <a:pt x="0" y="0"/>
                </a:moveTo>
                <a:cubicBezTo>
                  <a:pt x="168" y="504"/>
                  <a:pt x="336" y="1008"/>
                  <a:pt x="720" y="1440"/>
                </a:cubicBezTo>
                <a:cubicBezTo>
                  <a:pt x="1104" y="1872"/>
                  <a:pt x="1704" y="2328"/>
                  <a:pt x="2304" y="2592"/>
                </a:cubicBezTo>
                <a:cubicBezTo>
                  <a:pt x="2904" y="2856"/>
                  <a:pt x="3984" y="2952"/>
                  <a:pt x="4320" y="3024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V="1">
            <a:off x="1090613" y="3140075"/>
            <a:ext cx="1500187" cy="1196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1768475" y="3852863"/>
            <a:ext cx="0" cy="154781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944563" y="3944938"/>
            <a:ext cx="1411287" cy="1416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1768475" y="3849688"/>
            <a:ext cx="9731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Arc 16"/>
          <p:cNvSpPr>
            <a:spLocks/>
          </p:cNvSpPr>
          <p:nvPr/>
        </p:nvSpPr>
        <p:spPr bwMode="auto">
          <a:xfrm>
            <a:off x="2135188" y="3571875"/>
            <a:ext cx="90487" cy="287338"/>
          </a:xfrm>
          <a:custGeom>
            <a:avLst/>
            <a:gdLst>
              <a:gd name="T0" fmla="*/ 0 w 21600"/>
              <a:gd name="T1" fmla="*/ 0 h 21600"/>
              <a:gd name="T2" fmla="*/ 6583662 w 21600"/>
              <a:gd name="T3" fmla="*/ 577427212 h 21600"/>
              <a:gd name="T4" fmla="*/ 0 w 21600"/>
              <a:gd name="T5" fmla="*/ 57742721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1768475" y="4787900"/>
            <a:ext cx="1058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Arc 18"/>
          <p:cNvSpPr>
            <a:spLocks/>
          </p:cNvSpPr>
          <p:nvPr/>
        </p:nvSpPr>
        <p:spPr bwMode="auto">
          <a:xfrm>
            <a:off x="1560513" y="4521200"/>
            <a:ext cx="561975" cy="266700"/>
          </a:xfrm>
          <a:custGeom>
            <a:avLst/>
            <a:gdLst>
              <a:gd name="T0" fmla="*/ 0 w 31018"/>
              <a:gd name="T1" fmla="*/ 50523049 h 21600"/>
              <a:gd name="T2" fmla="*/ 2147483647 w 31018"/>
              <a:gd name="T3" fmla="*/ 491623342 h 21600"/>
              <a:gd name="T4" fmla="*/ 1014567212 w 31018"/>
              <a:gd name="T5" fmla="*/ 504062225 h 21600"/>
              <a:gd name="T6" fmla="*/ 0 60000 65536"/>
              <a:gd name="T7" fmla="*/ 0 60000 65536"/>
              <a:gd name="T8" fmla="*/ 0 60000 65536"/>
              <a:gd name="T9" fmla="*/ 0 w 31018"/>
              <a:gd name="T10" fmla="*/ 0 h 21600"/>
              <a:gd name="T11" fmla="*/ 31018 w 3101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018" h="21600" fill="none" extrusionOk="0">
                <a:moveTo>
                  <a:pt x="-1" y="2164"/>
                </a:moveTo>
                <a:cubicBezTo>
                  <a:pt x="2937" y="740"/>
                  <a:pt x="6160" y="-1"/>
                  <a:pt x="9425" y="0"/>
                </a:cubicBezTo>
                <a:cubicBezTo>
                  <a:pt x="21146" y="0"/>
                  <a:pt x="30729" y="9348"/>
                  <a:pt x="31018" y="21066"/>
                </a:cubicBezTo>
              </a:path>
              <a:path w="31018" h="21600" stroke="0" extrusionOk="0">
                <a:moveTo>
                  <a:pt x="-1" y="2164"/>
                </a:moveTo>
                <a:cubicBezTo>
                  <a:pt x="2937" y="740"/>
                  <a:pt x="6160" y="-1"/>
                  <a:pt x="9425" y="0"/>
                </a:cubicBezTo>
                <a:cubicBezTo>
                  <a:pt x="21146" y="0"/>
                  <a:pt x="30729" y="9348"/>
                  <a:pt x="31018" y="21066"/>
                </a:cubicBezTo>
                <a:lnTo>
                  <a:pt x="9425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950913" y="4992688"/>
            <a:ext cx="88900" cy="90487"/>
          </a:xfrm>
          <a:prstGeom prst="flowChartConnecto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AutoShape 20"/>
          <p:cNvSpPr>
            <a:spLocks noChangeArrowheads="1"/>
          </p:cNvSpPr>
          <p:nvPr/>
        </p:nvSpPr>
        <p:spPr bwMode="auto">
          <a:xfrm>
            <a:off x="1039813" y="4694238"/>
            <a:ext cx="88900" cy="93662"/>
          </a:xfrm>
          <a:prstGeom prst="flowChartConnecto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1314252" y="4312235"/>
            <a:ext cx="89551" cy="95171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AutoShape 22"/>
          <p:cNvSpPr>
            <a:spLocks noChangeArrowheads="1"/>
          </p:cNvSpPr>
          <p:nvPr/>
        </p:nvSpPr>
        <p:spPr bwMode="auto">
          <a:xfrm flipH="1">
            <a:off x="1619672" y="3933056"/>
            <a:ext cx="88900" cy="82550"/>
          </a:xfrm>
          <a:prstGeom prst="flowChartConnecto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AutoShape 23"/>
          <p:cNvSpPr>
            <a:spLocks noChangeArrowheads="1"/>
          </p:cNvSpPr>
          <p:nvPr/>
        </p:nvSpPr>
        <p:spPr bwMode="auto">
          <a:xfrm flipH="1">
            <a:off x="2498725" y="3495675"/>
            <a:ext cx="92075" cy="109538"/>
          </a:xfrm>
          <a:prstGeom prst="flowChartConnecto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24"/>
          <p:cNvSpPr>
            <a:spLocks noChangeArrowheads="1"/>
          </p:cNvSpPr>
          <p:nvPr/>
        </p:nvSpPr>
        <p:spPr bwMode="auto">
          <a:xfrm flipH="1">
            <a:off x="3347864" y="3356992"/>
            <a:ext cx="88900" cy="104775"/>
          </a:xfrm>
          <a:prstGeom prst="flowChartConnecto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AutoShape 25"/>
          <p:cNvSpPr>
            <a:spLocks noChangeArrowheads="1"/>
          </p:cNvSpPr>
          <p:nvPr/>
        </p:nvSpPr>
        <p:spPr bwMode="auto">
          <a:xfrm>
            <a:off x="834646" y="3143270"/>
            <a:ext cx="89551" cy="900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AutoShape 26"/>
          <p:cNvSpPr>
            <a:spLocks noChangeArrowheads="1"/>
          </p:cNvSpPr>
          <p:nvPr/>
        </p:nvSpPr>
        <p:spPr bwMode="auto">
          <a:xfrm>
            <a:off x="1039882" y="3740618"/>
            <a:ext cx="89551" cy="90000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AutoShape 27"/>
          <p:cNvSpPr>
            <a:spLocks noChangeArrowheads="1"/>
          </p:cNvSpPr>
          <p:nvPr/>
        </p:nvSpPr>
        <p:spPr bwMode="auto">
          <a:xfrm flipH="1">
            <a:off x="1560677" y="4600113"/>
            <a:ext cx="90186" cy="93398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AutoShape 28"/>
          <p:cNvSpPr>
            <a:spLocks noChangeArrowheads="1"/>
          </p:cNvSpPr>
          <p:nvPr/>
        </p:nvSpPr>
        <p:spPr bwMode="auto">
          <a:xfrm>
            <a:off x="2045905" y="4897449"/>
            <a:ext cx="89551" cy="95171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AutoShape 29"/>
          <p:cNvSpPr>
            <a:spLocks noChangeArrowheads="1"/>
          </p:cNvSpPr>
          <p:nvPr/>
        </p:nvSpPr>
        <p:spPr bwMode="auto">
          <a:xfrm>
            <a:off x="822325" y="5360988"/>
            <a:ext cx="88900" cy="93662"/>
          </a:xfrm>
          <a:prstGeom prst="flowChartConnector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AutoShape 30"/>
          <p:cNvSpPr>
            <a:spLocks noChangeArrowheads="1"/>
          </p:cNvSpPr>
          <p:nvPr/>
        </p:nvSpPr>
        <p:spPr bwMode="auto">
          <a:xfrm>
            <a:off x="2958566" y="5250350"/>
            <a:ext cx="89551" cy="83349"/>
          </a:xfrm>
          <a:prstGeom prst="flowChartConnector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1885950" y="4256088"/>
            <a:ext cx="431800" cy="327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/>
              <a:t>ά</a:t>
            </a:r>
            <a:endParaRPr lang="ru-RU" sz="2800"/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971600" y="5301208"/>
            <a:ext cx="352425" cy="327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ru-RU" sz="2000" b="1" dirty="0">
                <a:latin typeface="Times New Roman" pitchFamily="18" charset="0"/>
              </a:rPr>
              <a:t>P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971600" y="2924944"/>
            <a:ext cx="369888" cy="327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</a:rPr>
              <a:t>R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9" name="Text Box 34"/>
          <p:cNvSpPr txBox="1">
            <a:spLocks noChangeArrowheads="1"/>
          </p:cNvSpPr>
          <p:nvPr/>
        </p:nvSpPr>
        <p:spPr bwMode="auto">
          <a:xfrm>
            <a:off x="2233613" y="3470275"/>
            <a:ext cx="344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/>
              <a:t>α</a:t>
            </a:r>
            <a:endParaRPr lang="ru-RU" sz="2800"/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1643063" y="5489575"/>
            <a:ext cx="303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2643188" y="556101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Время, </a:t>
            </a:r>
            <a:r>
              <a:rPr lang="en-US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4139952" y="2743200"/>
            <a:ext cx="4369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Рассмотрим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р-цию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→ 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43" name="Rectangle 35"/>
          <p:cNvSpPr>
            <a:spLocks noChangeArrowheads="1"/>
          </p:cNvSpPr>
          <p:nvPr/>
        </p:nvSpPr>
        <p:spPr bwMode="auto">
          <a:xfrm>
            <a:off x="4139952" y="3284984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dirty="0">
                <a:cs typeface="Times New Roman" pitchFamily="18" charset="0"/>
              </a:rPr>
              <a:t>(где R - реагенты, </a:t>
            </a:r>
            <a:r>
              <a:rPr lang="en-US" sz="2000" dirty="0">
                <a:cs typeface="Times New Roman" pitchFamily="18" charset="0"/>
              </a:rPr>
              <a:t>   </a:t>
            </a:r>
            <a:r>
              <a:rPr lang="ru-RU" sz="2000" dirty="0">
                <a:cs typeface="Times New Roman" pitchFamily="18" charset="0"/>
              </a:rPr>
              <a:t>P - продукты</a:t>
            </a:r>
            <a:r>
              <a:rPr lang="ru-RU" sz="2000" dirty="0" smtClean="0"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 smtClean="0">
                <a:cs typeface="Times New Roman" pitchFamily="18" charset="0"/>
              </a:rPr>
              <a:t>При </a:t>
            </a:r>
            <a:r>
              <a:rPr lang="en-US" sz="2000" dirty="0" smtClean="0">
                <a:cs typeface="Times New Roman" pitchFamily="18" charset="0"/>
              </a:rPr>
              <a:t>t=0  R=max, a P=0.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3429000" y="4221088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в каждый момент времени </a:t>
            </a:r>
            <a:r>
              <a:rPr lang="ru-RU" sz="2000" b="1" dirty="0" err="1"/>
              <a:t>t</a:t>
            </a:r>
            <a:r>
              <a:rPr lang="ru-RU" sz="2000" b="1" baseline="-25000" dirty="0" err="1"/>
              <a:t>i</a:t>
            </a:r>
            <a:r>
              <a:rPr lang="ru-RU" sz="2000" dirty="0"/>
              <a:t> скорость </a:t>
            </a:r>
            <a:r>
              <a:rPr lang="ru-RU" sz="2000" dirty="0" err="1"/>
              <a:t>р-ции</a:t>
            </a:r>
            <a:r>
              <a:rPr lang="ru-RU" sz="2000" dirty="0"/>
              <a:t> </a:t>
            </a:r>
            <a:r>
              <a:rPr lang="ru-RU" sz="2000" dirty="0">
                <a:sym typeface="Symbol" pitchFamily="18" charset="2"/>
              </a:rPr>
              <a:t></a:t>
            </a:r>
            <a:r>
              <a:rPr lang="ru-RU" sz="2000" dirty="0"/>
              <a:t> </a:t>
            </a: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4726112" y="4801716"/>
            <a:ext cx="3240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ym typeface="Symbol" pitchFamily="18" charset="2"/>
              </a:rPr>
              <a:t></a:t>
            </a:r>
            <a:r>
              <a:rPr lang="en-US" sz="2400" b="1"/>
              <a:t> = dP/dt = - dR/dt</a:t>
            </a:r>
            <a:r>
              <a:rPr lang="en-US" sz="2400"/>
              <a:t> </a:t>
            </a:r>
            <a:endParaRPr lang="ru-RU" sz="2400"/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4788024" y="5373216"/>
            <a:ext cx="2663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ym typeface="Symbol" pitchFamily="18" charset="2"/>
              </a:rPr>
              <a:t></a:t>
            </a:r>
            <a:r>
              <a:rPr lang="en-US" sz="2400"/>
              <a:t> = tg </a:t>
            </a:r>
            <a:r>
              <a:rPr lang="ru-RU" sz="2400"/>
              <a:t>α</a:t>
            </a:r>
            <a:r>
              <a:rPr lang="en-US" sz="2400"/>
              <a:t> = - tg </a:t>
            </a:r>
            <a:r>
              <a:rPr lang="ru-RU" sz="2400"/>
              <a:t>α</a:t>
            </a:r>
            <a:r>
              <a:rPr lang="en-US" sz="2400"/>
              <a:t>́.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4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 build="allAtOnce"/>
      <p:bldP spid="43" grpId="0" build="allAtOnce"/>
      <p:bldP spid="44" grpId="0" build="allAtOnce"/>
      <p:bldP spid="45" grpId="0" build="allAtOnce"/>
      <p:bldP spid="4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6286500" y="285750"/>
            <a:ext cx="2357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cs typeface="Times New Roman" pitchFamily="18" charset="0"/>
              </a:rPr>
              <a:t>при V=Const :</a:t>
            </a:r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642938" y="500063"/>
          <a:ext cx="4703762" cy="1052512"/>
        </p:xfrm>
        <a:graphic>
          <a:graphicData uri="http://schemas.openxmlformats.org/presentationml/2006/ole">
            <p:oleObj spid="_x0000_s1026" name="Формула" r:id="rId3" imgW="2019240" imgH="495000" progId="Equation.3">
              <p:embed/>
            </p:oleObj>
          </a:graphicData>
        </a:graphic>
      </p:graphicFrame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6000750" y="1214438"/>
            <a:ext cx="264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где С – конц-ция.</a:t>
            </a:r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357188" y="1928802"/>
            <a:ext cx="8501062" cy="293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algn="ctr"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Влияние концентрации реагентов. </a:t>
            </a:r>
            <a:endParaRPr lang="en-US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Основной закон кинетики</a:t>
            </a:r>
            <a:endParaRPr lang="en-US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  <a:p>
            <a:pPr indent="450850" algn="just" eaLnBrk="0" hangingPunct="0">
              <a:spcBef>
                <a:spcPts val="1200"/>
              </a:spcBef>
              <a:defRPr/>
            </a:pPr>
            <a:r>
              <a:rPr lang="ru-RU" sz="2800" dirty="0">
                <a:cs typeface="Times New Roman" pitchFamily="18" charset="0"/>
              </a:rPr>
              <a:t>Давно известно, что с ростом </a:t>
            </a:r>
            <a:r>
              <a:rPr lang="ru-RU" sz="2800" dirty="0" err="1">
                <a:cs typeface="Times New Roman" pitchFamily="18" charset="0"/>
              </a:rPr>
              <a:t>конц-ции</a:t>
            </a:r>
            <a:r>
              <a:rPr lang="ru-RU" sz="2800" dirty="0">
                <a:cs typeface="Times New Roman" pitchFamily="18" charset="0"/>
              </a:rPr>
              <a:t> реагентов скорость </a:t>
            </a:r>
            <a:r>
              <a:rPr lang="ru-RU" sz="2800" dirty="0" err="1">
                <a:cs typeface="Times New Roman" pitchFamily="18" charset="0"/>
              </a:rPr>
              <a:t>р-ции</a:t>
            </a:r>
            <a:r>
              <a:rPr lang="ru-RU" sz="2800" dirty="0">
                <a:cs typeface="Times New Roman" pitchFamily="18" charset="0"/>
              </a:rPr>
              <a:t> растёт. </a:t>
            </a:r>
            <a:endParaRPr lang="en-US" sz="2800" dirty="0">
              <a:cs typeface="Times New Roman" pitchFamily="18" charset="0"/>
            </a:endParaRPr>
          </a:p>
          <a:p>
            <a:pPr indent="450850" algn="just" eaLnBrk="0" hangingPunct="0">
              <a:defRPr/>
            </a:pPr>
            <a:r>
              <a:rPr lang="ru-RU" sz="2800" dirty="0"/>
              <a:t>Для большинства хим. </a:t>
            </a:r>
            <a:r>
              <a:rPr lang="ru-RU" sz="2800" dirty="0" err="1"/>
              <a:t>р-ций</a:t>
            </a:r>
            <a:r>
              <a:rPr lang="ru-RU" sz="2800" dirty="0"/>
              <a:t> эта </a:t>
            </a:r>
            <a:r>
              <a:rPr lang="ru-RU" sz="2800" dirty="0" err="1"/>
              <a:t>зав-сть</a:t>
            </a:r>
            <a:r>
              <a:rPr lang="ru-RU" sz="2800" dirty="0"/>
              <a:t> составляет суть </a:t>
            </a:r>
            <a:r>
              <a:rPr lang="ru-RU" sz="2800" i="1" u="sng" dirty="0">
                <a:solidFill>
                  <a:srgbClr val="FF0000"/>
                </a:solidFill>
              </a:rPr>
              <a:t>основного закона кинетики</a:t>
            </a:r>
            <a:r>
              <a:rPr lang="ru-RU" sz="2800" dirty="0"/>
              <a:t>:</a:t>
            </a:r>
            <a:endParaRPr lang="en-US" sz="2800" dirty="0"/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249238" y="4857750"/>
            <a:ext cx="86455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800" b="1" i="1" dirty="0">
                <a:solidFill>
                  <a:srgbClr val="17375E"/>
                </a:solidFill>
              </a:rPr>
              <a:t>Скорость </a:t>
            </a:r>
            <a:r>
              <a:rPr lang="ru-RU" sz="2800" b="1" i="1" dirty="0" err="1">
                <a:solidFill>
                  <a:srgbClr val="17375E"/>
                </a:solidFill>
              </a:rPr>
              <a:t>р-ции</a:t>
            </a:r>
            <a:r>
              <a:rPr lang="ru-RU" sz="2800" b="1" i="1" dirty="0">
                <a:solidFill>
                  <a:srgbClr val="17375E"/>
                </a:solidFill>
              </a:rPr>
              <a:t> в каждый момент времени </a:t>
            </a:r>
            <a:r>
              <a:rPr lang="ru-RU" sz="2800" b="1" i="1" dirty="0" err="1">
                <a:solidFill>
                  <a:srgbClr val="17375E"/>
                </a:solidFill>
              </a:rPr>
              <a:t>пропорц-на</a:t>
            </a:r>
            <a:r>
              <a:rPr lang="ru-RU" sz="2800" b="1" i="1" dirty="0">
                <a:solidFill>
                  <a:srgbClr val="17375E"/>
                </a:solidFill>
              </a:rPr>
              <a:t> произведению </a:t>
            </a:r>
            <a:r>
              <a:rPr lang="ru-RU" sz="2800" b="1" i="1" dirty="0" err="1">
                <a:solidFill>
                  <a:srgbClr val="17375E"/>
                </a:solidFill>
              </a:rPr>
              <a:t>конц-ций</a:t>
            </a:r>
            <a:r>
              <a:rPr lang="ru-RU" sz="2800" b="1" i="1" dirty="0">
                <a:solidFill>
                  <a:srgbClr val="17375E"/>
                </a:solidFill>
              </a:rPr>
              <a:t> </a:t>
            </a:r>
            <a:r>
              <a:rPr lang="ru-RU" sz="2800" b="1" i="1" dirty="0" err="1">
                <a:solidFill>
                  <a:srgbClr val="17375E"/>
                </a:solidFill>
              </a:rPr>
              <a:t>взаимод-щих</a:t>
            </a:r>
            <a:r>
              <a:rPr lang="ru-RU" sz="2800" b="1" i="1" dirty="0">
                <a:solidFill>
                  <a:srgbClr val="17375E"/>
                </a:solidFill>
              </a:rPr>
              <a:t> </a:t>
            </a:r>
            <a:r>
              <a:rPr lang="ru-RU" sz="2800" b="1" i="1" dirty="0" err="1">
                <a:solidFill>
                  <a:srgbClr val="17375E"/>
                </a:solidFill>
              </a:rPr>
              <a:t>в-в</a:t>
            </a:r>
            <a:r>
              <a:rPr lang="ru-RU" sz="2800" b="1" i="1" dirty="0">
                <a:solidFill>
                  <a:srgbClr val="17375E"/>
                </a:solidFill>
              </a:rPr>
              <a:t>, возведённых в некоторую степень</a:t>
            </a:r>
            <a:r>
              <a:rPr lang="ru-RU" sz="2800" b="1" dirty="0">
                <a:solidFill>
                  <a:srgbClr val="17375E"/>
                </a:solidFill>
              </a:rPr>
              <a:t>.</a:t>
            </a:r>
            <a:endParaRPr lang="ru-RU" sz="2800" dirty="0">
              <a:solidFill>
                <a:srgbClr val="1737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67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 ОЗК даётся в виде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кинетическо-го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ур-ния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р-ции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indent="361950"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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К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·[A</a:t>
            </a:r>
            <a:r>
              <a:rPr lang="en-US" sz="28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]</a:t>
            </a:r>
            <a:r>
              <a:rPr lang="en-US" sz="28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·[A</a:t>
            </a:r>
            <a:r>
              <a:rPr lang="en-US" sz="28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]</a:t>
            </a:r>
            <a:r>
              <a:rPr lang="en-US" sz="28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q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····[</a:t>
            </a:r>
            <a:r>
              <a:rPr lang="en-US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</a:t>
            </a:r>
            <a:r>
              <a:rPr lang="en-US" sz="2800" b="1" baseline="-300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ℓ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]</a:t>
            </a:r>
            <a:r>
              <a:rPr lang="en-US" sz="28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</a:t>
            </a:r>
            <a:endParaRPr lang="ru-RU" sz="28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643050"/>
            <a:ext cx="8640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К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-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константа скорости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р-ции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не зависит от </a:t>
            </a:r>
            <a:r>
              <a:rPr lang="ru-RU" sz="28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конц-ции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, но зависит от природы реагентов и </a:t>
            </a:r>
            <a:r>
              <a:rPr lang="ru-RU" sz="28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т-ры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. </a:t>
            </a:r>
            <a:endParaRPr lang="ru-RU" sz="28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p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q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r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–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порядок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р-ции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по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в-ву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А</a:t>
            </a:r>
            <a:r>
              <a:rPr lang="ru-RU" sz="2800" baseline="-30000" dirty="0">
                <a:latin typeface="Arial" pitchFamily="34" charset="0"/>
                <a:cs typeface="Arial" pitchFamily="34" charset="0"/>
                <a:sym typeface="Symbol" pitchFamily="18" charset="2"/>
              </a:rPr>
              <a:t>1, 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А</a:t>
            </a:r>
            <a:r>
              <a:rPr lang="ru-RU" sz="2800" baseline="-30000" dirty="0">
                <a:latin typeface="Arial" pitchFamily="34" charset="0"/>
                <a:cs typeface="Arial" pitchFamily="34" charset="0"/>
                <a:sym typeface="Symbol" pitchFamily="18" charset="2"/>
              </a:rPr>
              <a:t> 2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 и </a:t>
            </a:r>
            <a:r>
              <a:rPr lang="ru-RU" sz="28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А</a:t>
            </a:r>
            <a:r>
              <a:rPr lang="ru-RU" sz="2800" baseline="-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ℓ</a:t>
            </a:r>
            <a:r>
              <a:rPr lang="ru-RU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, или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частный порядок. </a:t>
            </a:r>
          </a:p>
          <a:p>
            <a:pPr indent="3619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Сумма частных порядков – общий порядок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р-ции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: </a:t>
            </a:r>
            <a:r>
              <a:rPr lang="ru-RU" sz="2800" b="1" i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n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=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p</a:t>
            </a:r>
            <a:r>
              <a:rPr lang="en-US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+</a:t>
            </a:r>
            <a:r>
              <a:rPr lang="en-US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q</a:t>
            </a:r>
            <a:r>
              <a:rPr lang="en-US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+</a:t>
            </a:r>
            <a:r>
              <a:rPr lang="en-US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 err="1">
                <a:latin typeface="Arial" pitchFamily="34" charset="0"/>
                <a:cs typeface="Arial" pitchFamily="34" charset="0"/>
                <a:sym typeface="Symbol" pitchFamily="18" charset="2"/>
              </a:rPr>
              <a:t>r</a:t>
            </a:r>
            <a:r>
              <a:rPr lang="en-US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≤ 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 pitchFamily="18" charset="2"/>
              </a:rPr>
              <a:t>. </a:t>
            </a:r>
          </a:p>
        </p:txBody>
      </p:sp>
      <p:sp>
        <p:nvSpPr>
          <p:cNvPr id="14340" name="Прямоугольник 5"/>
          <p:cNvSpPr>
            <a:spLocks noChangeArrowheads="1"/>
          </p:cNvSpPr>
          <p:nvPr/>
        </p:nvSpPr>
        <p:spPr bwMode="auto">
          <a:xfrm>
            <a:off x="285750" y="4500563"/>
            <a:ext cx="85725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dirty="0"/>
              <a:t>Для простых (1стадийных) </a:t>
            </a:r>
            <a:r>
              <a:rPr lang="ru-RU" sz="2800" dirty="0" err="1"/>
              <a:t>р-ций</a:t>
            </a:r>
            <a:r>
              <a:rPr lang="ru-RU" sz="2800" dirty="0"/>
              <a:t> частные порядки </a:t>
            </a:r>
            <a:r>
              <a:rPr lang="ru-RU" sz="2800" u="sng" dirty="0"/>
              <a:t>совпадают</a:t>
            </a:r>
            <a:r>
              <a:rPr lang="ru-RU" sz="2800" dirty="0"/>
              <a:t> со </a:t>
            </a:r>
            <a:r>
              <a:rPr lang="ru-RU" sz="2800" b="1" i="1" dirty="0"/>
              <a:t>стехиометрическими</a:t>
            </a:r>
            <a:r>
              <a:rPr lang="ru-RU" sz="2800" dirty="0"/>
              <a:t> </a:t>
            </a:r>
            <a:r>
              <a:rPr lang="ru-RU" sz="2800" dirty="0" err="1"/>
              <a:t>коэф-тами</a:t>
            </a:r>
            <a:r>
              <a:rPr lang="ru-RU" sz="2800" dirty="0"/>
              <a:t>, и </a:t>
            </a:r>
            <a:r>
              <a:rPr lang="ru-RU" sz="2800" dirty="0" err="1"/>
              <a:t>хар-ют</a:t>
            </a:r>
            <a:r>
              <a:rPr lang="ru-RU" sz="2800" dirty="0"/>
              <a:t> её </a:t>
            </a:r>
            <a:r>
              <a:rPr lang="ru-RU" sz="2800" dirty="0" err="1">
                <a:solidFill>
                  <a:srgbClr val="FF0000"/>
                </a:solidFill>
              </a:rPr>
              <a:t>молекулярность</a:t>
            </a:r>
            <a:r>
              <a:rPr lang="ru-RU" sz="2800" dirty="0"/>
              <a:t>. Иногда это справедливо и для заведомо сложных </a:t>
            </a:r>
            <a:r>
              <a:rPr lang="ru-RU" sz="2800" dirty="0" err="1"/>
              <a:t>р-ций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9238" y="357188"/>
            <a:ext cx="864393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61950" algn="just">
              <a:defRPr/>
            </a:pPr>
            <a:r>
              <a:rPr lang="ru-RU" sz="2800" dirty="0"/>
              <a:t>Для них </a:t>
            </a:r>
            <a:r>
              <a:rPr lang="ru-RU" sz="2800" dirty="0" smtClean="0"/>
              <a:t>кинетическое </a:t>
            </a:r>
            <a:r>
              <a:rPr lang="ru-RU" sz="2800" dirty="0" err="1"/>
              <a:t>ур-ние</a:t>
            </a:r>
            <a:r>
              <a:rPr lang="ru-RU" sz="2800" dirty="0"/>
              <a:t> </a:t>
            </a:r>
            <a:r>
              <a:rPr lang="ru-RU" sz="2800" dirty="0" err="1"/>
              <a:t>р-ции</a:t>
            </a:r>
            <a:r>
              <a:rPr lang="ru-RU" sz="2800" dirty="0"/>
              <a:t> выражает сущность основного постулата хим. кинетики –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закона действия (действующих) масс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ЗДМ</a:t>
            </a:r>
            <a:r>
              <a:rPr lang="ru-RU" sz="2800" dirty="0"/>
              <a:t>, (1864 – 1867 г.г. </a:t>
            </a:r>
            <a:r>
              <a:rPr lang="ru-RU" sz="2800" dirty="0" err="1"/>
              <a:t>К.М.Гульдберг</a:t>
            </a:r>
            <a:r>
              <a:rPr lang="ru-RU" sz="2800" dirty="0"/>
              <a:t> и </a:t>
            </a:r>
            <a:r>
              <a:rPr lang="ru-RU" sz="2800" dirty="0" err="1"/>
              <a:t>П.Вааге</a:t>
            </a:r>
            <a:r>
              <a:rPr lang="ru-RU" sz="2800" dirty="0"/>
              <a:t>).	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649538" y="2214563"/>
            <a:ext cx="3851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cs typeface="Times New Roman" pitchFamily="18" charset="0"/>
              </a:rPr>
              <a:t> </a:t>
            </a:r>
            <a:r>
              <a:rPr lang="en-US" sz="2800" b="1" i="1">
                <a:cs typeface="Times New Roman" pitchFamily="18" charset="0"/>
              </a:rPr>
              <a:t>a</a:t>
            </a:r>
            <a:r>
              <a:rPr lang="en-US" sz="2800" b="1">
                <a:cs typeface="Times New Roman" pitchFamily="18" charset="0"/>
              </a:rPr>
              <a:t>A</a:t>
            </a:r>
            <a:r>
              <a:rPr lang="ru-RU" sz="2800" b="1">
                <a:cs typeface="Times New Roman" pitchFamily="18" charset="0"/>
              </a:rPr>
              <a:t> + </a:t>
            </a:r>
            <a:r>
              <a:rPr lang="en-US" sz="2800" b="1" i="1">
                <a:cs typeface="Times New Roman" pitchFamily="18" charset="0"/>
              </a:rPr>
              <a:t>b</a:t>
            </a:r>
            <a:r>
              <a:rPr lang="en-US" sz="2800" b="1">
                <a:cs typeface="Times New Roman" pitchFamily="18" charset="0"/>
              </a:rPr>
              <a:t>B</a:t>
            </a:r>
            <a:r>
              <a:rPr lang="ru-RU" sz="2800" b="1">
                <a:cs typeface="Times New Roman" pitchFamily="18" charset="0"/>
              </a:rPr>
              <a:t>   </a:t>
            </a:r>
            <a:r>
              <a:rPr lang="ru-RU" sz="2800" b="1">
                <a:cs typeface="Times New Roman" pitchFamily="18" charset="0"/>
                <a:sym typeface="Wingdings 3" pitchFamily="18" charset="2"/>
              </a:rPr>
              <a:t>=</a:t>
            </a:r>
            <a:r>
              <a:rPr lang="ru-RU" sz="2800" b="1">
                <a:cs typeface="Times New Roman" pitchFamily="18" charset="0"/>
              </a:rPr>
              <a:t>  </a:t>
            </a:r>
            <a:r>
              <a:rPr lang="en-US" sz="2800" b="1" i="1">
                <a:cs typeface="Times New Roman" pitchFamily="18" charset="0"/>
              </a:rPr>
              <a:t>c</a:t>
            </a:r>
            <a:r>
              <a:rPr lang="en-US" sz="2800" b="1">
                <a:cs typeface="Times New Roman" pitchFamily="18" charset="0"/>
              </a:rPr>
              <a:t>C</a:t>
            </a:r>
            <a:r>
              <a:rPr lang="ru-RU" sz="2800" b="1">
                <a:cs typeface="Times New Roman" pitchFamily="18" charset="0"/>
              </a:rPr>
              <a:t> + </a:t>
            </a:r>
            <a:r>
              <a:rPr lang="en-US" sz="2800" b="1" i="1">
                <a:cs typeface="Times New Roman" pitchFamily="18" charset="0"/>
              </a:rPr>
              <a:t>d</a:t>
            </a:r>
            <a:r>
              <a:rPr lang="en-US" sz="2800" b="1">
                <a:cs typeface="Times New Roman" pitchFamily="18" charset="0"/>
              </a:rPr>
              <a:t>D</a:t>
            </a:r>
            <a:r>
              <a:rPr lang="ru-RU" sz="2800"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449644" y="2857496"/>
            <a:ext cx="2265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  <a:sym typeface="Symbol" pitchFamily="18" charset="2"/>
              </a:rPr>
              <a:t></a:t>
            </a:r>
            <a:r>
              <a:rPr lang="ru-RU" sz="2800" b="1" baseline="-250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</a:t>
            </a:r>
            <a:r>
              <a:rPr lang="ru-RU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=К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[A]</a:t>
            </a:r>
            <a:r>
              <a:rPr lang="ru-RU" sz="28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а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[B]</a:t>
            </a:r>
            <a:r>
              <a:rPr lang="en-US" sz="28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b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44298" y="3571876"/>
            <a:ext cx="8640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В сложных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р-циях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как частные, так и общий порядок </a:t>
            </a:r>
            <a:r>
              <a:rPr lang="ru-RU" sz="2800" u="sng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редко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совпадают со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стехиом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8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коэфф-ми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Их скорость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опр-ся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скоростью наиболее медленной (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лимитирующей) 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стадии. 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Её установление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явл-ся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одной из наиболее важных практических задач кинетического исследования.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445111" y="1302972"/>
            <a:ext cx="4143113" cy="1704443"/>
            <a:chOff x="1431174" y="3571877"/>
            <a:chExt cx="4143093" cy="1703628"/>
          </a:xfrm>
        </p:grpSpPr>
        <p:sp>
          <p:nvSpPr>
            <p:cNvPr id="16390" name="Прямоугольник 2"/>
            <p:cNvSpPr>
              <a:spLocks noChangeArrowheads="1"/>
            </p:cNvSpPr>
            <p:nvPr/>
          </p:nvSpPr>
          <p:spPr bwMode="auto">
            <a:xfrm>
              <a:off x="2074068" y="3571877"/>
              <a:ext cx="3500199" cy="953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eaLnBrk="0" hangingPunct="0">
                <a:buFontTx/>
                <a:buAutoNum type="arabicPeriod"/>
              </a:pPr>
              <a:r>
                <a:rPr lang="ru-RU" sz="2800" b="1" dirty="0">
                  <a:cs typeface="Times New Roman" pitchFamily="18" charset="0"/>
                </a:rPr>
                <a:t>   А + В → АВ</a:t>
              </a:r>
            </a:p>
            <a:p>
              <a:pPr marL="342900" indent="-342900" eaLnBrk="0" hangingPunct="0"/>
              <a:r>
                <a:rPr lang="ru-RU" sz="2800" b="1" dirty="0"/>
                <a:t>2</a:t>
              </a:r>
              <a:r>
                <a:rPr lang="ru-RU" sz="2800" dirty="0"/>
                <a:t>. </a:t>
              </a:r>
              <a:r>
                <a:rPr lang="ru-RU" sz="2800" b="1" dirty="0"/>
                <a:t>АВ + А → А</a:t>
              </a:r>
              <a:r>
                <a:rPr lang="ru-RU" sz="2800" b="1" baseline="-30000" dirty="0"/>
                <a:t>2</a:t>
              </a:r>
              <a:r>
                <a:rPr lang="ru-RU" sz="2800" b="1" dirty="0"/>
                <a:t>В</a:t>
              </a:r>
              <a:endParaRPr lang="ru-RU" sz="2800" dirty="0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1982703" y="4641341"/>
              <a:ext cx="3491983" cy="158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6394" name="Прямоугольник 8"/>
            <p:cNvSpPr>
              <a:spLocks noChangeArrowheads="1"/>
            </p:cNvSpPr>
            <p:nvPr/>
          </p:nvSpPr>
          <p:spPr bwMode="auto">
            <a:xfrm>
              <a:off x="2513609" y="4752466"/>
              <a:ext cx="2374189" cy="523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dirty="0">
                  <a:cs typeface="Times New Roman" pitchFamily="18" charset="0"/>
                </a:rPr>
                <a:t>2А + В = А</a:t>
              </a:r>
              <a:r>
                <a:rPr lang="ru-RU" sz="2800" b="1" baseline="-30000" dirty="0">
                  <a:cs typeface="Times New Roman" pitchFamily="18" charset="0"/>
                </a:rPr>
                <a:t>2</a:t>
              </a:r>
              <a:r>
                <a:rPr lang="ru-RU" sz="2800" b="1" dirty="0">
                  <a:cs typeface="Times New Roman" pitchFamily="18" charset="0"/>
                </a:rPr>
                <a:t>В</a:t>
              </a:r>
              <a:endParaRPr lang="ru-RU" sz="2800" dirty="0">
                <a:cs typeface="Times New Roman" pitchFamily="18" charset="0"/>
              </a:endParaRPr>
            </a:p>
          </p:txBody>
        </p:sp>
        <p:sp>
          <p:nvSpPr>
            <p:cNvPr id="8" name="Крест 7"/>
            <p:cNvSpPr/>
            <p:nvPr/>
          </p:nvSpPr>
          <p:spPr>
            <a:xfrm>
              <a:off x="1431174" y="3928894"/>
              <a:ext cx="285749" cy="285614"/>
            </a:xfrm>
            <a:prstGeom prst="plus">
              <a:avLst>
                <a:gd name="adj" fmla="val 40803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31825" y="5262563"/>
            <a:ext cx="66262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если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мех-зм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простой (одна стадия), то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</a:t>
            </a:r>
            <a:r>
              <a:rPr lang="ru-RU" sz="2800" b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р-ции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=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·[A]</a:t>
            </a:r>
            <a:r>
              <a:rPr lang="ru-RU" sz="2800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·[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74675" y="3046417"/>
            <a:ext cx="74310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>
              <a:buFontTx/>
              <a:buAutoNum type="arabicPeriod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если 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&lt;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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то стадия 1 - лимитирующая</a:t>
            </a:r>
          </a:p>
          <a:p>
            <a:pPr marL="514350" indent="-514350" algn="ctr"/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</a:t>
            </a:r>
            <a:r>
              <a:rPr lang="ru-RU" sz="2800" b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р-ции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= 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=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·[A]·[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</a:t>
            </a:r>
            <a:endParaRPr lang="ru-RU" sz="2800" baseline="-250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93713" y="4117987"/>
            <a:ext cx="78708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2. если 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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то стадия 2 - лимитирующая</a:t>
            </a:r>
            <a:endParaRPr lang="ru-RU" sz="2800" baseline="-25000" dirty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</a:t>
            </a:r>
            <a:r>
              <a:rPr lang="ru-RU" sz="2800" b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р-ции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= 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=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·[A]·[A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~ K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[A]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·[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~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·[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A]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endParaRPr lang="ru-RU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7554" y="760396"/>
            <a:ext cx="2374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2А + В = А</a:t>
            </a:r>
            <a:r>
              <a:rPr lang="ru-RU" sz="28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6528" y="191136"/>
            <a:ext cx="75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Рассмотрим наиболее типичные примеры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215042" y="1142984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Пусть две стадии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allAtOnce"/>
      <p:bldP spid="11" grpId="0" build="p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1713</Words>
  <Application>Microsoft Office PowerPoint</Application>
  <PresentationFormat>Экран (4:3)</PresentationFormat>
  <Paragraphs>205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Формула</vt:lpstr>
      <vt:lpstr>ХИМИЧЕСКАЯ КИНЕТИКА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КИНЕТИКА</dc:title>
  <dc:creator>1</dc:creator>
  <cp:lastModifiedBy>Windows User</cp:lastModifiedBy>
  <cp:revision>108</cp:revision>
  <dcterms:created xsi:type="dcterms:W3CDTF">2010-11-12T16:28:22Z</dcterms:created>
  <dcterms:modified xsi:type="dcterms:W3CDTF">2017-11-03T08:26:43Z</dcterms:modified>
</cp:coreProperties>
</file>