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76" r:id="rId5"/>
    <p:sldId id="269" r:id="rId6"/>
    <p:sldId id="271" r:id="rId7"/>
    <p:sldId id="259" r:id="rId8"/>
    <p:sldId id="272" r:id="rId9"/>
    <p:sldId id="260" r:id="rId10"/>
    <p:sldId id="261" r:id="rId11"/>
    <p:sldId id="262" r:id="rId12"/>
    <p:sldId id="264" r:id="rId13"/>
    <p:sldId id="274" r:id="rId14"/>
    <p:sldId id="263" r:id="rId15"/>
    <p:sldId id="265" r:id="rId16"/>
    <p:sldId id="266" r:id="rId17"/>
    <p:sldId id="267" r:id="rId18"/>
    <p:sldId id="268" r:id="rId19"/>
    <p:sldId id="275" r:id="rId20"/>
    <p:sldId id="278" r:id="rId21"/>
    <p:sldId id="279" r:id="rId22"/>
    <p:sldId id="280" r:id="rId23"/>
    <p:sldId id="281" r:id="rId24"/>
    <p:sldId id="282" r:id="rId25"/>
    <p:sldId id="286" r:id="rId26"/>
    <p:sldId id="285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AC0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58" d="100"/>
          <a:sy n="58" d="100"/>
        </p:scale>
        <p:origin x="-8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image" Target="../media/image15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4FCD6-E28D-41DB-82CE-4B9EC364BB09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1F3AA-9B68-4EF2-A1EB-ABC9E60EF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1F3AA-9B68-4EF2-A1EB-ABC9E60EFE73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04520-4199-456E-BDBC-46238C8A1ED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22EFE-AB18-4B6D-96C5-8B9482BAA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gi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470025"/>
          </a:xfrm>
        </p:spPr>
        <p:txBody>
          <a:bodyPr/>
          <a:lstStyle/>
          <a:p>
            <a:r>
              <a:rPr lang="ru-RU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Химическая  связь</a:t>
            </a:r>
            <a:endParaRPr lang="ru-RU" b="1" dirty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0162" y="3571876"/>
            <a:ext cx="6629424" cy="1752600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Метод валентных связей (</a:t>
            </a:r>
            <a:r>
              <a:rPr lang="ru-RU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МВС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" pitchFamily="34" charset="0"/>
              </a:rPr>
              <a:t>Метод молекулярных орбиталей (</a:t>
            </a:r>
            <a:r>
              <a:rPr lang="ru-RU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cs typeface="Arial" pitchFamily="34" charset="0"/>
              </a:rPr>
              <a:t>ММО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Aspect="1" noChangeShapeType="1"/>
          </p:cNvSpPr>
          <p:nvPr/>
        </p:nvSpPr>
        <p:spPr bwMode="auto">
          <a:xfrm>
            <a:off x="3085083" y="1804853"/>
            <a:ext cx="3118326" cy="6191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5" name="Text Box 3"/>
          <p:cNvSpPr txBox="1">
            <a:spLocks noChangeAspect="1" noChangeArrowheads="1"/>
          </p:cNvSpPr>
          <p:nvPr/>
        </p:nvSpPr>
        <p:spPr bwMode="auto">
          <a:xfrm>
            <a:off x="1214414" y="428604"/>
            <a:ext cx="504000" cy="54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А)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6" name="Text Box 4"/>
          <p:cNvSpPr txBox="1">
            <a:spLocks noChangeAspect="1" noChangeArrowheads="1"/>
          </p:cNvSpPr>
          <p:nvPr/>
        </p:nvSpPr>
        <p:spPr bwMode="auto">
          <a:xfrm>
            <a:off x="4068000" y="357166"/>
            <a:ext cx="504000" cy="59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Б)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Freeform 5"/>
          <p:cNvSpPr>
            <a:spLocks noChangeAspect="1"/>
          </p:cNvSpPr>
          <p:nvPr/>
        </p:nvSpPr>
        <p:spPr bwMode="auto">
          <a:xfrm rot="16200000">
            <a:off x="3852271" y="1386879"/>
            <a:ext cx="1679480" cy="799497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Freeform 6"/>
          <p:cNvSpPr>
            <a:spLocks noChangeAspect="1"/>
          </p:cNvSpPr>
          <p:nvPr/>
        </p:nvSpPr>
        <p:spPr bwMode="auto">
          <a:xfrm rot="18850402">
            <a:off x="2672228" y="1447347"/>
            <a:ext cx="2030675" cy="719547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9" name="Freeform 7"/>
          <p:cNvSpPr>
            <a:spLocks noChangeAspect="1"/>
          </p:cNvSpPr>
          <p:nvPr/>
        </p:nvSpPr>
        <p:spPr bwMode="auto">
          <a:xfrm rot="13450402">
            <a:off x="2562890" y="1490783"/>
            <a:ext cx="2167969" cy="628824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Oval 8"/>
          <p:cNvSpPr>
            <a:spLocks noChangeAspect="1" noChangeArrowheads="1"/>
          </p:cNvSpPr>
          <p:nvPr/>
        </p:nvSpPr>
        <p:spPr bwMode="auto">
          <a:xfrm rot="2650402">
            <a:off x="3643956" y="1796173"/>
            <a:ext cx="59024" cy="48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1" name="Oval 9"/>
          <p:cNvSpPr>
            <a:spLocks noChangeAspect="1" noChangeArrowheads="1"/>
          </p:cNvSpPr>
          <p:nvPr/>
        </p:nvSpPr>
        <p:spPr bwMode="auto">
          <a:xfrm rot="2650402">
            <a:off x="4650983" y="1775903"/>
            <a:ext cx="59024" cy="4560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Text Box 10"/>
          <p:cNvSpPr txBox="1">
            <a:spLocks noChangeAspect="1" noChangeArrowheads="1"/>
          </p:cNvSpPr>
          <p:nvPr/>
        </p:nvSpPr>
        <p:spPr bwMode="auto">
          <a:xfrm>
            <a:off x="3562671" y="2676047"/>
            <a:ext cx="1580833" cy="5386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             p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Text Box 11"/>
          <p:cNvSpPr txBox="1">
            <a:spLocks noChangeAspect="1" noChangeArrowheads="1"/>
          </p:cNvSpPr>
          <p:nvPr/>
        </p:nvSpPr>
        <p:spPr bwMode="auto">
          <a:xfrm>
            <a:off x="1012773" y="2707228"/>
            <a:ext cx="1062831" cy="46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       p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4" name="Freeform 12"/>
          <p:cNvSpPr>
            <a:spLocks noChangeAspect="1"/>
          </p:cNvSpPr>
          <p:nvPr/>
        </p:nvSpPr>
        <p:spPr bwMode="auto">
          <a:xfrm rot="16200000">
            <a:off x="822226" y="1411585"/>
            <a:ext cx="1867282" cy="737998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5" name="Freeform 13"/>
          <p:cNvSpPr>
            <a:spLocks noChangeAspect="1"/>
          </p:cNvSpPr>
          <p:nvPr/>
        </p:nvSpPr>
        <p:spPr bwMode="auto">
          <a:xfrm rot="16200000">
            <a:off x="243326" y="1430248"/>
            <a:ext cx="1867282" cy="737998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6" name="Oval 14"/>
          <p:cNvSpPr>
            <a:spLocks noChangeAspect="1" noChangeArrowheads="1"/>
          </p:cNvSpPr>
          <p:nvPr/>
        </p:nvSpPr>
        <p:spPr bwMode="auto">
          <a:xfrm>
            <a:off x="1150744" y="1795655"/>
            <a:ext cx="54484" cy="3962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7" name="Oval 15"/>
          <p:cNvSpPr>
            <a:spLocks noChangeAspect="1" noChangeArrowheads="1"/>
          </p:cNvSpPr>
          <p:nvPr/>
        </p:nvSpPr>
        <p:spPr bwMode="auto">
          <a:xfrm>
            <a:off x="1726788" y="1801692"/>
            <a:ext cx="54484" cy="42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8" name="Line 16"/>
          <p:cNvSpPr>
            <a:spLocks noChangeAspect="1" noChangeShapeType="1"/>
          </p:cNvSpPr>
          <p:nvPr/>
        </p:nvSpPr>
        <p:spPr bwMode="auto">
          <a:xfrm>
            <a:off x="584770" y="1809941"/>
            <a:ext cx="1537494" cy="4128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9" name="Text Box 17"/>
          <p:cNvSpPr txBox="1">
            <a:spLocks noChangeAspect="1" noChangeArrowheads="1"/>
          </p:cNvSpPr>
          <p:nvPr/>
        </p:nvSpPr>
        <p:spPr bwMode="auto">
          <a:xfrm>
            <a:off x="6314634" y="2610668"/>
            <a:ext cx="1656000" cy="59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                d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Text Box 18"/>
          <p:cNvSpPr txBox="1">
            <a:spLocks noChangeAspect="1" noChangeArrowheads="1"/>
          </p:cNvSpPr>
          <p:nvPr/>
        </p:nvSpPr>
        <p:spPr bwMode="auto">
          <a:xfrm>
            <a:off x="6929454" y="428604"/>
            <a:ext cx="469346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2" name="Freeform 20"/>
          <p:cNvSpPr>
            <a:spLocks/>
          </p:cNvSpPr>
          <p:nvPr/>
        </p:nvSpPr>
        <p:spPr bwMode="auto">
          <a:xfrm rot="2626630">
            <a:off x="5301406" y="1474217"/>
            <a:ext cx="2160388" cy="693384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3" name="Freeform 21"/>
          <p:cNvSpPr>
            <a:spLocks/>
          </p:cNvSpPr>
          <p:nvPr/>
        </p:nvSpPr>
        <p:spPr bwMode="auto">
          <a:xfrm rot="8400225">
            <a:off x="5284662" y="1463411"/>
            <a:ext cx="2160388" cy="693384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6345293" y="1786690"/>
            <a:ext cx="48329" cy="5132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6" name="Freeform 24"/>
          <p:cNvSpPr>
            <a:spLocks/>
          </p:cNvSpPr>
          <p:nvPr/>
        </p:nvSpPr>
        <p:spPr bwMode="auto">
          <a:xfrm rot="2626630">
            <a:off x="6851856" y="1497465"/>
            <a:ext cx="2160386" cy="696251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7" name="Freeform 25"/>
          <p:cNvSpPr>
            <a:spLocks/>
          </p:cNvSpPr>
          <p:nvPr/>
        </p:nvSpPr>
        <p:spPr bwMode="auto">
          <a:xfrm rot="8400225">
            <a:off x="6829097" y="1470080"/>
            <a:ext cx="2160386" cy="696251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8" name="Oval 26"/>
          <p:cNvSpPr>
            <a:spLocks noChangeArrowheads="1"/>
          </p:cNvSpPr>
          <p:nvPr/>
        </p:nvSpPr>
        <p:spPr bwMode="auto">
          <a:xfrm>
            <a:off x="7902036" y="1800710"/>
            <a:ext cx="48329" cy="51541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9" name="Line 27"/>
          <p:cNvSpPr>
            <a:spLocks noChangeAspect="1" noChangeShapeType="1"/>
          </p:cNvSpPr>
          <p:nvPr/>
        </p:nvSpPr>
        <p:spPr bwMode="auto">
          <a:xfrm>
            <a:off x="5385940" y="1791872"/>
            <a:ext cx="3529584" cy="34289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321439" y="3429000"/>
            <a:ext cx="8501122" cy="5000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Рис. Перекрывание АО при образовании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π-связей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Freeform 2"/>
          <p:cNvSpPr>
            <a:spLocks/>
          </p:cNvSpPr>
          <p:nvPr/>
        </p:nvSpPr>
        <p:spPr bwMode="auto">
          <a:xfrm rot="14027256">
            <a:off x="4705740" y="4591566"/>
            <a:ext cx="1182687" cy="474519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8" name="Freeform 3"/>
          <p:cNvSpPr>
            <a:spLocks/>
          </p:cNvSpPr>
          <p:nvPr/>
        </p:nvSpPr>
        <p:spPr bwMode="auto">
          <a:xfrm rot="19395146">
            <a:off x="4532953" y="4651235"/>
            <a:ext cx="1568462" cy="403225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29" name="Freeform 4"/>
          <p:cNvSpPr>
            <a:spLocks/>
          </p:cNvSpPr>
          <p:nvPr/>
        </p:nvSpPr>
        <p:spPr bwMode="auto">
          <a:xfrm rot="19792617">
            <a:off x="2824644" y="4870082"/>
            <a:ext cx="1571646" cy="403225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0" name="Freeform 5"/>
          <p:cNvSpPr>
            <a:spLocks/>
          </p:cNvSpPr>
          <p:nvPr/>
        </p:nvSpPr>
        <p:spPr bwMode="auto">
          <a:xfrm rot="3334801">
            <a:off x="2922170" y="4836818"/>
            <a:ext cx="1330325" cy="474519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V="1">
            <a:off x="4017951" y="4618057"/>
            <a:ext cx="1627378" cy="214312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3266101" y="5494357"/>
            <a:ext cx="37897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3180259" y="5259407"/>
            <a:ext cx="45719" cy="301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5" name="Oval 10"/>
          <p:cNvSpPr>
            <a:spLocks noChangeArrowheads="1"/>
          </p:cNvSpPr>
          <p:nvPr/>
        </p:nvSpPr>
        <p:spPr bwMode="auto">
          <a:xfrm>
            <a:off x="5280062" y="4832369"/>
            <a:ext cx="46179" cy="285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6" name="Oval 11"/>
          <p:cNvSpPr>
            <a:spLocks noChangeArrowheads="1"/>
          </p:cNvSpPr>
          <p:nvPr/>
        </p:nvSpPr>
        <p:spPr bwMode="auto">
          <a:xfrm>
            <a:off x="3569197" y="5043507"/>
            <a:ext cx="45719" cy="285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5025225" y="5419744"/>
            <a:ext cx="321654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Oval 13"/>
          <p:cNvSpPr>
            <a:spLocks noChangeArrowheads="1"/>
          </p:cNvSpPr>
          <p:nvPr/>
        </p:nvSpPr>
        <p:spPr bwMode="auto">
          <a:xfrm>
            <a:off x="3878759" y="5421332"/>
            <a:ext cx="45719" cy="31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3270287" y="4721244"/>
            <a:ext cx="46179" cy="285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0" name="Oval 15"/>
          <p:cNvSpPr>
            <a:spLocks noChangeArrowheads="1"/>
          </p:cNvSpPr>
          <p:nvPr/>
        </p:nvSpPr>
        <p:spPr bwMode="auto">
          <a:xfrm>
            <a:off x="5087976" y="4559319"/>
            <a:ext cx="46178" cy="285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1" name="Oval 16"/>
          <p:cNvSpPr>
            <a:spLocks noChangeArrowheads="1"/>
          </p:cNvSpPr>
          <p:nvPr/>
        </p:nvSpPr>
        <p:spPr bwMode="auto">
          <a:xfrm>
            <a:off x="4856659" y="5068907"/>
            <a:ext cx="45719" cy="31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615484" y="4587894"/>
            <a:ext cx="45719" cy="301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3" name="Oval 18"/>
          <p:cNvSpPr>
            <a:spLocks noChangeArrowheads="1"/>
          </p:cNvSpPr>
          <p:nvPr/>
        </p:nvSpPr>
        <p:spPr bwMode="auto">
          <a:xfrm>
            <a:off x="5536109" y="5187969"/>
            <a:ext cx="45719" cy="301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 flipV="1">
            <a:off x="3299809" y="4559319"/>
            <a:ext cx="1821644" cy="190500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5" name="Oval 20"/>
          <p:cNvSpPr>
            <a:spLocks noChangeArrowheads="1"/>
          </p:cNvSpPr>
          <p:nvPr/>
        </p:nvSpPr>
        <p:spPr bwMode="auto">
          <a:xfrm>
            <a:off x="4015284" y="4811732"/>
            <a:ext cx="45719" cy="285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 flipV="1">
            <a:off x="3188980" y="5089543"/>
            <a:ext cx="1724512" cy="187325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 flipV="1">
            <a:off x="3874824" y="5218132"/>
            <a:ext cx="1710180" cy="233362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428596" y="5970608"/>
            <a:ext cx="8286808" cy="5302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Рис. Перекрывание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d-орбиталей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при образовании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δ-связи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1"/>
          <p:cNvGrpSpPr>
            <a:grpSpLocks noChangeAspect="1"/>
          </p:cNvGrpSpPr>
          <p:nvPr/>
        </p:nvGrpSpPr>
        <p:grpSpPr bwMode="auto">
          <a:xfrm>
            <a:off x="771743" y="1857364"/>
            <a:ext cx="7600513" cy="1643074"/>
            <a:chOff x="2552" y="2268"/>
            <a:chExt cx="7615" cy="1647"/>
          </a:xfrm>
        </p:grpSpPr>
        <p:sp>
          <p:nvSpPr>
            <p:cNvPr id="33794" name="AutoShape 2"/>
            <p:cNvSpPr>
              <a:spLocks noChangeAspect="1" noChangeArrowheads="1"/>
            </p:cNvSpPr>
            <p:nvPr/>
          </p:nvSpPr>
          <p:spPr bwMode="auto">
            <a:xfrm>
              <a:off x="2552" y="2268"/>
              <a:ext cx="7615" cy="1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795" name="Text Box 3"/>
            <p:cNvSpPr txBox="1">
              <a:spLocks noChangeArrowheads="1"/>
            </p:cNvSpPr>
            <p:nvPr/>
          </p:nvSpPr>
          <p:spPr bwMode="auto">
            <a:xfrm>
              <a:off x="2657" y="2809"/>
              <a:ext cx="556" cy="4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Ве</a:t>
              </a:r>
              <a:endPara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3219" y="2809"/>
              <a:ext cx="420" cy="420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3716" y="2533"/>
              <a:ext cx="1259" cy="420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4123" y="2533"/>
              <a:ext cx="1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799" name="Line 7"/>
            <p:cNvSpPr>
              <a:spLocks noChangeShapeType="1"/>
            </p:cNvSpPr>
            <p:nvPr/>
          </p:nvSpPr>
          <p:spPr bwMode="auto">
            <a:xfrm>
              <a:off x="4543" y="2533"/>
              <a:ext cx="1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3193" y="3254"/>
              <a:ext cx="497" cy="4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2s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4145" y="3163"/>
              <a:ext cx="426" cy="3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2р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3348" y="2843"/>
              <a:ext cx="1" cy="366"/>
            </a:xfrm>
            <a:prstGeom prst="line">
              <a:avLst/>
            </a:prstGeom>
            <a:ln w="57150"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 flipH="1" flipV="1">
              <a:off x="3524" y="2831"/>
              <a:ext cx="1" cy="366"/>
            </a:xfrm>
            <a:prstGeom prst="line">
              <a:avLst/>
            </a:prstGeom>
            <a:ln w="57150"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5508" y="2978"/>
              <a:ext cx="11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5" name="Text Box 13"/>
            <p:cNvSpPr txBox="1">
              <a:spLocks noChangeArrowheads="1"/>
            </p:cNvSpPr>
            <p:nvPr/>
          </p:nvSpPr>
          <p:spPr bwMode="auto">
            <a:xfrm>
              <a:off x="5343" y="2459"/>
              <a:ext cx="1347" cy="4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+Ε = </a:t>
              </a: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hν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7450" y="2811"/>
              <a:ext cx="420" cy="420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7946" y="2523"/>
              <a:ext cx="1259" cy="42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>
              <a:off x="8379" y="2510"/>
              <a:ext cx="1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>
              <a:off x="8786" y="2510"/>
              <a:ext cx="1" cy="42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7394" y="3218"/>
              <a:ext cx="556" cy="4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2s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11" name="Text Box 19"/>
            <p:cNvSpPr txBox="1">
              <a:spLocks noChangeArrowheads="1"/>
            </p:cNvSpPr>
            <p:nvPr/>
          </p:nvSpPr>
          <p:spPr bwMode="auto">
            <a:xfrm>
              <a:off x="8343" y="3140"/>
              <a:ext cx="537" cy="4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2р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8170" y="2541"/>
              <a:ext cx="1" cy="366"/>
            </a:xfrm>
            <a:prstGeom prst="line">
              <a:avLst/>
            </a:prstGeom>
            <a:ln w="57150"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 flipH="1" flipV="1">
              <a:off x="7659" y="2833"/>
              <a:ext cx="1" cy="366"/>
            </a:xfrm>
            <a:prstGeom prst="line">
              <a:avLst/>
            </a:prstGeom>
            <a:ln w="57150"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14" name="Text Box 22"/>
            <p:cNvSpPr txBox="1">
              <a:spLocks noChangeArrowheads="1"/>
            </p:cNvSpPr>
            <p:nvPr/>
          </p:nvSpPr>
          <p:spPr bwMode="auto">
            <a:xfrm>
              <a:off x="6790" y="2848"/>
              <a:ext cx="626" cy="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Ве</a:t>
              </a:r>
              <a:r>
                <a:rPr kumimoji="0" lang="ru-RU" sz="24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*</a:t>
              </a:r>
              <a:endPara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818" name="Group 26"/>
          <p:cNvGrpSpPr>
            <a:grpSpLocks/>
          </p:cNvGrpSpPr>
          <p:nvPr/>
        </p:nvGrpSpPr>
        <p:grpSpPr bwMode="auto">
          <a:xfrm>
            <a:off x="1071291" y="3595416"/>
            <a:ext cx="2572015" cy="2333916"/>
            <a:chOff x="4855" y="8935"/>
            <a:chExt cx="2756" cy="2549"/>
          </a:xfrm>
        </p:grpSpPr>
        <p:sp>
          <p:nvSpPr>
            <p:cNvPr id="33819" name="Text Box 27"/>
            <p:cNvSpPr txBox="1">
              <a:spLocks noChangeArrowheads="1"/>
            </p:cNvSpPr>
            <p:nvPr/>
          </p:nvSpPr>
          <p:spPr bwMode="auto">
            <a:xfrm>
              <a:off x="6809" y="9443"/>
              <a:ext cx="473" cy="473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>
              <a:off x="7029" y="9481"/>
              <a:ext cx="1" cy="365"/>
            </a:xfrm>
            <a:prstGeom prst="line">
              <a:avLst/>
            </a:prstGeom>
            <a:ln w="57150"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21" name="Text Box 29"/>
            <p:cNvSpPr txBox="1">
              <a:spLocks noChangeArrowheads="1"/>
            </p:cNvSpPr>
            <p:nvPr/>
          </p:nvSpPr>
          <p:spPr bwMode="auto">
            <a:xfrm>
              <a:off x="6274" y="9363"/>
              <a:ext cx="456" cy="4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22" name="Text Box 30"/>
            <p:cNvSpPr txBox="1">
              <a:spLocks noChangeArrowheads="1"/>
            </p:cNvSpPr>
            <p:nvPr/>
          </p:nvSpPr>
          <p:spPr bwMode="auto">
            <a:xfrm>
              <a:off x="6825" y="8982"/>
              <a:ext cx="709" cy="4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1s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23" name="Text Box 31"/>
            <p:cNvSpPr txBox="1">
              <a:spLocks noChangeArrowheads="1"/>
            </p:cNvSpPr>
            <p:nvPr/>
          </p:nvSpPr>
          <p:spPr bwMode="auto">
            <a:xfrm>
              <a:off x="5473" y="9471"/>
              <a:ext cx="473" cy="473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5691" y="9520"/>
              <a:ext cx="1" cy="365"/>
            </a:xfrm>
            <a:prstGeom prst="line">
              <a:avLst/>
            </a:prstGeom>
            <a:ln w="57150"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4962" y="9363"/>
              <a:ext cx="456" cy="4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5495" y="8935"/>
              <a:ext cx="662" cy="5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1s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27" name="Rectangle 35"/>
            <p:cNvSpPr>
              <a:spLocks noChangeArrowheads="1"/>
            </p:cNvSpPr>
            <p:nvPr/>
          </p:nvSpPr>
          <p:spPr bwMode="auto">
            <a:xfrm>
              <a:off x="5705" y="10631"/>
              <a:ext cx="473" cy="473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>
              <a:off x="6193" y="10375"/>
              <a:ext cx="1418" cy="473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29" name="Line 37"/>
            <p:cNvSpPr>
              <a:spLocks noChangeShapeType="1"/>
            </p:cNvSpPr>
            <p:nvPr/>
          </p:nvSpPr>
          <p:spPr bwMode="auto">
            <a:xfrm>
              <a:off x="6639" y="10363"/>
              <a:ext cx="1" cy="4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30" name="Line 38"/>
            <p:cNvSpPr>
              <a:spLocks noChangeShapeType="1"/>
            </p:cNvSpPr>
            <p:nvPr/>
          </p:nvSpPr>
          <p:spPr bwMode="auto">
            <a:xfrm>
              <a:off x="7090" y="10363"/>
              <a:ext cx="1" cy="4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5723" y="11108"/>
              <a:ext cx="604" cy="3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2s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32" name="Text Box 40"/>
            <p:cNvSpPr txBox="1">
              <a:spLocks noChangeArrowheads="1"/>
            </p:cNvSpPr>
            <p:nvPr/>
          </p:nvSpPr>
          <p:spPr bwMode="auto">
            <a:xfrm>
              <a:off x="6629" y="10956"/>
              <a:ext cx="614" cy="5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2р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33" name="Line 41"/>
            <p:cNvSpPr>
              <a:spLocks noChangeShapeType="1"/>
            </p:cNvSpPr>
            <p:nvPr/>
          </p:nvSpPr>
          <p:spPr bwMode="auto">
            <a:xfrm>
              <a:off x="6417" y="10392"/>
              <a:ext cx="1" cy="425"/>
            </a:xfrm>
            <a:prstGeom prst="line">
              <a:avLst/>
            </a:prstGeom>
            <a:ln w="57150"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34" name="Line 42"/>
            <p:cNvSpPr>
              <a:spLocks noChangeShapeType="1"/>
            </p:cNvSpPr>
            <p:nvPr/>
          </p:nvSpPr>
          <p:spPr bwMode="auto">
            <a:xfrm flipH="1" flipV="1">
              <a:off x="5945" y="10616"/>
              <a:ext cx="1" cy="425"/>
            </a:xfrm>
            <a:prstGeom prst="line">
              <a:avLst/>
            </a:prstGeom>
            <a:ln w="57150"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35" name="Text Box 43"/>
            <p:cNvSpPr txBox="1">
              <a:spLocks noChangeArrowheads="1"/>
            </p:cNvSpPr>
            <p:nvPr/>
          </p:nvSpPr>
          <p:spPr bwMode="auto">
            <a:xfrm>
              <a:off x="4855" y="10646"/>
              <a:ext cx="830" cy="5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52669" tIns="26335" rIns="52669" bIns="2633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Ве</a:t>
              </a:r>
              <a:r>
                <a:rPr kumimoji="0" lang="ru-RU" sz="2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*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36" name="Freeform 44"/>
            <p:cNvSpPr>
              <a:spLocks/>
            </p:cNvSpPr>
            <p:nvPr/>
          </p:nvSpPr>
          <p:spPr bwMode="auto">
            <a:xfrm>
              <a:off x="5578" y="9854"/>
              <a:ext cx="367" cy="88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14" y="132"/>
                </a:cxn>
                <a:cxn ang="0">
                  <a:pos x="16" y="231"/>
                </a:cxn>
                <a:cxn ang="0">
                  <a:pos x="209" y="256"/>
                </a:cxn>
                <a:cxn ang="0">
                  <a:pos x="114" y="398"/>
                </a:cxn>
                <a:cxn ang="0">
                  <a:pos x="273" y="449"/>
                </a:cxn>
                <a:cxn ang="0">
                  <a:pos x="166" y="568"/>
                </a:cxn>
                <a:cxn ang="0">
                  <a:pos x="350" y="591"/>
                </a:cxn>
                <a:cxn ang="0">
                  <a:pos x="247" y="719"/>
                </a:cxn>
                <a:cxn ang="0">
                  <a:pos x="363" y="796"/>
                </a:cxn>
                <a:cxn ang="0">
                  <a:pos x="273" y="934"/>
                </a:cxn>
              </a:cxnLst>
              <a:rect l="0" t="0" r="r" b="b"/>
              <a:pathLst>
                <a:path w="367" h="934">
                  <a:moveTo>
                    <a:pt x="2" y="0"/>
                  </a:moveTo>
                  <a:cubicBezTo>
                    <a:pt x="58" y="49"/>
                    <a:pt x="112" y="94"/>
                    <a:pt x="114" y="132"/>
                  </a:cubicBezTo>
                  <a:cubicBezTo>
                    <a:pt x="116" y="170"/>
                    <a:pt x="0" y="210"/>
                    <a:pt x="16" y="231"/>
                  </a:cubicBezTo>
                  <a:cubicBezTo>
                    <a:pt x="32" y="252"/>
                    <a:pt x="193" y="228"/>
                    <a:pt x="209" y="256"/>
                  </a:cubicBezTo>
                  <a:cubicBezTo>
                    <a:pt x="225" y="284"/>
                    <a:pt x="103" y="366"/>
                    <a:pt x="114" y="398"/>
                  </a:cubicBezTo>
                  <a:cubicBezTo>
                    <a:pt x="125" y="430"/>
                    <a:pt x="264" y="421"/>
                    <a:pt x="273" y="449"/>
                  </a:cubicBezTo>
                  <a:cubicBezTo>
                    <a:pt x="282" y="477"/>
                    <a:pt x="153" y="544"/>
                    <a:pt x="166" y="568"/>
                  </a:cubicBezTo>
                  <a:cubicBezTo>
                    <a:pt x="179" y="592"/>
                    <a:pt x="337" y="566"/>
                    <a:pt x="350" y="591"/>
                  </a:cubicBezTo>
                  <a:cubicBezTo>
                    <a:pt x="363" y="616"/>
                    <a:pt x="245" y="685"/>
                    <a:pt x="247" y="719"/>
                  </a:cubicBezTo>
                  <a:cubicBezTo>
                    <a:pt x="249" y="753"/>
                    <a:pt x="359" y="760"/>
                    <a:pt x="363" y="796"/>
                  </a:cubicBezTo>
                  <a:cubicBezTo>
                    <a:pt x="367" y="832"/>
                    <a:pt x="292" y="905"/>
                    <a:pt x="273" y="934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3837" name="Freeform 45"/>
            <p:cNvSpPr>
              <a:spLocks/>
            </p:cNvSpPr>
            <p:nvPr/>
          </p:nvSpPr>
          <p:spPr bwMode="auto">
            <a:xfrm>
              <a:off x="6554" y="9808"/>
              <a:ext cx="467" cy="653"/>
            </a:xfrm>
            <a:custGeom>
              <a:avLst/>
              <a:gdLst/>
              <a:ahLst/>
              <a:cxnLst>
                <a:cxn ang="0">
                  <a:pos x="403" y="0"/>
                </a:cxn>
                <a:cxn ang="0">
                  <a:pos x="454" y="141"/>
                </a:cxn>
                <a:cxn ang="0">
                  <a:pos x="325" y="154"/>
                </a:cxn>
                <a:cxn ang="0">
                  <a:pos x="300" y="360"/>
                </a:cxn>
                <a:cxn ang="0">
                  <a:pos x="145" y="321"/>
                </a:cxn>
                <a:cxn ang="0">
                  <a:pos x="133" y="488"/>
                </a:cxn>
                <a:cxn ang="0">
                  <a:pos x="17" y="475"/>
                </a:cxn>
                <a:cxn ang="0">
                  <a:pos x="30" y="694"/>
                </a:cxn>
              </a:cxnLst>
              <a:rect l="0" t="0" r="r" b="b"/>
              <a:pathLst>
                <a:path w="467" h="694">
                  <a:moveTo>
                    <a:pt x="403" y="0"/>
                  </a:moveTo>
                  <a:cubicBezTo>
                    <a:pt x="411" y="23"/>
                    <a:pt x="467" y="115"/>
                    <a:pt x="454" y="141"/>
                  </a:cubicBezTo>
                  <a:cubicBezTo>
                    <a:pt x="441" y="167"/>
                    <a:pt x="351" y="118"/>
                    <a:pt x="325" y="154"/>
                  </a:cubicBezTo>
                  <a:cubicBezTo>
                    <a:pt x="299" y="190"/>
                    <a:pt x="330" y="332"/>
                    <a:pt x="300" y="360"/>
                  </a:cubicBezTo>
                  <a:cubicBezTo>
                    <a:pt x="270" y="388"/>
                    <a:pt x="173" y="300"/>
                    <a:pt x="145" y="321"/>
                  </a:cubicBezTo>
                  <a:cubicBezTo>
                    <a:pt x="117" y="342"/>
                    <a:pt x="154" y="462"/>
                    <a:pt x="133" y="488"/>
                  </a:cubicBezTo>
                  <a:cubicBezTo>
                    <a:pt x="112" y="514"/>
                    <a:pt x="34" y="441"/>
                    <a:pt x="17" y="475"/>
                  </a:cubicBezTo>
                  <a:cubicBezTo>
                    <a:pt x="0" y="509"/>
                    <a:pt x="27" y="649"/>
                    <a:pt x="30" y="694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10" name="Прямоугольник 109"/>
          <p:cNvSpPr/>
          <p:nvPr/>
        </p:nvSpPr>
        <p:spPr>
          <a:xfrm>
            <a:off x="428596" y="357166"/>
            <a:ext cx="832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б) Направленность</a:t>
            </a:r>
            <a:r>
              <a:rPr lang="ru-RU" sz="28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ковалентной связи.</a:t>
            </a:r>
            <a:r>
              <a:rPr lang="ru-RU" sz="2800" b="1" i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82" name="Text Box 19"/>
          <p:cNvSpPr txBox="1">
            <a:spLocks noChangeArrowheads="1"/>
          </p:cNvSpPr>
          <p:nvPr/>
        </p:nvSpPr>
        <p:spPr bwMode="auto">
          <a:xfrm>
            <a:off x="6307075" y="3533891"/>
            <a:ext cx="385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4086052" y="5786454"/>
            <a:ext cx="971896" cy="180000"/>
            <a:chOff x="4086052" y="3917914"/>
            <a:chExt cx="971896" cy="180000"/>
          </a:xfrm>
        </p:grpSpPr>
        <p:sp>
          <p:nvSpPr>
            <p:cNvPr id="60" name="AutoShape 46"/>
            <p:cNvSpPr>
              <a:spLocks noChangeArrowheads="1"/>
            </p:cNvSpPr>
            <p:nvPr/>
          </p:nvSpPr>
          <p:spPr bwMode="auto">
            <a:xfrm>
              <a:off x="4472379" y="3917914"/>
              <a:ext cx="180000" cy="180000"/>
            </a:xfrm>
            <a:prstGeom prst="flowChartConnector">
              <a:avLst/>
            </a:prstGeom>
            <a:solidFill>
              <a:srgbClr val="FF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4086052" y="4000504"/>
              <a:ext cx="971896" cy="634"/>
            </a:xfrm>
            <a:prstGeom prst="line">
              <a:avLst/>
            </a:prstGeom>
            <a:ln w="57150">
              <a:headEnd type="oval" w="med" len="med"/>
              <a:tailEnd type="oval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4750256" y="3973808"/>
            <a:ext cx="3679396" cy="1705199"/>
            <a:chOff x="4750256" y="3973808"/>
            <a:chExt cx="3679396" cy="1705199"/>
          </a:xfrm>
        </p:grpSpPr>
        <p:sp>
          <p:nvSpPr>
            <p:cNvPr id="72" name="Oval 9"/>
            <p:cNvSpPr>
              <a:spLocks noChangeAspect="1" noChangeArrowheads="1"/>
            </p:cNvSpPr>
            <p:nvPr/>
          </p:nvSpPr>
          <p:spPr bwMode="auto">
            <a:xfrm>
              <a:off x="6023051" y="4500570"/>
              <a:ext cx="747521" cy="69951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Oval 10"/>
            <p:cNvSpPr>
              <a:spLocks noChangeAspect="1" noChangeArrowheads="1"/>
            </p:cNvSpPr>
            <p:nvPr/>
          </p:nvSpPr>
          <p:spPr bwMode="auto">
            <a:xfrm>
              <a:off x="7363319" y="4467045"/>
              <a:ext cx="745236" cy="697231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  <a:tint val="66000"/>
                    <a:satMod val="160000"/>
                  </a:schemeClr>
                </a:gs>
                <a:gs pos="50000">
                  <a:schemeClr val="tx2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tx2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Line 11"/>
            <p:cNvSpPr>
              <a:spLocks noChangeAspect="1" noChangeShapeType="1"/>
            </p:cNvSpPr>
            <p:nvPr/>
          </p:nvSpPr>
          <p:spPr bwMode="auto">
            <a:xfrm>
              <a:off x="4750256" y="4815532"/>
              <a:ext cx="3566160" cy="9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Oval 13"/>
            <p:cNvSpPr>
              <a:spLocks noChangeAspect="1" noChangeArrowheads="1"/>
            </p:cNvSpPr>
            <p:nvPr/>
          </p:nvSpPr>
          <p:spPr bwMode="auto">
            <a:xfrm>
              <a:off x="6346787" y="4769838"/>
              <a:ext cx="108000" cy="1033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Oval 14"/>
            <p:cNvSpPr>
              <a:spLocks noChangeAspect="1" noChangeArrowheads="1"/>
            </p:cNvSpPr>
            <p:nvPr/>
          </p:nvSpPr>
          <p:spPr bwMode="auto">
            <a:xfrm>
              <a:off x="6391403" y="4308558"/>
              <a:ext cx="52579" cy="502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Oval 16"/>
            <p:cNvSpPr>
              <a:spLocks noChangeAspect="1" noChangeArrowheads="1"/>
            </p:cNvSpPr>
            <p:nvPr/>
          </p:nvSpPr>
          <p:spPr bwMode="auto">
            <a:xfrm>
              <a:off x="7737563" y="4792140"/>
              <a:ext cx="52579" cy="502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Text Box 17"/>
            <p:cNvSpPr txBox="1">
              <a:spLocks noChangeAspect="1" noChangeArrowheads="1"/>
            </p:cNvSpPr>
            <p:nvPr/>
          </p:nvSpPr>
          <p:spPr bwMode="auto">
            <a:xfrm>
              <a:off x="6299750" y="5214950"/>
              <a:ext cx="470916" cy="46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Text Box 18"/>
            <p:cNvSpPr txBox="1">
              <a:spLocks noChangeAspect="1" noChangeArrowheads="1"/>
            </p:cNvSpPr>
            <p:nvPr/>
          </p:nvSpPr>
          <p:spPr bwMode="auto">
            <a:xfrm>
              <a:off x="7951877" y="4974922"/>
              <a:ext cx="477775" cy="468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3" name="Text Box 20"/>
            <p:cNvSpPr txBox="1">
              <a:spLocks noChangeAspect="1" noChangeArrowheads="1"/>
            </p:cNvSpPr>
            <p:nvPr/>
          </p:nvSpPr>
          <p:spPr bwMode="auto">
            <a:xfrm>
              <a:off x="5500694" y="5143512"/>
              <a:ext cx="402336" cy="486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8" name="Freeform 29"/>
            <p:cNvSpPr>
              <a:spLocks noChangeAspect="1"/>
            </p:cNvSpPr>
            <p:nvPr/>
          </p:nvSpPr>
          <p:spPr bwMode="auto">
            <a:xfrm>
              <a:off x="5252999" y="4481266"/>
              <a:ext cx="2329433" cy="665227"/>
            </a:xfrm>
            <a:custGeom>
              <a:avLst/>
              <a:gdLst/>
              <a:ahLst/>
              <a:cxnLst>
                <a:cxn ang="0">
                  <a:pos x="1274" y="347"/>
                </a:cxn>
                <a:cxn ang="0">
                  <a:pos x="1538" y="122"/>
                </a:cxn>
                <a:cxn ang="0">
                  <a:pos x="1935" y="10"/>
                </a:cxn>
                <a:cxn ang="0">
                  <a:pos x="2364" y="62"/>
                </a:cxn>
                <a:cxn ang="0">
                  <a:pos x="2548" y="357"/>
                </a:cxn>
                <a:cxn ang="0">
                  <a:pos x="2364" y="633"/>
                </a:cxn>
                <a:cxn ang="0">
                  <a:pos x="1965" y="724"/>
                </a:cxn>
                <a:cxn ang="0">
                  <a:pos x="1538" y="592"/>
                </a:cxn>
                <a:cxn ang="0">
                  <a:pos x="1254" y="367"/>
                </a:cxn>
                <a:cxn ang="0">
                  <a:pos x="935" y="122"/>
                </a:cxn>
                <a:cxn ang="0">
                  <a:pos x="549" y="30"/>
                </a:cxn>
                <a:cxn ang="0">
                  <a:pos x="191" y="102"/>
                </a:cxn>
                <a:cxn ang="0">
                  <a:pos x="5" y="377"/>
                </a:cxn>
                <a:cxn ang="0">
                  <a:pos x="158" y="663"/>
                </a:cxn>
                <a:cxn ang="0">
                  <a:pos x="529" y="765"/>
                </a:cxn>
                <a:cxn ang="0">
                  <a:pos x="935" y="633"/>
                </a:cxn>
                <a:cxn ang="0">
                  <a:pos x="1274" y="347"/>
                </a:cxn>
              </a:cxnLst>
              <a:rect l="0" t="0" r="r" b="b"/>
              <a:pathLst>
                <a:path w="2548" h="770">
                  <a:moveTo>
                    <a:pt x="1274" y="347"/>
                  </a:moveTo>
                  <a:cubicBezTo>
                    <a:pt x="1378" y="272"/>
                    <a:pt x="1428" y="178"/>
                    <a:pt x="1538" y="122"/>
                  </a:cubicBezTo>
                  <a:cubicBezTo>
                    <a:pt x="1648" y="66"/>
                    <a:pt x="1797" y="20"/>
                    <a:pt x="1935" y="10"/>
                  </a:cubicBezTo>
                  <a:cubicBezTo>
                    <a:pt x="2073" y="0"/>
                    <a:pt x="2262" y="4"/>
                    <a:pt x="2364" y="62"/>
                  </a:cubicBezTo>
                  <a:cubicBezTo>
                    <a:pt x="2466" y="120"/>
                    <a:pt x="2548" y="262"/>
                    <a:pt x="2548" y="357"/>
                  </a:cubicBezTo>
                  <a:cubicBezTo>
                    <a:pt x="2548" y="452"/>
                    <a:pt x="2461" y="572"/>
                    <a:pt x="2364" y="633"/>
                  </a:cubicBezTo>
                  <a:cubicBezTo>
                    <a:pt x="2267" y="694"/>
                    <a:pt x="2103" y="731"/>
                    <a:pt x="1965" y="724"/>
                  </a:cubicBezTo>
                  <a:cubicBezTo>
                    <a:pt x="1827" y="717"/>
                    <a:pt x="1656" y="651"/>
                    <a:pt x="1538" y="592"/>
                  </a:cubicBezTo>
                  <a:cubicBezTo>
                    <a:pt x="1420" y="533"/>
                    <a:pt x="1354" y="445"/>
                    <a:pt x="1254" y="367"/>
                  </a:cubicBezTo>
                  <a:cubicBezTo>
                    <a:pt x="1154" y="289"/>
                    <a:pt x="1053" y="178"/>
                    <a:pt x="935" y="122"/>
                  </a:cubicBezTo>
                  <a:cubicBezTo>
                    <a:pt x="817" y="66"/>
                    <a:pt x="673" y="33"/>
                    <a:pt x="549" y="30"/>
                  </a:cubicBezTo>
                  <a:cubicBezTo>
                    <a:pt x="425" y="27"/>
                    <a:pt x="282" y="44"/>
                    <a:pt x="191" y="102"/>
                  </a:cubicBezTo>
                  <a:cubicBezTo>
                    <a:pt x="100" y="160"/>
                    <a:pt x="10" y="284"/>
                    <a:pt x="5" y="377"/>
                  </a:cubicBezTo>
                  <a:cubicBezTo>
                    <a:pt x="0" y="470"/>
                    <a:pt x="71" y="598"/>
                    <a:pt x="158" y="663"/>
                  </a:cubicBezTo>
                  <a:cubicBezTo>
                    <a:pt x="245" y="728"/>
                    <a:pt x="400" y="770"/>
                    <a:pt x="529" y="765"/>
                  </a:cubicBezTo>
                  <a:cubicBezTo>
                    <a:pt x="658" y="760"/>
                    <a:pt x="811" y="703"/>
                    <a:pt x="935" y="633"/>
                  </a:cubicBezTo>
                  <a:cubicBezTo>
                    <a:pt x="1059" y="563"/>
                    <a:pt x="1204" y="407"/>
                    <a:pt x="1274" y="34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3999"/>
                  </a:srgbClr>
                </a:gs>
                <a:gs pos="100000">
                  <a:srgbClr val="FFFFFF">
                    <a:gamma/>
                    <a:shade val="18431"/>
                    <a:invGamma/>
                    <a:alpha val="55000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Oval 8"/>
            <p:cNvSpPr>
              <a:spLocks noChangeAspect="1" noChangeArrowheads="1"/>
            </p:cNvSpPr>
            <p:nvPr/>
          </p:nvSpPr>
          <p:spPr bwMode="auto">
            <a:xfrm>
              <a:off x="6041342" y="3973808"/>
              <a:ext cx="745236" cy="697231"/>
            </a:xfrm>
            <a:prstGeom prst="ellipse">
              <a:avLst/>
            </a:prstGeom>
            <a:solidFill>
              <a:schemeClr val="tx2">
                <a:lumMod val="40000"/>
                <a:lumOff val="60000"/>
                <a:alpha val="49020"/>
              </a:schemeClr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3" name="Прямоугольник 62"/>
          <p:cNvSpPr/>
          <p:nvPr/>
        </p:nvSpPr>
        <p:spPr>
          <a:xfrm>
            <a:off x="3929058" y="908720"/>
            <a:ext cx="11812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ВеН</a:t>
            </a:r>
            <a:r>
              <a:rPr lang="ru-RU" sz="3200" b="1" baseline="-25000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n w="1905">
                <a:solidFill>
                  <a:schemeClr val="tx1"/>
                </a:solidFill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652120" y="1484784"/>
            <a:ext cx="2375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возбуждённое</a:t>
            </a:r>
            <a:endParaRPr lang="ru-RU" sz="24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137320" y="1484784"/>
            <a:ext cx="2066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нормальное</a:t>
            </a:r>
            <a:endParaRPr lang="ru-RU" sz="24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3"/>
          <p:cNvSpPr>
            <a:spLocks noChangeShapeType="1"/>
          </p:cNvSpPr>
          <p:nvPr/>
        </p:nvSpPr>
        <p:spPr bwMode="auto">
          <a:xfrm flipV="1">
            <a:off x="3000065" y="1523925"/>
            <a:ext cx="636653" cy="32601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" name="Line 44"/>
          <p:cNvSpPr>
            <a:spLocks noChangeShapeType="1"/>
          </p:cNvSpPr>
          <p:nvPr/>
        </p:nvSpPr>
        <p:spPr bwMode="auto">
          <a:xfrm>
            <a:off x="3000065" y="2095587"/>
            <a:ext cx="636653" cy="20139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7" name="Freeform 45"/>
          <p:cNvSpPr>
            <a:spLocks/>
          </p:cNvSpPr>
          <p:nvPr/>
        </p:nvSpPr>
        <p:spPr bwMode="auto">
          <a:xfrm>
            <a:off x="3708681" y="1066047"/>
            <a:ext cx="1285430" cy="776642"/>
          </a:xfrm>
          <a:custGeom>
            <a:avLst/>
            <a:gdLst/>
            <a:ahLst/>
            <a:cxnLst>
              <a:cxn ang="0">
                <a:pos x="226" y="343"/>
              </a:cxn>
              <a:cxn ang="0">
                <a:pos x="92" y="244"/>
              </a:cxn>
              <a:cxn ang="0">
                <a:pos x="2" y="369"/>
              </a:cxn>
              <a:cxn ang="0">
                <a:pos x="105" y="482"/>
              </a:cxn>
              <a:cxn ang="0">
                <a:pos x="426" y="218"/>
              </a:cxn>
              <a:cxn ang="0">
                <a:pos x="683" y="38"/>
              </a:cxn>
              <a:cxn ang="0">
                <a:pos x="992" y="26"/>
              </a:cxn>
              <a:cxn ang="0">
                <a:pos x="1198" y="193"/>
              </a:cxn>
              <a:cxn ang="0">
                <a:pos x="1270" y="382"/>
              </a:cxn>
              <a:cxn ang="0">
                <a:pos x="1185" y="566"/>
              </a:cxn>
              <a:cxn ang="0">
                <a:pos x="979" y="681"/>
              </a:cxn>
              <a:cxn ang="0">
                <a:pos x="658" y="668"/>
              </a:cxn>
              <a:cxn ang="0">
                <a:pos x="416" y="547"/>
              </a:cxn>
              <a:cxn ang="0">
                <a:pos x="261" y="382"/>
              </a:cxn>
              <a:cxn ang="0">
                <a:pos x="226" y="343"/>
              </a:cxn>
            </a:cxnLst>
            <a:rect l="0" t="0" r="r" b="b"/>
            <a:pathLst>
              <a:path w="1272" h="698">
                <a:moveTo>
                  <a:pt x="226" y="343"/>
                </a:moveTo>
                <a:cubicBezTo>
                  <a:pt x="198" y="320"/>
                  <a:pt x="129" y="240"/>
                  <a:pt x="92" y="244"/>
                </a:cubicBezTo>
                <a:cubicBezTo>
                  <a:pt x="55" y="248"/>
                  <a:pt x="0" y="329"/>
                  <a:pt x="2" y="369"/>
                </a:cubicBezTo>
                <a:cubicBezTo>
                  <a:pt x="4" y="409"/>
                  <a:pt x="34" y="507"/>
                  <a:pt x="105" y="482"/>
                </a:cubicBezTo>
                <a:cubicBezTo>
                  <a:pt x="176" y="457"/>
                  <a:pt x="330" y="292"/>
                  <a:pt x="426" y="218"/>
                </a:cubicBezTo>
                <a:cubicBezTo>
                  <a:pt x="522" y="144"/>
                  <a:pt x="589" y="70"/>
                  <a:pt x="683" y="38"/>
                </a:cubicBezTo>
                <a:cubicBezTo>
                  <a:pt x="777" y="6"/>
                  <a:pt x="906" y="0"/>
                  <a:pt x="992" y="26"/>
                </a:cubicBezTo>
                <a:cubicBezTo>
                  <a:pt x="1078" y="52"/>
                  <a:pt x="1152" y="134"/>
                  <a:pt x="1198" y="193"/>
                </a:cubicBezTo>
                <a:cubicBezTo>
                  <a:pt x="1244" y="252"/>
                  <a:pt x="1272" y="320"/>
                  <a:pt x="1270" y="382"/>
                </a:cubicBezTo>
                <a:cubicBezTo>
                  <a:pt x="1268" y="444"/>
                  <a:pt x="1233" y="516"/>
                  <a:pt x="1185" y="566"/>
                </a:cubicBezTo>
                <a:cubicBezTo>
                  <a:pt x="1137" y="616"/>
                  <a:pt x="1067" y="664"/>
                  <a:pt x="979" y="681"/>
                </a:cubicBezTo>
                <a:cubicBezTo>
                  <a:pt x="891" y="698"/>
                  <a:pt x="752" y="690"/>
                  <a:pt x="658" y="668"/>
                </a:cubicBezTo>
                <a:cubicBezTo>
                  <a:pt x="564" y="646"/>
                  <a:pt x="482" y="595"/>
                  <a:pt x="416" y="547"/>
                </a:cubicBezTo>
                <a:cubicBezTo>
                  <a:pt x="350" y="499"/>
                  <a:pt x="292" y="415"/>
                  <a:pt x="261" y="382"/>
                </a:cubicBezTo>
                <a:cubicBezTo>
                  <a:pt x="229" y="348"/>
                  <a:pt x="233" y="351"/>
                  <a:pt x="226" y="343"/>
                </a:cubicBezTo>
                <a:close/>
              </a:path>
            </a:pathLst>
          </a:cu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8" name="Freeform 46"/>
          <p:cNvSpPr>
            <a:spLocks/>
          </p:cNvSpPr>
          <p:nvPr/>
        </p:nvSpPr>
        <p:spPr bwMode="auto">
          <a:xfrm>
            <a:off x="3696216" y="2059468"/>
            <a:ext cx="1288462" cy="784432"/>
          </a:xfrm>
          <a:custGeom>
            <a:avLst/>
            <a:gdLst/>
            <a:ahLst/>
            <a:cxnLst>
              <a:cxn ang="0">
                <a:pos x="1012" y="371"/>
              </a:cxn>
              <a:cxn ang="0">
                <a:pos x="1161" y="478"/>
              </a:cxn>
              <a:cxn ang="0">
                <a:pos x="1273" y="352"/>
              </a:cxn>
              <a:cxn ang="0">
                <a:pos x="1148" y="246"/>
              </a:cxn>
              <a:cxn ang="0">
                <a:pos x="995" y="383"/>
              </a:cxn>
              <a:cxn ang="0">
                <a:pos x="856" y="497"/>
              </a:cxn>
              <a:cxn ang="0">
                <a:pos x="608" y="658"/>
              </a:cxn>
              <a:cxn ang="0">
                <a:pos x="287" y="683"/>
              </a:cxn>
              <a:cxn ang="0">
                <a:pos x="81" y="529"/>
              </a:cxn>
              <a:cxn ang="0">
                <a:pos x="0" y="339"/>
              </a:cxn>
              <a:cxn ang="0">
                <a:pos x="81" y="143"/>
              </a:cxn>
              <a:cxn ang="0">
                <a:pos x="300" y="15"/>
              </a:cxn>
              <a:cxn ang="0">
                <a:pos x="608" y="53"/>
              </a:cxn>
              <a:cxn ang="0">
                <a:pos x="840" y="182"/>
              </a:cxn>
              <a:cxn ang="0">
                <a:pos x="1013" y="339"/>
              </a:cxn>
              <a:cxn ang="0">
                <a:pos x="1012" y="371"/>
              </a:cxn>
            </a:cxnLst>
            <a:rect l="0" t="0" r="r" b="b"/>
            <a:pathLst>
              <a:path w="1275" h="705">
                <a:moveTo>
                  <a:pt x="1012" y="371"/>
                </a:moveTo>
                <a:cubicBezTo>
                  <a:pt x="1037" y="394"/>
                  <a:pt x="1118" y="481"/>
                  <a:pt x="1161" y="478"/>
                </a:cubicBezTo>
                <a:cubicBezTo>
                  <a:pt x="1204" y="475"/>
                  <a:pt x="1275" y="391"/>
                  <a:pt x="1273" y="352"/>
                </a:cubicBezTo>
                <a:cubicBezTo>
                  <a:pt x="1271" y="313"/>
                  <a:pt x="1194" y="241"/>
                  <a:pt x="1148" y="246"/>
                </a:cubicBezTo>
                <a:cubicBezTo>
                  <a:pt x="1102" y="251"/>
                  <a:pt x="1044" y="341"/>
                  <a:pt x="995" y="383"/>
                </a:cubicBezTo>
                <a:cubicBezTo>
                  <a:pt x="946" y="425"/>
                  <a:pt x="920" y="451"/>
                  <a:pt x="856" y="497"/>
                </a:cubicBezTo>
                <a:cubicBezTo>
                  <a:pt x="792" y="543"/>
                  <a:pt x="703" y="627"/>
                  <a:pt x="608" y="658"/>
                </a:cubicBezTo>
                <a:cubicBezTo>
                  <a:pt x="513" y="689"/>
                  <a:pt x="375" y="705"/>
                  <a:pt x="287" y="683"/>
                </a:cubicBezTo>
                <a:cubicBezTo>
                  <a:pt x="199" y="661"/>
                  <a:pt x="129" y="586"/>
                  <a:pt x="81" y="529"/>
                </a:cubicBezTo>
                <a:cubicBezTo>
                  <a:pt x="33" y="472"/>
                  <a:pt x="0" y="403"/>
                  <a:pt x="0" y="339"/>
                </a:cubicBezTo>
                <a:cubicBezTo>
                  <a:pt x="0" y="275"/>
                  <a:pt x="31" y="197"/>
                  <a:pt x="81" y="143"/>
                </a:cubicBezTo>
                <a:cubicBezTo>
                  <a:pt x="131" y="89"/>
                  <a:pt x="212" y="30"/>
                  <a:pt x="300" y="15"/>
                </a:cubicBezTo>
                <a:cubicBezTo>
                  <a:pt x="388" y="0"/>
                  <a:pt x="518" y="25"/>
                  <a:pt x="608" y="53"/>
                </a:cubicBezTo>
                <a:cubicBezTo>
                  <a:pt x="698" y="81"/>
                  <a:pt x="773" y="134"/>
                  <a:pt x="840" y="182"/>
                </a:cubicBezTo>
                <a:cubicBezTo>
                  <a:pt x="907" y="230"/>
                  <a:pt x="984" y="308"/>
                  <a:pt x="1013" y="339"/>
                </a:cubicBezTo>
                <a:cubicBezTo>
                  <a:pt x="1042" y="370"/>
                  <a:pt x="987" y="347"/>
                  <a:pt x="1012" y="371"/>
                </a:cubicBezTo>
                <a:close/>
              </a:path>
            </a:pathLst>
          </a:cu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" name="Line 47"/>
          <p:cNvSpPr>
            <a:spLocks noChangeShapeType="1"/>
          </p:cNvSpPr>
          <p:nvPr/>
        </p:nvSpPr>
        <p:spPr bwMode="auto">
          <a:xfrm>
            <a:off x="3443352" y="2443979"/>
            <a:ext cx="1704812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" name="Line 48"/>
          <p:cNvSpPr>
            <a:spLocks noChangeShapeType="1"/>
          </p:cNvSpPr>
          <p:nvPr/>
        </p:nvSpPr>
        <p:spPr bwMode="auto">
          <a:xfrm>
            <a:off x="3523058" y="1481724"/>
            <a:ext cx="1625989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grpSp>
        <p:nvGrpSpPr>
          <p:cNvPr id="43" name="Группа 42"/>
          <p:cNvGrpSpPr/>
          <p:nvPr/>
        </p:nvGrpSpPr>
        <p:grpSpPr>
          <a:xfrm>
            <a:off x="285720" y="986512"/>
            <a:ext cx="2738248" cy="1857388"/>
            <a:chOff x="285720" y="785794"/>
            <a:chExt cx="2738248" cy="1857388"/>
          </a:xfrm>
        </p:grpSpPr>
        <p:sp>
          <p:nvSpPr>
            <p:cNvPr id="3" name="Oval 41"/>
            <p:cNvSpPr>
              <a:spLocks noChangeArrowheads="1"/>
            </p:cNvSpPr>
            <p:nvPr/>
          </p:nvSpPr>
          <p:spPr bwMode="auto">
            <a:xfrm>
              <a:off x="1029396" y="1187589"/>
              <a:ext cx="974179" cy="1045908"/>
            </a:xfrm>
            <a:prstGeom prst="ellips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4" name="Freeform 42"/>
            <p:cNvSpPr>
              <a:spLocks/>
            </p:cNvSpPr>
            <p:nvPr/>
          </p:nvSpPr>
          <p:spPr bwMode="auto">
            <a:xfrm>
              <a:off x="580785" y="1359873"/>
              <a:ext cx="1936231" cy="715446"/>
            </a:xfrm>
            <a:custGeom>
              <a:avLst/>
              <a:gdLst/>
              <a:ahLst/>
              <a:cxnLst>
                <a:cxn ang="0">
                  <a:pos x="1031" y="307"/>
                </a:cxn>
                <a:cxn ang="0">
                  <a:pos x="1326" y="140"/>
                </a:cxn>
                <a:cxn ang="0">
                  <a:pos x="1661" y="11"/>
                </a:cxn>
                <a:cxn ang="0">
                  <a:pos x="1982" y="75"/>
                </a:cxn>
                <a:cxn ang="0">
                  <a:pos x="2096" y="281"/>
                </a:cxn>
                <a:cxn ang="0">
                  <a:pos x="2033" y="513"/>
                </a:cxn>
                <a:cxn ang="0">
                  <a:pos x="1776" y="628"/>
                </a:cxn>
                <a:cxn ang="0">
                  <a:pos x="1596" y="603"/>
                </a:cxn>
                <a:cxn ang="0">
                  <a:pos x="1326" y="500"/>
                </a:cxn>
                <a:cxn ang="0">
                  <a:pos x="786" y="140"/>
                </a:cxn>
                <a:cxn ang="0">
                  <a:pos x="529" y="24"/>
                </a:cxn>
                <a:cxn ang="0">
                  <a:pos x="182" y="63"/>
                </a:cxn>
                <a:cxn ang="0">
                  <a:pos x="15" y="320"/>
                </a:cxn>
                <a:cxn ang="0">
                  <a:pos x="92" y="525"/>
                </a:cxn>
                <a:cxn ang="0">
                  <a:pos x="375" y="641"/>
                </a:cxn>
                <a:cxn ang="0">
                  <a:pos x="722" y="513"/>
                </a:cxn>
                <a:cxn ang="0">
                  <a:pos x="1031" y="307"/>
                </a:cxn>
              </a:cxnLst>
              <a:rect l="0" t="0" r="r" b="b"/>
              <a:pathLst>
                <a:path w="2104" h="643">
                  <a:moveTo>
                    <a:pt x="1031" y="307"/>
                  </a:moveTo>
                  <a:cubicBezTo>
                    <a:pt x="1132" y="245"/>
                    <a:pt x="1221" y="189"/>
                    <a:pt x="1326" y="140"/>
                  </a:cubicBezTo>
                  <a:cubicBezTo>
                    <a:pt x="1431" y="91"/>
                    <a:pt x="1552" y="22"/>
                    <a:pt x="1661" y="11"/>
                  </a:cubicBezTo>
                  <a:cubicBezTo>
                    <a:pt x="1770" y="0"/>
                    <a:pt x="1910" y="30"/>
                    <a:pt x="1982" y="75"/>
                  </a:cubicBezTo>
                  <a:cubicBezTo>
                    <a:pt x="2054" y="120"/>
                    <a:pt x="2088" y="208"/>
                    <a:pt x="2096" y="281"/>
                  </a:cubicBezTo>
                  <a:cubicBezTo>
                    <a:pt x="2104" y="354"/>
                    <a:pt x="2086" y="455"/>
                    <a:pt x="2033" y="513"/>
                  </a:cubicBezTo>
                  <a:cubicBezTo>
                    <a:pt x="1980" y="571"/>
                    <a:pt x="1849" y="613"/>
                    <a:pt x="1776" y="628"/>
                  </a:cubicBezTo>
                  <a:cubicBezTo>
                    <a:pt x="1703" y="643"/>
                    <a:pt x="1671" y="624"/>
                    <a:pt x="1596" y="603"/>
                  </a:cubicBezTo>
                  <a:cubicBezTo>
                    <a:pt x="1521" y="582"/>
                    <a:pt x="1461" y="577"/>
                    <a:pt x="1326" y="500"/>
                  </a:cubicBezTo>
                  <a:cubicBezTo>
                    <a:pt x="1191" y="423"/>
                    <a:pt x="919" y="219"/>
                    <a:pt x="786" y="140"/>
                  </a:cubicBezTo>
                  <a:cubicBezTo>
                    <a:pt x="653" y="61"/>
                    <a:pt x="630" y="37"/>
                    <a:pt x="529" y="24"/>
                  </a:cubicBezTo>
                  <a:cubicBezTo>
                    <a:pt x="428" y="11"/>
                    <a:pt x="268" y="14"/>
                    <a:pt x="182" y="63"/>
                  </a:cubicBezTo>
                  <a:cubicBezTo>
                    <a:pt x="96" y="112"/>
                    <a:pt x="30" y="243"/>
                    <a:pt x="15" y="320"/>
                  </a:cubicBezTo>
                  <a:cubicBezTo>
                    <a:pt x="0" y="397"/>
                    <a:pt x="32" y="472"/>
                    <a:pt x="92" y="525"/>
                  </a:cubicBezTo>
                  <a:cubicBezTo>
                    <a:pt x="152" y="578"/>
                    <a:pt x="270" y="643"/>
                    <a:pt x="375" y="641"/>
                  </a:cubicBezTo>
                  <a:cubicBezTo>
                    <a:pt x="480" y="639"/>
                    <a:pt x="613" y="569"/>
                    <a:pt x="722" y="513"/>
                  </a:cubicBezTo>
                  <a:cubicBezTo>
                    <a:pt x="831" y="457"/>
                    <a:pt x="967" y="350"/>
                    <a:pt x="1031" y="307"/>
                  </a:cubicBezTo>
                  <a:close/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11" name="Line 49"/>
            <p:cNvSpPr>
              <a:spLocks noChangeShapeType="1"/>
            </p:cNvSpPr>
            <p:nvPr/>
          </p:nvSpPr>
          <p:spPr bwMode="auto">
            <a:xfrm>
              <a:off x="285720" y="1713676"/>
              <a:ext cx="259200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15" name="Text Box 53"/>
            <p:cNvSpPr txBox="1">
              <a:spLocks noChangeArrowheads="1"/>
            </p:cNvSpPr>
            <p:nvPr/>
          </p:nvSpPr>
          <p:spPr bwMode="auto">
            <a:xfrm>
              <a:off x="1234646" y="2128017"/>
              <a:ext cx="1357321" cy="5151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s</a:t>
              </a:r>
              <a:r>
                <a:rPr kumimoji="0" lang="ru-RU" sz="2400" b="0" i="0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     </a:t>
              </a:r>
              <a:r>
                <a:rPr kumimoji="0" lang="ru-RU" sz="2400" b="0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p</a:t>
              </a:r>
              <a:r>
                <a:rPr kumimoji="0" lang="ru-RU" sz="2400" b="0" i="0" u="none" strike="noStrike" cap="none" normalizeH="0" baseline="-2500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x</a:t>
              </a:r>
              <a:endParaRPr kumimoji="0" lang="ru-RU" sz="4000" b="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16" name="Text Box 54"/>
            <p:cNvSpPr txBox="1">
              <a:spLocks noChangeArrowheads="1"/>
            </p:cNvSpPr>
            <p:nvPr/>
          </p:nvSpPr>
          <p:spPr bwMode="auto">
            <a:xfrm>
              <a:off x="2591968" y="1643050"/>
              <a:ext cx="432000" cy="461758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х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Line 55"/>
            <p:cNvSpPr>
              <a:spLocks noChangeShapeType="1"/>
            </p:cNvSpPr>
            <p:nvPr/>
          </p:nvSpPr>
          <p:spPr bwMode="auto">
            <a:xfrm flipH="1" flipV="1">
              <a:off x="1517116" y="802178"/>
              <a:ext cx="0" cy="17635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1591836" y="785794"/>
              <a:ext cx="521449" cy="51405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z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endParaRPr>
            </a:p>
          </p:txBody>
        </p:sp>
      </p:grpSp>
      <p:sp>
        <p:nvSpPr>
          <p:cNvPr id="19" name="Line 57"/>
          <p:cNvSpPr>
            <a:spLocks noChangeShapeType="1"/>
          </p:cNvSpPr>
          <p:nvPr/>
        </p:nvSpPr>
        <p:spPr bwMode="auto">
          <a:xfrm>
            <a:off x="5209322" y="1464954"/>
            <a:ext cx="720000" cy="288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auto">
          <a:xfrm flipV="1">
            <a:off x="5111440" y="2095277"/>
            <a:ext cx="784194" cy="252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1378710" y="3067876"/>
            <a:ext cx="6408000" cy="5040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Образование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-гибридных орбиталей.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1527120" y="3754824"/>
            <a:ext cx="6072110" cy="2571768"/>
            <a:chOff x="2931" y="2522"/>
            <a:chExt cx="6529" cy="2418"/>
          </a:xfrm>
        </p:grpSpPr>
        <p:grpSp>
          <p:nvGrpSpPr>
            <p:cNvPr id="27" name="Group 25"/>
            <p:cNvGrpSpPr>
              <a:grpSpLocks/>
            </p:cNvGrpSpPr>
            <p:nvPr/>
          </p:nvGrpSpPr>
          <p:grpSpPr bwMode="auto">
            <a:xfrm>
              <a:off x="4359" y="2522"/>
              <a:ext cx="4034" cy="1616"/>
              <a:chOff x="4359" y="2399"/>
              <a:chExt cx="4034" cy="1616"/>
            </a:xfrm>
          </p:grpSpPr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>
                <a:off x="5167" y="2924"/>
                <a:ext cx="1279" cy="786"/>
              </a:xfrm>
              <a:custGeom>
                <a:avLst/>
                <a:gdLst/>
                <a:ahLst/>
                <a:cxnLst>
                  <a:cxn ang="0">
                    <a:pos x="1054" y="364"/>
                  </a:cxn>
                  <a:cxn ang="0">
                    <a:pos x="1182" y="281"/>
                  </a:cxn>
                  <a:cxn ang="0">
                    <a:pos x="1278" y="390"/>
                  </a:cxn>
                  <a:cxn ang="0">
                    <a:pos x="1175" y="505"/>
                  </a:cxn>
                  <a:cxn ang="0">
                    <a:pos x="846" y="223"/>
                  </a:cxn>
                  <a:cxn ang="0">
                    <a:pos x="518" y="30"/>
                  </a:cxn>
                  <a:cxn ang="0">
                    <a:pos x="216" y="43"/>
                  </a:cxn>
                  <a:cxn ang="0">
                    <a:pos x="34" y="248"/>
                  </a:cxn>
                  <a:cxn ang="0">
                    <a:pos x="8" y="403"/>
                  </a:cxn>
                  <a:cxn ang="0">
                    <a:pos x="51" y="570"/>
                  </a:cxn>
                  <a:cxn ang="0">
                    <a:pos x="192" y="744"/>
                  </a:cxn>
                  <a:cxn ang="0">
                    <a:pos x="552" y="757"/>
                  </a:cxn>
                  <a:cxn ang="0">
                    <a:pos x="864" y="570"/>
                  </a:cxn>
                  <a:cxn ang="0">
                    <a:pos x="1019" y="403"/>
                  </a:cxn>
                  <a:cxn ang="0">
                    <a:pos x="1054" y="364"/>
                  </a:cxn>
                </a:cxnLst>
                <a:rect l="0" t="0" r="r" b="b"/>
                <a:pathLst>
                  <a:path w="1279" h="786">
                    <a:moveTo>
                      <a:pt x="1054" y="364"/>
                    </a:moveTo>
                    <a:cubicBezTo>
                      <a:pt x="1081" y="344"/>
                      <a:pt x="1145" y="277"/>
                      <a:pt x="1182" y="281"/>
                    </a:cubicBezTo>
                    <a:cubicBezTo>
                      <a:pt x="1219" y="285"/>
                      <a:pt x="1279" y="353"/>
                      <a:pt x="1278" y="390"/>
                    </a:cubicBezTo>
                    <a:cubicBezTo>
                      <a:pt x="1277" y="427"/>
                      <a:pt x="1247" y="533"/>
                      <a:pt x="1175" y="505"/>
                    </a:cubicBezTo>
                    <a:cubicBezTo>
                      <a:pt x="1103" y="477"/>
                      <a:pt x="956" y="302"/>
                      <a:pt x="846" y="223"/>
                    </a:cubicBezTo>
                    <a:cubicBezTo>
                      <a:pt x="737" y="144"/>
                      <a:pt x="623" y="60"/>
                      <a:pt x="518" y="30"/>
                    </a:cubicBezTo>
                    <a:cubicBezTo>
                      <a:pt x="413" y="0"/>
                      <a:pt x="296" y="7"/>
                      <a:pt x="216" y="43"/>
                    </a:cubicBezTo>
                    <a:cubicBezTo>
                      <a:pt x="135" y="79"/>
                      <a:pt x="69" y="188"/>
                      <a:pt x="34" y="248"/>
                    </a:cubicBezTo>
                    <a:cubicBezTo>
                      <a:pt x="0" y="308"/>
                      <a:pt x="5" y="349"/>
                      <a:pt x="8" y="403"/>
                    </a:cubicBezTo>
                    <a:cubicBezTo>
                      <a:pt x="11" y="457"/>
                      <a:pt x="20" y="513"/>
                      <a:pt x="51" y="570"/>
                    </a:cubicBezTo>
                    <a:cubicBezTo>
                      <a:pt x="82" y="627"/>
                      <a:pt x="109" y="713"/>
                      <a:pt x="192" y="744"/>
                    </a:cubicBezTo>
                    <a:cubicBezTo>
                      <a:pt x="275" y="775"/>
                      <a:pt x="440" y="786"/>
                      <a:pt x="552" y="757"/>
                    </a:cubicBezTo>
                    <a:cubicBezTo>
                      <a:pt x="664" y="728"/>
                      <a:pt x="786" y="629"/>
                      <a:pt x="864" y="570"/>
                    </a:cubicBezTo>
                    <a:cubicBezTo>
                      <a:pt x="942" y="511"/>
                      <a:pt x="987" y="437"/>
                      <a:pt x="1019" y="403"/>
                    </a:cubicBezTo>
                    <a:cubicBezTo>
                      <a:pt x="1050" y="369"/>
                      <a:pt x="1046" y="372"/>
                      <a:pt x="1054" y="364"/>
                    </a:cubicBezTo>
                    <a:close/>
                  </a:path>
                </a:pathLst>
              </a:custGeom>
              <a:solidFill>
                <a:srgbClr val="FFFF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Text Box 28"/>
              <p:cNvSpPr txBox="1">
                <a:spLocks noChangeArrowheads="1"/>
              </p:cNvSpPr>
              <p:nvPr/>
            </p:nvSpPr>
            <p:spPr bwMode="auto">
              <a:xfrm>
                <a:off x="5308" y="2542"/>
                <a:ext cx="1877" cy="46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1" u="none" strike="noStrike" cap="none" normalizeH="0" baseline="0" dirty="0" err="1" smtClean="0">
                    <a:ln>
                      <a:solidFill>
                        <a:sysClr val="windowText" lastClr="000000"/>
                      </a:solidFill>
                    </a:ln>
                    <a:solidFill>
                      <a:srgbClr val="C00000"/>
                    </a:solidFill>
                    <a:effectLst/>
                    <a:latin typeface="Arial Black" pitchFamily="34" charset="0"/>
                  </a:rPr>
                  <a:t>sp</a:t>
                </a:r>
                <a:r>
                  <a:rPr kumimoji="0" lang="ru-RU" sz="2000" b="1" i="1" u="none" strike="noStrike" cap="none" normalizeH="0" baseline="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rgbClr val="C00000"/>
                    </a:solidFill>
                    <a:effectLst/>
                    <a:latin typeface="Arial Black" pitchFamily="34" charset="0"/>
                  </a:rPr>
                  <a:t>         </a:t>
                </a:r>
                <a:r>
                  <a:rPr kumimoji="0" lang="ru-RU" sz="2000" b="1" i="1" u="none" strike="noStrike" cap="none" normalizeH="0" baseline="0" dirty="0" err="1" smtClean="0">
                    <a:ln>
                      <a:solidFill>
                        <a:sysClr val="windowText" lastClr="000000"/>
                      </a:solidFill>
                    </a:ln>
                    <a:solidFill>
                      <a:srgbClr val="C00000"/>
                    </a:solidFill>
                    <a:effectLst/>
                    <a:latin typeface="Arial Black" pitchFamily="34" charset="0"/>
                  </a:rPr>
                  <a:t>sp</a:t>
                </a:r>
                <a:endParaRPr kumimoji="0" lang="ru-RU" sz="3600" b="1" i="1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35" name="Line 29"/>
              <p:cNvSpPr>
                <a:spLocks noChangeShapeType="1"/>
              </p:cNvSpPr>
              <p:nvPr/>
            </p:nvSpPr>
            <p:spPr bwMode="auto">
              <a:xfrm flipV="1">
                <a:off x="4359" y="3359"/>
                <a:ext cx="398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" name="Line 30"/>
              <p:cNvSpPr>
                <a:spLocks noChangeShapeType="1"/>
              </p:cNvSpPr>
              <p:nvPr/>
            </p:nvSpPr>
            <p:spPr bwMode="auto">
              <a:xfrm flipH="1" flipV="1">
                <a:off x="6182" y="2568"/>
                <a:ext cx="0" cy="14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Text Box 31"/>
              <p:cNvSpPr txBox="1">
                <a:spLocks noChangeArrowheads="1"/>
              </p:cNvSpPr>
              <p:nvPr/>
            </p:nvSpPr>
            <p:spPr bwMode="auto">
              <a:xfrm>
                <a:off x="6207" y="2399"/>
                <a:ext cx="540" cy="48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z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" name="Text Box 32"/>
              <p:cNvSpPr txBox="1">
                <a:spLocks noChangeArrowheads="1"/>
              </p:cNvSpPr>
              <p:nvPr/>
            </p:nvSpPr>
            <p:spPr bwMode="auto">
              <a:xfrm>
                <a:off x="7927" y="3243"/>
                <a:ext cx="466" cy="55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9" name="Oval 33"/>
              <p:cNvSpPr>
                <a:spLocks noChangeArrowheads="1"/>
              </p:cNvSpPr>
              <p:nvPr/>
            </p:nvSpPr>
            <p:spPr bwMode="auto">
              <a:xfrm>
                <a:off x="6969" y="3023"/>
                <a:ext cx="801" cy="687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Oval 34"/>
              <p:cNvSpPr>
                <a:spLocks noChangeArrowheads="1"/>
              </p:cNvSpPr>
              <p:nvPr/>
            </p:nvSpPr>
            <p:spPr bwMode="auto">
              <a:xfrm>
                <a:off x="4626" y="3023"/>
                <a:ext cx="813" cy="70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5968" y="2930"/>
                <a:ext cx="1277" cy="794"/>
              </a:xfrm>
              <a:custGeom>
                <a:avLst/>
                <a:gdLst/>
                <a:ahLst/>
                <a:cxnLst>
                  <a:cxn ang="0">
                    <a:pos x="225" y="364"/>
                  </a:cxn>
                  <a:cxn ang="0">
                    <a:pos x="98" y="275"/>
                  </a:cxn>
                  <a:cxn ang="0">
                    <a:pos x="1" y="390"/>
                  </a:cxn>
                  <a:cxn ang="0">
                    <a:pos x="104" y="505"/>
                  </a:cxn>
                  <a:cxn ang="0">
                    <a:pos x="433" y="223"/>
                  </a:cxn>
                  <a:cxn ang="0">
                    <a:pos x="761" y="30"/>
                  </a:cxn>
                  <a:cxn ang="0">
                    <a:pos x="1063" y="43"/>
                  </a:cxn>
                  <a:cxn ang="0">
                    <a:pos x="1242" y="237"/>
                  </a:cxn>
                  <a:cxn ang="0">
                    <a:pos x="1271" y="403"/>
                  </a:cxn>
                  <a:cxn ang="0">
                    <a:pos x="1217" y="610"/>
                  </a:cxn>
                  <a:cxn ang="0">
                    <a:pos x="1075" y="751"/>
                  </a:cxn>
                  <a:cxn ang="0">
                    <a:pos x="767" y="764"/>
                  </a:cxn>
                  <a:cxn ang="0">
                    <a:pos x="415" y="570"/>
                  </a:cxn>
                  <a:cxn ang="0">
                    <a:pos x="260" y="403"/>
                  </a:cxn>
                  <a:cxn ang="0">
                    <a:pos x="225" y="364"/>
                  </a:cxn>
                </a:cxnLst>
                <a:rect l="0" t="0" r="r" b="b"/>
                <a:pathLst>
                  <a:path w="1277" h="794">
                    <a:moveTo>
                      <a:pt x="225" y="364"/>
                    </a:moveTo>
                    <a:cubicBezTo>
                      <a:pt x="198" y="343"/>
                      <a:pt x="135" y="271"/>
                      <a:pt x="98" y="275"/>
                    </a:cubicBezTo>
                    <a:cubicBezTo>
                      <a:pt x="61" y="279"/>
                      <a:pt x="0" y="352"/>
                      <a:pt x="1" y="390"/>
                    </a:cubicBezTo>
                    <a:cubicBezTo>
                      <a:pt x="2" y="428"/>
                      <a:pt x="32" y="533"/>
                      <a:pt x="104" y="505"/>
                    </a:cubicBezTo>
                    <a:cubicBezTo>
                      <a:pt x="176" y="477"/>
                      <a:pt x="323" y="302"/>
                      <a:pt x="433" y="223"/>
                    </a:cubicBezTo>
                    <a:cubicBezTo>
                      <a:pt x="542" y="144"/>
                      <a:pt x="656" y="60"/>
                      <a:pt x="761" y="30"/>
                    </a:cubicBezTo>
                    <a:cubicBezTo>
                      <a:pt x="866" y="0"/>
                      <a:pt x="983" y="8"/>
                      <a:pt x="1063" y="43"/>
                    </a:cubicBezTo>
                    <a:cubicBezTo>
                      <a:pt x="1143" y="78"/>
                      <a:pt x="1207" y="177"/>
                      <a:pt x="1242" y="237"/>
                    </a:cubicBezTo>
                    <a:cubicBezTo>
                      <a:pt x="1277" y="297"/>
                      <a:pt x="1275" y="341"/>
                      <a:pt x="1271" y="403"/>
                    </a:cubicBezTo>
                    <a:cubicBezTo>
                      <a:pt x="1267" y="465"/>
                      <a:pt x="1250" y="552"/>
                      <a:pt x="1217" y="610"/>
                    </a:cubicBezTo>
                    <a:cubicBezTo>
                      <a:pt x="1184" y="668"/>
                      <a:pt x="1150" y="725"/>
                      <a:pt x="1075" y="751"/>
                    </a:cubicBezTo>
                    <a:cubicBezTo>
                      <a:pt x="1000" y="777"/>
                      <a:pt x="877" y="794"/>
                      <a:pt x="767" y="764"/>
                    </a:cubicBezTo>
                    <a:cubicBezTo>
                      <a:pt x="657" y="734"/>
                      <a:pt x="500" y="630"/>
                      <a:pt x="415" y="570"/>
                    </a:cubicBezTo>
                    <a:cubicBezTo>
                      <a:pt x="330" y="510"/>
                      <a:pt x="292" y="437"/>
                      <a:pt x="260" y="403"/>
                    </a:cubicBezTo>
                    <a:cubicBezTo>
                      <a:pt x="229" y="369"/>
                      <a:pt x="233" y="372"/>
                      <a:pt x="225" y="364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2931" y="4464"/>
              <a:ext cx="6529" cy="4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Образование молекулы ВеН</a:t>
              </a:r>
              <a:r>
                <a:rPr kumimoji="0" lang="ru-RU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.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36"/>
            <p:cNvSpPr txBox="1">
              <a:spLocks noChangeArrowheads="1"/>
            </p:cNvSpPr>
            <p:nvPr/>
          </p:nvSpPr>
          <p:spPr bwMode="auto">
            <a:xfrm>
              <a:off x="4530" y="2791"/>
              <a:ext cx="552" cy="4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s</a:t>
              </a:r>
              <a:endParaRPr kumimoji="0" lang="ru-RU" sz="4000" b="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30" name="Text Box 37"/>
            <p:cNvSpPr txBox="1">
              <a:spLocks noChangeArrowheads="1"/>
            </p:cNvSpPr>
            <p:nvPr/>
          </p:nvSpPr>
          <p:spPr bwMode="auto">
            <a:xfrm>
              <a:off x="7463" y="2791"/>
              <a:ext cx="437" cy="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s</a:t>
              </a:r>
              <a:endParaRPr kumimoji="0" lang="ru-RU" sz="4000" b="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31" name="Text Box 38"/>
            <p:cNvSpPr txBox="1">
              <a:spLocks noChangeArrowheads="1"/>
            </p:cNvSpPr>
            <p:nvPr/>
          </p:nvSpPr>
          <p:spPr bwMode="auto">
            <a:xfrm>
              <a:off x="4928" y="4086"/>
              <a:ext cx="2919" cy="3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Н     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 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   </a:t>
              </a: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Ве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   </a:t>
              </a: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  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    Н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2428860" y="285728"/>
            <a:ext cx="4330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Гибридизация АО</a:t>
            </a:r>
            <a:endParaRPr lang="ru-RU" sz="3200" b="1" dirty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5851115" y="1166031"/>
            <a:ext cx="2864289" cy="1684488"/>
            <a:chOff x="5851115" y="965313"/>
            <a:chExt cx="2864289" cy="1684488"/>
          </a:xfrm>
        </p:grpSpPr>
        <p:sp>
          <p:nvSpPr>
            <p:cNvPr id="13" name="Freeform 51"/>
            <p:cNvSpPr>
              <a:spLocks/>
            </p:cNvSpPr>
            <p:nvPr/>
          </p:nvSpPr>
          <p:spPr bwMode="auto">
            <a:xfrm>
              <a:off x="6066725" y="1300567"/>
              <a:ext cx="1292505" cy="874557"/>
            </a:xfrm>
            <a:custGeom>
              <a:avLst/>
              <a:gdLst/>
              <a:ahLst/>
              <a:cxnLst>
                <a:cxn ang="0">
                  <a:pos x="1054" y="364"/>
                </a:cxn>
                <a:cxn ang="0">
                  <a:pos x="1182" y="281"/>
                </a:cxn>
                <a:cxn ang="0">
                  <a:pos x="1278" y="390"/>
                </a:cxn>
                <a:cxn ang="0">
                  <a:pos x="1175" y="505"/>
                </a:cxn>
                <a:cxn ang="0">
                  <a:pos x="846" y="223"/>
                </a:cxn>
                <a:cxn ang="0">
                  <a:pos x="518" y="30"/>
                </a:cxn>
                <a:cxn ang="0">
                  <a:pos x="216" y="43"/>
                </a:cxn>
                <a:cxn ang="0">
                  <a:pos x="34" y="248"/>
                </a:cxn>
                <a:cxn ang="0">
                  <a:pos x="8" y="403"/>
                </a:cxn>
                <a:cxn ang="0">
                  <a:pos x="51" y="570"/>
                </a:cxn>
                <a:cxn ang="0">
                  <a:pos x="192" y="744"/>
                </a:cxn>
                <a:cxn ang="0">
                  <a:pos x="552" y="757"/>
                </a:cxn>
                <a:cxn ang="0">
                  <a:pos x="864" y="570"/>
                </a:cxn>
                <a:cxn ang="0">
                  <a:pos x="1019" y="403"/>
                </a:cxn>
                <a:cxn ang="0">
                  <a:pos x="1054" y="364"/>
                </a:cxn>
              </a:cxnLst>
              <a:rect l="0" t="0" r="r" b="b"/>
              <a:pathLst>
                <a:path w="1279" h="786">
                  <a:moveTo>
                    <a:pt x="1054" y="364"/>
                  </a:moveTo>
                  <a:cubicBezTo>
                    <a:pt x="1081" y="344"/>
                    <a:pt x="1145" y="277"/>
                    <a:pt x="1182" y="281"/>
                  </a:cubicBezTo>
                  <a:cubicBezTo>
                    <a:pt x="1219" y="285"/>
                    <a:pt x="1279" y="353"/>
                    <a:pt x="1278" y="390"/>
                  </a:cubicBezTo>
                  <a:cubicBezTo>
                    <a:pt x="1277" y="427"/>
                    <a:pt x="1247" y="533"/>
                    <a:pt x="1175" y="505"/>
                  </a:cubicBezTo>
                  <a:cubicBezTo>
                    <a:pt x="1103" y="477"/>
                    <a:pt x="956" y="302"/>
                    <a:pt x="846" y="223"/>
                  </a:cubicBezTo>
                  <a:cubicBezTo>
                    <a:pt x="737" y="144"/>
                    <a:pt x="623" y="60"/>
                    <a:pt x="518" y="30"/>
                  </a:cubicBezTo>
                  <a:cubicBezTo>
                    <a:pt x="413" y="0"/>
                    <a:pt x="296" y="7"/>
                    <a:pt x="216" y="43"/>
                  </a:cubicBezTo>
                  <a:cubicBezTo>
                    <a:pt x="135" y="79"/>
                    <a:pt x="69" y="188"/>
                    <a:pt x="34" y="248"/>
                  </a:cubicBezTo>
                  <a:cubicBezTo>
                    <a:pt x="0" y="308"/>
                    <a:pt x="5" y="349"/>
                    <a:pt x="8" y="403"/>
                  </a:cubicBezTo>
                  <a:cubicBezTo>
                    <a:pt x="11" y="457"/>
                    <a:pt x="20" y="513"/>
                    <a:pt x="51" y="570"/>
                  </a:cubicBezTo>
                  <a:cubicBezTo>
                    <a:pt x="82" y="627"/>
                    <a:pt x="109" y="713"/>
                    <a:pt x="192" y="744"/>
                  </a:cubicBezTo>
                  <a:cubicBezTo>
                    <a:pt x="275" y="775"/>
                    <a:pt x="440" y="786"/>
                    <a:pt x="552" y="757"/>
                  </a:cubicBezTo>
                  <a:cubicBezTo>
                    <a:pt x="664" y="728"/>
                    <a:pt x="786" y="629"/>
                    <a:pt x="864" y="570"/>
                  </a:cubicBezTo>
                  <a:cubicBezTo>
                    <a:pt x="942" y="511"/>
                    <a:pt x="987" y="437"/>
                    <a:pt x="1019" y="403"/>
                  </a:cubicBezTo>
                  <a:cubicBezTo>
                    <a:pt x="1050" y="369"/>
                    <a:pt x="1046" y="372"/>
                    <a:pt x="1054" y="364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Text Box 52"/>
            <p:cNvSpPr txBox="1">
              <a:spLocks noChangeArrowheads="1"/>
            </p:cNvSpPr>
            <p:nvPr/>
          </p:nvSpPr>
          <p:spPr bwMode="auto">
            <a:xfrm>
              <a:off x="6247082" y="2292611"/>
              <a:ext cx="1896818" cy="35719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err="1" smtClean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sp</a:t>
              </a:r>
              <a:r>
                <a:rPr kumimoji="0" lang="ru-RU" sz="2000" b="1" i="1" u="none" strike="noStrike" cap="none" normalizeH="0" baseline="0" dirty="0" smtClean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            </a:t>
              </a:r>
              <a:r>
                <a:rPr kumimoji="0" lang="ru-RU" sz="2000" b="1" i="1" u="none" strike="noStrike" cap="none" normalizeH="0" baseline="0" dirty="0" err="1" smtClean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effectLst/>
                  <a:latin typeface="Arial Black" pitchFamily="34" charset="0"/>
                </a:rPr>
                <a:t>sp</a:t>
              </a:r>
              <a:endParaRPr kumimoji="0" lang="ru-RU" sz="3600" b="1" i="1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1" name="Line 59"/>
            <p:cNvSpPr>
              <a:spLocks noChangeShapeType="1"/>
            </p:cNvSpPr>
            <p:nvPr/>
          </p:nvSpPr>
          <p:spPr bwMode="auto">
            <a:xfrm flipV="1">
              <a:off x="5851115" y="1721107"/>
              <a:ext cx="2777168" cy="4571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22" name="Line 60"/>
            <p:cNvSpPr>
              <a:spLocks noChangeShapeType="1"/>
            </p:cNvSpPr>
            <p:nvPr/>
          </p:nvSpPr>
          <p:spPr bwMode="auto">
            <a:xfrm flipH="1" flipV="1">
              <a:off x="7125662" y="965313"/>
              <a:ext cx="0" cy="154161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23" name="Text Box 61"/>
            <p:cNvSpPr txBox="1">
              <a:spLocks noChangeArrowheads="1"/>
            </p:cNvSpPr>
            <p:nvPr/>
          </p:nvSpPr>
          <p:spPr bwMode="auto">
            <a:xfrm>
              <a:off x="7131586" y="970154"/>
              <a:ext cx="545701" cy="539644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z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4" name="Text Box 62"/>
            <p:cNvSpPr txBox="1">
              <a:spLocks noChangeArrowheads="1"/>
            </p:cNvSpPr>
            <p:nvPr/>
          </p:nvSpPr>
          <p:spPr bwMode="auto">
            <a:xfrm>
              <a:off x="8244484" y="1672855"/>
              <a:ext cx="470920" cy="61975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Freeform 50"/>
            <p:cNvSpPr>
              <a:spLocks/>
            </p:cNvSpPr>
            <p:nvPr/>
          </p:nvSpPr>
          <p:spPr bwMode="auto">
            <a:xfrm>
              <a:off x="6891401" y="1302942"/>
              <a:ext cx="1290484" cy="883460"/>
            </a:xfrm>
            <a:custGeom>
              <a:avLst/>
              <a:gdLst/>
              <a:ahLst/>
              <a:cxnLst>
                <a:cxn ang="0">
                  <a:pos x="225" y="364"/>
                </a:cxn>
                <a:cxn ang="0">
                  <a:pos x="98" y="275"/>
                </a:cxn>
                <a:cxn ang="0">
                  <a:pos x="1" y="390"/>
                </a:cxn>
                <a:cxn ang="0">
                  <a:pos x="104" y="505"/>
                </a:cxn>
                <a:cxn ang="0">
                  <a:pos x="433" y="223"/>
                </a:cxn>
                <a:cxn ang="0">
                  <a:pos x="761" y="30"/>
                </a:cxn>
                <a:cxn ang="0">
                  <a:pos x="1063" y="43"/>
                </a:cxn>
                <a:cxn ang="0">
                  <a:pos x="1242" y="237"/>
                </a:cxn>
                <a:cxn ang="0">
                  <a:pos x="1271" y="403"/>
                </a:cxn>
                <a:cxn ang="0">
                  <a:pos x="1217" y="610"/>
                </a:cxn>
                <a:cxn ang="0">
                  <a:pos x="1075" y="751"/>
                </a:cxn>
                <a:cxn ang="0">
                  <a:pos x="767" y="764"/>
                </a:cxn>
                <a:cxn ang="0">
                  <a:pos x="415" y="570"/>
                </a:cxn>
                <a:cxn ang="0">
                  <a:pos x="260" y="403"/>
                </a:cxn>
                <a:cxn ang="0">
                  <a:pos x="225" y="364"/>
                </a:cxn>
              </a:cxnLst>
              <a:rect l="0" t="0" r="r" b="b"/>
              <a:pathLst>
                <a:path w="1277" h="794">
                  <a:moveTo>
                    <a:pt x="225" y="364"/>
                  </a:moveTo>
                  <a:cubicBezTo>
                    <a:pt x="198" y="343"/>
                    <a:pt x="135" y="271"/>
                    <a:pt x="98" y="275"/>
                  </a:cubicBezTo>
                  <a:cubicBezTo>
                    <a:pt x="61" y="279"/>
                    <a:pt x="0" y="352"/>
                    <a:pt x="1" y="390"/>
                  </a:cubicBezTo>
                  <a:cubicBezTo>
                    <a:pt x="2" y="428"/>
                    <a:pt x="32" y="533"/>
                    <a:pt x="104" y="505"/>
                  </a:cubicBezTo>
                  <a:cubicBezTo>
                    <a:pt x="176" y="477"/>
                    <a:pt x="323" y="302"/>
                    <a:pt x="433" y="223"/>
                  </a:cubicBezTo>
                  <a:cubicBezTo>
                    <a:pt x="542" y="144"/>
                    <a:pt x="656" y="60"/>
                    <a:pt x="761" y="30"/>
                  </a:cubicBezTo>
                  <a:cubicBezTo>
                    <a:pt x="866" y="0"/>
                    <a:pt x="983" y="8"/>
                    <a:pt x="1063" y="43"/>
                  </a:cubicBezTo>
                  <a:cubicBezTo>
                    <a:pt x="1143" y="78"/>
                    <a:pt x="1207" y="177"/>
                    <a:pt x="1242" y="237"/>
                  </a:cubicBezTo>
                  <a:cubicBezTo>
                    <a:pt x="1277" y="297"/>
                    <a:pt x="1275" y="341"/>
                    <a:pt x="1271" y="403"/>
                  </a:cubicBezTo>
                  <a:cubicBezTo>
                    <a:pt x="1267" y="465"/>
                    <a:pt x="1250" y="552"/>
                    <a:pt x="1217" y="610"/>
                  </a:cubicBezTo>
                  <a:cubicBezTo>
                    <a:pt x="1184" y="668"/>
                    <a:pt x="1150" y="725"/>
                    <a:pt x="1075" y="751"/>
                  </a:cubicBezTo>
                  <a:cubicBezTo>
                    <a:pt x="1000" y="777"/>
                    <a:pt x="877" y="794"/>
                    <a:pt x="767" y="764"/>
                  </a:cubicBezTo>
                  <a:cubicBezTo>
                    <a:pt x="657" y="734"/>
                    <a:pt x="500" y="630"/>
                    <a:pt x="415" y="570"/>
                  </a:cubicBezTo>
                  <a:cubicBezTo>
                    <a:pt x="330" y="510"/>
                    <a:pt x="292" y="437"/>
                    <a:pt x="260" y="403"/>
                  </a:cubicBezTo>
                  <a:cubicBezTo>
                    <a:pt x="229" y="369"/>
                    <a:pt x="233" y="372"/>
                    <a:pt x="225" y="364"/>
                  </a:cubicBezTo>
                  <a:close/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526868" y="3826262"/>
            <a:ext cx="906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sp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ChangeArrowheads="1"/>
          </p:cNvSpPr>
          <p:nvPr/>
        </p:nvSpPr>
        <p:spPr bwMode="auto">
          <a:xfrm>
            <a:off x="285750" y="333375"/>
            <a:ext cx="85725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 eaLnBrk="0" hangingPunct="0">
              <a:tabLst>
                <a:tab pos="450850" algn="l"/>
              </a:tabLst>
            </a:pPr>
            <a:r>
              <a:rPr lang="ru-RU" sz="2800" b="1" i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cs typeface="Times New Roman" pitchFamily="18" charset="0"/>
              </a:rPr>
              <a:t>Условия гибридизации АО</a:t>
            </a:r>
            <a:r>
              <a:rPr lang="ru-RU" sz="2400" dirty="0">
                <a:cs typeface="Times New Roman" pitchFamily="18" charset="0"/>
              </a:rPr>
              <a:t>.</a:t>
            </a:r>
            <a:endParaRPr lang="ru-RU" sz="2400" dirty="0"/>
          </a:p>
          <a:p>
            <a:pPr marL="457200" indent="-457200" algn="just" eaLnBrk="0" hangingPunct="0">
              <a:buFont typeface="Calibri" pitchFamily="34" charset="0"/>
              <a:buAutoNum type="arabicPeriod"/>
              <a:tabLst>
                <a:tab pos="450850" algn="l"/>
              </a:tabLst>
            </a:pPr>
            <a:r>
              <a:rPr lang="ru-RU" sz="2400" dirty="0">
                <a:cs typeface="Times New Roman" pitchFamily="18" charset="0"/>
              </a:rPr>
              <a:t>АО должны быть обязательно разного типа (</a:t>
            </a:r>
            <a:r>
              <a:rPr lang="ru-RU" sz="2400" dirty="0" err="1">
                <a:cs typeface="Times New Roman" pitchFamily="18" charset="0"/>
              </a:rPr>
              <a:t>s</a:t>
            </a:r>
            <a:r>
              <a:rPr lang="ru-RU" sz="2400" dirty="0">
                <a:cs typeface="Times New Roman" pitchFamily="18" charset="0"/>
              </a:rPr>
              <a:t>, </a:t>
            </a:r>
            <a:r>
              <a:rPr lang="ru-RU" sz="2400" dirty="0" err="1">
                <a:cs typeface="Times New Roman" pitchFamily="18" charset="0"/>
              </a:rPr>
              <a:t>p</a:t>
            </a:r>
            <a:r>
              <a:rPr lang="ru-RU" sz="2400" dirty="0">
                <a:cs typeface="Times New Roman" pitchFamily="18" charset="0"/>
              </a:rPr>
              <a:t>, и/или </a:t>
            </a:r>
            <a:r>
              <a:rPr lang="ru-RU" sz="2400" dirty="0" err="1">
                <a:cs typeface="Times New Roman" pitchFamily="18" charset="0"/>
              </a:rPr>
              <a:t>d</a:t>
            </a:r>
            <a:r>
              <a:rPr lang="ru-RU" sz="2400" dirty="0">
                <a:cs typeface="Times New Roman" pitchFamily="18" charset="0"/>
              </a:rPr>
              <a:t>), причём </a:t>
            </a:r>
            <a:r>
              <a:rPr lang="ru-RU" sz="24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участие </a:t>
            </a:r>
            <a:r>
              <a:rPr lang="ru-RU" sz="2400" b="1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s-орбиталей</a:t>
            </a:r>
            <a:r>
              <a:rPr lang="ru-RU" sz="24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обязательно</a:t>
            </a:r>
            <a:r>
              <a:rPr lang="ru-RU" sz="2400" dirty="0">
                <a:cs typeface="Times New Roman" pitchFamily="18" charset="0"/>
              </a:rPr>
              <a:t>.</a:t>
            </a:r>
            <a:endParaRPr lang="ru-RU" sz="2400" dirty="0"/>
          </a:p>
          <a:p>
            <a:pPr marL="457200" indent="-457200" algn="just" eaLnBrk="0" hangingPunct="0">
              <a:buFont typeface="Calibri" pitchFamily="34" charset="0"/>
              <a:buAutoNum type="arabicPeriod"/>
              <a:tabLst>
                <a:tab pos="450850" algn="l"/>
              </a:tabLst>
            </a:pP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n-АО =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n-ГО </a:t>
            </a:r>
            <a:r>
              <a:rPr lang="ru-RU" sz="2400" dirty="0">
                <a:cs typeface="Times New Roman" pitchFamily="18" charset="0"/>
              </a:rPr>
              <a:t>(</a:t>
            </a:r>
            <a:r>
              <a:rPr lang="ru-RU" sz="2400" i="1" dirty="0">
                <a:cs typeface="Times New Roman" pitchFamily="18" charset="0"/>
              </a:rPr>
              <a:t>гибридных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i="1" dirty="0">
                <a:cs typeface="Times New Roman" pitchFamily="18" charset="0"/>
              </a:rPr>
              <a:t>орбиталей</a:t>
            </a:r>
            <a:r>
              <a:rPr lang="ru-RU" sz="2400" dirty="0" smtClean="0">
                <a:cs typeface="Times New Roman" pitchFamily="18" charset="0"/>
              </a:rPr>
              <a:t>).</a:t>
            </a:r>
            <a:endParaRPr lang="ru-RU" sz="2400" dirty="0"/>
          </a:p>
          <a:p>
            <a:pPr marL="457200" indent="-457200" algn="just" eaLnBrk="0" hangingPunct="0">
              <a:buFont typeface="Calibri" pitchFamily="34" charset="0"/>
              <a:buAutoNum type="arabicPeriod"/>
              <a:tabLst>
                <a:tab pos="450850" algn="l"/>
              </a:tabLst>
            </a:pPr>
            <a:r>
              <a:rPr lang="ru-RU" sz="2400" dirty="0" smtClean="0">
                <a:cs typeface="Times New Roman" pitchFamily="18" charset="0"/>
              </a:rPr>
              <a:t>Обозначение ГО: </a:t>
            </a:r>
            <a:r>
              <a:rPr lang="ru-RU" sz="2400" b="1" dirty="0" err="1" smtClean="0">
                <a:solidFill>
                  <a:srgbClr val="C00000"/>
                </a:solidFill>
                <a:cs typeface="Times New Roman" pitchFamily="18" charset="0"/>
              </a:rPr>
              <a:t>sp</a:t>
            </a:r>
            <a:r>
              <a:rPr lang="ru-RU" sz="2400" dirty="0" smtClean="0">
                <a:cs typeface="Times New Roman" pitchFamily="18" charset="0"/>
              </a:rPr>
              <a:t>; 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sp</a:t>
            </a:r>
            <a:r>
              <a:rPr lang="ru-RU" sz="2400" b="1" baseline="30000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ru-RU" sz="2400" dirty="0" smtClean="0">
                <a:cs typeface="Times New Roman" pitchFamily="18" charset="0"/>
              </a:rPr>
              <a:t>; 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sp</a:t>
            </a:r>
            <a:r>
              <a:rPr lang="ru-RU" sz="2400" b="1" baseline="30000" dirty="0" smtClean="0">
                <a:solidFill>
                  <a:srgbClr val="C00000"/>
                </a:solidFill>
                <a:cs typeface="Times New Roman" pitchFamily="18" charset="0"/>
              </a:rPr>
              <a:t>3</a:t>
            </a:r>
            <a:r>
              <a:rPr lang="ru-RU" sz="2400" dirty="0" smtClean="0">
                <a:cs typeface="Times New Roman" pitchFamily="18" charset="0"/>
              </a:rPr>
              <a:t>; 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sp</a:t>
            </a:r>
            <a:r>
              <a:rPr lang="ru-RU" sz="2400" b="1" baseline="30000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d</a:t>
            </a:r>
            <a:r>
              <a:rPr lang="ru-RU" sz="2400" dirty="0" smtClean="0">
                <a:cs typeface="Times New Roman" pitchFamily="18" charset="0"/>
              </a:rPr>
              <a:t>; </a:t>
            </a:r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sp</a:t>
            </a:r>
            <a:r>
              <a:rPr lang="ru-RU" sz="2400" b="1" baseline="30000" dirty="0">
                <a:solidFill>
                  <a:srgbClr val="C00000"/>
                </a:solidFill>
                <a:cs typeface="Times New Roman" pitchFamily="18" charset="0"/>
              </a:rPr>
              <a:t>3</a:t>
            </a:r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d</a:t>
            </a:r>
            <a:r>
              <a:rPr lang="ru-RU" sz="2400" b="1" baseline="30000" dirty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dirty="0">
                <a:cs typeface="Times New Roman" pitchFamily="18" charset="0"/>
              </a:rPr>
              <a:t>«</a:t>
            </a:r>
            <a:r>
              <a:rPr lang="ru-RU" sz="2400" dirty="0" err="1">
                <a:cs typeface="Times New Roman" pitchFamily="18" charset="0"/>
              </a:rPr>
              <a:t>эс-пэ-три-дэ-два</a:t>
            </a:r>
            <a:r>
              <a:rPr lang="ru-RU" sz="2400" dirty="0">
                <a:cs typeface="Times New Roman" pitchFamily="18" charset="0"/>
              </a:rPr>
              <a:t>».</a:t>
            </a:r>
            <a:endParaRPr lang="en-US" sz="2400" dirty="0">
              <a:cs typeface="Times New Roman" pitchFamily="18" charset="0"/>
            </a:endParaRPr>
          </a:p>
          <a:p>
            <a:pPr marL="457200" indent="-457200" algn="just" eaLnBrk="0" hangingPunct="0">
              <a:buFont typeface="Calibri" pitchFamily="34" charset="0"/>
              <a:buAutoNum type="arabicPeriod"/>
              <a:tabLst>
                <a:tab pos="450850" algn="l"/>
              </a:tabLst>
            </a:pPr>
            <a:r>
              <a:rPr lang="ru-RU" sz="2400" dirty="0" smtClean="0">
                <a:cs typeface="Times New Roman" pitchFamily="18" charset="0"/>
              </a:rPr>
              <a:t>ГО, </a:t>
            </a:r>
            <a:r>
              <a:rPr lang="ru-RU" sz="2400" dirty="0">
                <a:cs typeface="Times New Roman" pitchFamily="18" charset="0"/>
              </a:rPr>
              <a:t>имея одинаковую форму и энергию, располагаются в пространстве строго симметрично в стремлении к минимуму энергии с сохранением элементов симметрии исходного набора. Графическое изображение </a:t>
            </a:r>
            <a:r>
              <a:rPr lang="ru-RU" sz="2400" dirty="0" smtClean="0">
                <a:cs typeface="Times New Roman" pitchFamily="18" charset="0"/>
              </a:rPr>
              <a:t>ГО:</a:t>
            </a:r>
            <a:endParaRPr lang="ru-RU" sz="2400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6465596" y="3818748"/>
            <a:ext cx="2178370" cy="610384"/>
            <a:chOff x="6155364" y="3688292"/>
            <a:chExt cx="2178370" cy="610384"/>
          </a:xfrm>
        </p:grpSpPr>
        <p:sp>
          <p:nvSpPr>
            <p:cNvPr id="31750" name="Freeform 3"/>
            <p:cNvSpPr>
              <a:spLocks/>
            </p:cNvSpPr>
            <p:nvPr/>
          </p:nvSpPr>
          <p:spPr bwMode="auto">
            <a:xfrm>
              <a:off x="6659549" y="3688292"/>
              <a:ext cx="1327607" cy="610384"/>
            </a:xfrm>
            <a:custGeom>
              <a:avLst/>
              <a:gdLst>
                <a:gd name="T0" fmla="*/ 146 w 2210"/>
                <a:gd name="T1" fmla="*/ 73 h 1015"/>
                <a:gd name="T2" fmla="*/ 226 w 2210"/>
                <a:gd name="T3" fmla="*/ 34 h 1015"/>
                <a:gd name="T4" fmla="*/ 315 w 2210"/>
                <a:gd name="T5" fmla="*/ 7 h 1015"/>
                <a:gd name="T6" fmla="*/ 400 w 2210"/>
                <a:gd name="T7" fmla="*/ 7 h 1015"/>
                <a:gd name="T8" fmla="*/ 487 w 2210"/>
                <a:gd name="T9" fmla="*/ 45 h 1015"/>
                <a:gd name="T10" fmla="*/ 514 w 2210"/>
                <a:gd name="T11" fmla="*/ 114 h 1015"/>
                <a:gd name="T12" fmla="*/ 484 w 2210"/>
                <a:gd name="T13" fmla="*/ 198 h 1015"/>
                <a:gd name="T14" fmla="*/ 398 w 2210"/>
                <a:gd name="T15" fmla="*/ 230 h 1015"/>
                <a:gd name="T16" fmla="*/ 315 w 2210"/>
                <a:gd name="T17" fmla="*/ 230 h 1015"/>
                <a:gd name="T18" fmla="*/ 233 w 2210"/>
                <a:gd name="T19" fmla="*/ 206 h 1015"/>
                <a:gd name="T20" fmla="*/ 146 w 2210"/>
                <a:gd name="T21" fmla="*/ 164 h 1015"/>
                <a:gd name="T22" fmla="*/ 98 w 2210"/>
                <a:gd name="T23" fmla="*/ 135 h 1015"/>
                <a:gd name="T24" fmla="*/ 53 w 2210"/>
                <a:gd name="T25" fmla="*/ 93 h 1015"/>
                <a:gd name="T26" fmla="*/ 23 w 2210"/>
                <a:gd name="T27" fmla="*/ 87 h 1015"/>
                <a:gd name="T28" fmla="*/ 2 w 2210"/>
                <a:gd name="T29" fmla="*/ 108 h 1015"/>
                <a:gd name="T30" fmla="*/ 10 w 2210"/>
                <a:gd name="T31" fmla="*/ 137 h 1015"/>
                <a:gd name="T32" fmla="*/ 41 w 2210"/>
                <a:gd name="T33" fmla="*/ 140 h 1015"/>
                <a:gd name="T34" fmla="*/ 62 w 2210"/>
                <a:gd name="T35" fmla="*/ 129 h 1015"/>
                <a:gd name="T36" fmla="*/ 101 w 2210"/>
                <a:gd name="T37" fmla="*/ 105 h 1015"/>
                <a:gd name="T38" fmla="*/ 146 w 2210"/>
                <a:gd name="T39" fmla="*/ 73 h 10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210"/>
                <a:gd name="T61" fmla="*/ 0 h 1015"/>
                <a:gd name="T62" fmla="*/ 2210 w 2210"/>
                <a:gd name="T63" fmla="*/ 1015 h 10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210" h="1015">
                  <a:moveTo>
                    <a:pt x="626" y="313"/>
                  </a:moveTo>
                  <a:cubicBezTo>
                    <a:pt x="725" y="257"/>
                    <a:pt x="854" y="192"/>
                    <a:pt x="974" y="144"/>
                  </a:cubicBezTo>
                  <a:cubicBezTo>
                    <a:pt x="1095" y="96"/>
                    <a:pt x="1225" y="47"/>
                    <a:pt x="1349" y="28"/>
                  </a:cubicBezTo>
                  <a:cubicBezTo>
                    <a:pt x="1473" y="9"/>
                    <a:pt x="1598" y="0"/>
                    <a:pt x="1722" y="28"/>
                  </a:cubicBezTo>
                  <a:cubicBezTo>
                    <a:pt x="1846" y="56"/>
                    <a:pt x="2011" y="118"/>
                    <a:pt x="2092" y="195"/>
                  </a:cubicBezTo>
                  <a:cubicBezTo>
                    <a:pt x="2173" y="272"/>
                    <a:pt x="2210" y="382"/>
                    <a:pt x="2208" y="491"/>
                  </a:cubicBezTo>
                  <a:cubicBezTo>
                    <a:pt x="2206" y="600"/>
                    <a:pt x="2164" y="768"/>
                    <a:pt x="2081" y="851"/>
                  </a:cubicBezTo>
                  <a:cubicBezTo>
                    <a:pt x="1998" y="934"/>
                    <a:pt x="1831" y="969"/>
                    <a:pt x="1709" y="992"/>
                  </a:cubicBezTo>
                  <a:cubicBezTo>
                    <a:pt x="1587" y="1015"/>
                    <a:pt x="1467" y="1009"/>
                    <a:pt x="1349" y="992"/>
                  </a:cubicBezTo>
                  <a:cubicBezTo>
                    <a:pt x="1231" y="975"/>
                    <a:pt x="1122" y="936"/>
                    <a:pt x="1000" y="889"/>
                  </a:cubicBezTo>
                  <a:cubicBezTo>
                    <a:pt x="880" y="842"/>
                    <a:pt x="724" y="760"/>
                    <a:pt x="627" y="709"/>
                  </a:cubicBezTo>
                  <a:cubicBezTo>
                    <a:pt x="530" y="658"/>
                    <a:pt x="487" y="633"/>
                    <a:pt x="420" y="582"/>
                  </a:cubicBezTo>
                  <a:cubicBezTo>
                    <a:pt x="353" y="531"/>
                    <a:pt x="280" y="436"/>
                    <a:pt x="227" y="402"/>
                  </a:cubicBezTo>
                  <a:cubicBezTo>
                    <a:pt x="174" y="368"/>
                    <a:pt x="136" y="365"/>
                    <a:pt x="100" y="376"/>
                  </a:cubicBezTo>
                  <a:cubicBezTo>
                    <a:pt x="64" y="387"/>
                    <a:pt x="18" y="430"/>
                    <a:pt x="9" y="466"/>
                  </a:cubicBezTo>
                  <a:cubicBezTo>
                    <a:pt x="0" y="501"/>
                    <a:pt x="19" y="570"/>
                    <a:pt x="47" y="593"/>
                  </a:cubicBezTo>
                  <a:cubicBezTo>
                    <a:pt x="75" y="616"/>
                    <a:pt x="141" y="612"/>
                    <a:pt x="177" y="606"/>
                  </a:cubicBezTo>
                  <a:cubicBezTo>
                    <a:pt x="213" y="600"/>
                    <a:pt x="223" y="582"/>
                    <a:pt x="266" y="556"/>
                  </a:cubicBezTo>
                  <a:cubicBezTo>
                    <a:pt x="309" y="530"/>
                    <a:pt x="374" y="492"/>
                    <a:pt x="434" y="452"/>
                  </a:cubicBezTo>
                  <a:cubicBezTo>
                    <a:pt x="494" y="412"/>
                    <a:pt x="586" y="342"/>
                    <a:pt x="626" y="31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0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0800000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  <p:sp>
          <p:nvSpPr>
            <p:cNvPr id="31751" name="Freeform 2"/>
            <p:cNvSpPr>
              <a:spLocks/>
            </p:cNvSpPr>
            <p:nvPr/>
          </p:nvSpPr>
          <p:spPr bwMode="auto">
            <a:xfrm>
              <a:off x="6155364" y="3991874"/>
              <a:ext cx="2178370" cy="6442"/>
            </a:xfrm>
            <a:custGeom>
              <a:avLst/>
              <a:gdLst>
                <a:gd name="T0" fmla="*/ 0 w 3626"/>
                <a:gd name="T1" fmla="*/ 0 h 12"/>
                <a:gd name="T2" fmla="*/ 844 w 3626"/>
                <a:gd name="T3" fmla="*/ 1 h 12"/>
                <a:gd name="T4" fmla="*/ 0 60000 65536"/>
                <a:gd name="T5" fmla="*/ 0 60000 65536"/>
                <a:gd name="T6" fmla="*/ 0 w 3626"/>
                <a:gd name="T7" fmla="*/ 0 h 12"/>
                <a:gd name="T8" fmla="*/ 3626 w 3626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26" h="12">
                  <a:moveTo>
                    <a:pt x="0" y="0"/>
                  </a:moveTo>
                  <a:lnTo>
                    <a:pt x="3626" y="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285750" y="4500570"/>
            <a:ext cx="86439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0850" indent="-450850" algn="just" eaLnBrk="0" hangingPunct="0">
              <a:buFont typeface="Calibri" pitchFamily="34" charset="0"/>
              <a:buAutoNum type="arabicPeriod" startAt="5"/>
              <a:tabLst>
                <a:tab pos="450850" algn="l"/>
              </a:tabLst>
            </a:pPr>
            <a:r>
              <a:rPr lang="ru-RU" sz="2400" dirty="0">
                <a:cs typeface="Times New Roman" pitchFamily="18" charset="0"/>
              </a:rPr>
              <a:t>В гибридизации принимают участие как электроны, образующие </a:t>
            </a:r>
            <a:r>
              <a:rPr lang="ru-RU" sz="2400" b="1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σ-связи</a:t>
            </a:r>
            <a:r>
              <a:rPr lang="ru-RU" sz="2400" dirty="0">
                <a:cs typeface="Times New Roman" pitchFamily="18" charset="0"/>
              </a:rPr>
              <a:t>, так и </a:t>
            </a:r>
            <a:r>
              <a:rPr lang="ru-RU" sz="24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НЭП</a:t>
            </a:r>
            <a:r>
              <a:rPr lang="ru-RU" sz="2400" dirty="0" smtClean="0">
                <a:cs typeface="Times New Roman" pitchFamily="18" charset="0"/>
              </a:rPr>
              <a:t>.   ГО </a:t>
            </a:r>
            <a:r>
              <a:rPr lang="ru-RU" sz="2400" dirty="0">
                <a:cs typeface="Times New Roman" pitchFamily="18" charset="0"/>
              </a:rPr>
              <a:t>могут образовывать </a:t>
            </a:r>
            <a:r>
              <a:rPr lang="ru-RU" sz="2400" u="sng" dirty="0">
                <a:cs typeface="Times New Roman" pitchFamily="18" charset="0"/>
              </a:rPr>
              <a:t>только</a:t>
            </a:r>
            <a:r>
              <a:rPr lang="ru-RU" sz="2400" dirty="0">
                <a:cs typeface="Times New Roman" pitchFamily="18" charset="0"/>
              </a:rPr>
              <a:t>  сигма -связи. </a:t>
            </a:r>
          </a:p>
          <a:p>
            <a:pPr marL="450850" indent="-450850" algn="just" eaLnBrk="0" hangingPunct="0">
              <a:buFont typeface="Calibri" pitchFamily="34" charset="0"/>
              <a:buAutoNum type="arabicPeriod" startAt="5"/>
              <a:tabLst>
                <a:tab pos="450850" algn="l"/>
              </a:tabLst>
            </a:pPr>
            <a:r>
              <a:rPr lang="ru-RU" sz="2400" b="1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π-связи</a:t>
            </a:r>
            <a:r>
              <a:rPr lang="ru-RU" sz="2400" dirty="0" err="1">
                <a:cs typeface="Times New Roman" pitchFamily="18" charset="0"/>
              </a:rPr>
              <a:t> </a:t>
            </a:r>
            <a:r>
              <a:rPr lang="ru-RU" sz="2400" dirty="0">
                <a:cs typeface="Times New Roman" pitchFamily="18" charset="0"/>
              </a:rPr>
              <a:t>в гибридизации не участвуют.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 noChangeAspect="1"/>
          </p:cNvGrpSpPr>
          <p:nvPr/>
        </p:nvGrpSpPr>
        <p:grpSpPr bwMode="auto">
          <a:xfrm>
            <a:off x="4816793" y="3429000"/>
            <a:ext cx="4041487" cy="3071834"/>
            <a:chOff x="2909" y="2993"/>
            <a:chExt cx="4591" cy="3491"/>
          </a:xfrm>
        </p:grpSpPr>
        <p:sp>
          <p:nvSpPr>
            <p:cNvPr id="20483" name="AutoShape 3"/>
            <p:cNvSpPr>
              <a:spLocks noChangeAspect="1" noChangeArrowheads="1"/>
            </p:cNvSpPr>
            <p:nvPr/>
          </p:nvSpPr>
          <p:spPr bwMode="auto">
            <a:xfrm>
              <a:off x="3536" y="2993"/>
              <a:ext cx="3502" cy="3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484" name="Group 4"/>
            <p:cNvGrpSpPr>
              <a:grpSpLocks/>
            </p:cNvGrpSpPr>
            <p:nvPr/>
          </p:nvGrpSpPr>
          <p:grpSpPr bwMode="auto">
            <a:xfrm>
              <a:off x="4850" y="3150"/>
              <a:ext cx="705" cy="1596"/>
              <a:chOff x="4850" y="3150"/>
              <a:chExt cx="705" cy="1596"/>
            </a:xfrm>
          </p:grpSpPr>
          <p:sp>
            <p:nvSpPr>
              <p:cNvPr id="20485" name="Line 5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486" name="Freeform 6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487" name="Group 7"/>
            <p:cNvGrpSpPr>
              <a:grpSpLocks/>
            </p:cNvGrpSpPr>
            <p:nvPr/>
          </p:nvGrpSpPr>
          <p:grpSpPr bwMode="auto">
            <a:xfrm rot="14400000">
              <a:off x="4368" y="3931"/>
              <a:ext cx="705" cy="1596"/>
              <a:chOff x="4850" y="3150"/>
              <a:chExt cx="705" cy="1596"/>
            </a:xfrm>
          </p:grpSpPr>
          <p:sp>
            <p:nvSpPr>
              <p:cNvPr id="20488" name="Line 8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490" name="Group 10"/>
            <p:cNvGrpSpPr>
              <a:grpSpLocks/>
            </p:cNvGrpSpPr>
            <p:nvPr/>
          </p:nvGrpSpPr>
          <p:grpSpPr bwMode="auto">
            <a:xfrm rot="6600000">
              <a:off x="5353" y="3847"/>
              <a:ext cx="705" cy="1596"/>
              <a:chOff x="4850" y="3150"/>
              <a:chExt cx="705" cy="1596"/>
            </a:xfrm>
          </p:grpSpPr>
          <p:sp>
            <p:nvSpPr>
              <p:cNvPr id="20491" name="Line 11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493" name="Group 13"/>
            <p:cNvGrpSpPr>
              <a:grpSpLocks/>
            </p:cNvGrpSpPr>
            <p:nvPr/>
          </p:nvGrpSpPr>
          <p:grpSpPr bwMode="auto">
            <a:xfrm rot="7740000">
              <a:off x="5259" y="4004"/>
              <a:ext cx="705" cy="1596"/>
              <a:chOff x="4850" y="3150"/>
              <a:chExt cx="705" cy="1596"/>
            </a:xfrm>
          </p:grpSpPr>
          <p:sp>
            <p:nvSpPr>
              <p:cNvPr id="20494" name="Line 14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496" name="Arc 16"/>
            <p:cNvSpPr>
              <a:spLocks/>
            </p:cNvSpPr>
            <p:nvPr/>
          </p:nvSpPr>
          <p:spPr bwMode="auto">
            <a:xfrm rot="5400000" flipH="1" flipV="1">
              <a:off x="4432" y="4021"/>
              <a:ext cx="849" cy="659"/>
            </a:xfrm>
            <a:custGeom>
              <a:avLst/>
              <a:gdLst>
                <a:gd name="G0" fmla="+- 30 0 0"/>
                <a:gd name="G1" fmla="+- 21600 0 0"/>
                <a:gd name="G2" fmla="+- 21600 0 0"/>
                <a:gd name="T0" fmla="*/ 0 w 21630"/>
                <a:gd name="T1" fmla="*/ 0 h 21600"/>
                <a:gd name="T2" fmla="*/ 21630 w 21630"/>
                <a:gd name="T3" fmla="*/ 21600 h 21600"/>
                <a:gd name="T4" fmla="*/ 30 w 216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30" h="21600" fill="none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11959" y="0"/>
                    <a:pt x="21630" y="9670"/>
                    <a:pt x="21630" y="21600"/>
                  </a:cubicBezTo>
                </a:path>
                <a:path w="21630" h="21600" stroke="0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11959" y="0"/>
                    <a:pt x="21630" y="9670"/>
                    <a:pt x="21630" y="21600"/>
                  </a:cubicBezTo>
                  <a:lnTo>
                    <a:pt x="30" y="2160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7" name="Text Box 17"/>
            <p:cNvSpPr txBox="1">
              <a:spLocks noChangeArrowheads="1"/>
            </p:cNvSpPr>
            <p:nvPr/>
          </p:nvSpPr>
          <p:spPr bwMode="auto">
            <a:xfrm>
              <a:off x="3756" y="3832"/>
              <a:ext cx="1003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109°28´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8" name="Oval 18"/>
            <p:cNvSpPr>
              <a:spLocks noChangeArrowheads="1"/>
            </p:cNvSpPr>
            <p:nvPr/>
          </p:nvSpPr>
          <p:spPr bwMode="auto">
            <a:xfrm>
              <a:off x="4084" y="4799"/>
              <a:ext cx="391" cy="355"/>
            </a:xfrm>
            <a:prstGeom prst="ellipse">
              <a:avLst/>
            </a:prstGeom>
            <a:solidFill>
              <a:srgbClr val="FFFF00">
                <a:alpha val="37000"/>
              </a:srgbClr>
            </a:solidFill>
            <a:ln w="952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9" name="Oval 19"/>
            <p:cNvSpPr>
              <a:spLocks noChangeArrowheads="1"/>
            </p:cNvSpPr>
            <p:nvPr/>
          </p:nvSpPr>
          <p:spPr bwMode="auto">
            <a:xfrm>
              <a:off x="5845" y="5016"/>
              <a:ext cx="368" cy="341"/>
            </a:xfrm>
            <a:prstGeom prst="ellipse">
              <a:avLst/>
            </a:prstGeom>
            <a:solidFill>
              <a:srgbClr val="FFFF00">
                <a:alpha val="37000"/>
              </a:srgbClr>
            </a:solidFill>
            <a:ln w="952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0" name="Oval 20"/>
            <p:cNvSpPr>
              <a:spLocks noChangeArrowheads="1"/>
            </p:cNvSpPr>
            <p:nvPr/>
          </p:nvSpPr>
          <p:spPr bwMode="auto">
            <a:xfrm>
              <a:off x="4998" y="3222"/>
              <a:ext cx="421" cy="425"/>
            </a:xfrm>
            <a:prstGeom prst="ellipse">
              <a:avLst/>
            </a:prstGeom>
            <a:solidFill>
              <a:srgbClr val="FFFF00">
                <a:alpha val="37000"/>
              </a:srgbClr>
            </a:solidFill>
            <a:ln w="952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1" name="Oval 21"/>
            <p:cNvSpPr>
              <a:spLocks noChangeArrowheads="1"/>
            </p:cNvSpPr>
            <p:nvPr/>
          </p:nvSpPr>
          <p:spPr bwMode="auto">
            <a:xfrm>
              <a:off x="6052" y="4638"/>
              <a:ext cx="376" cy="375"/>
            </a:xfrm>
            <a:prstGeom prst="ellipse">
              <a:avLst/>
            </a:prstGeom>
            <a:solidFill>
              <a:srgbClr val="FFFF00">
                <a:alpha val="37000"/>
              </a:srgbClr>
            </a:solidFill>
            <a:ln w="952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2909" y="5451"/>
              <a:ext cx="4591" cy="995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Рис.9. Взаимное расположение </a:t>
              </a:r>
              <a:b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</a:b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sp</a:t>
              </a:r>
              <a:r>
                <a:rPr kumimoji="0" lang="ru-RU" sz="1600" b="1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-ГО и схема образования связей в молекуле СН</a:t>
              </a:r>
              <a:r>
                <a:rPr kumimoji="0" lang="ru-RU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4</a:t>
              </a: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3" name="Text Box 23"/>
            <p:cNvSpPr txBox="1">
              <a:spLocks noChangeArrowheads="1"/>
            </p:cNvSpPr>
            <p:nvPr/>
          </p:nvSpPr>
          <p:spPr bwMode="auto">
            <a:xfrm>
              <a:off x="4708" y="3266"/>
              <a:ext cx="205" cy="2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682" y="4869"/>
              <a:ext cx="402" cy="3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5" name="Text Box 25"/>
            <p:cNvSpPr txBox="1">
              <a:spLocks noChangeArrowheads="1"/>
            </p:cNvSpPr>
            <p:nvPr/>
          </p:nvSpPr>
          <p:spPr bwMode="auto">
            <a:xfrm>
              <a:off x="6513" y="4657"/>
              <a:ext cx="275" cy="2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6" name="Text Box 26"/>
            <p:cNvSpPr txBox="1">
              <a:spLocks noChangeArrowheads="1"/>
            </p:cNvSpPr>
            <p:nvPr/>
          </p:nvSpPr>
          <p:spPr bwMode="auto">
            <a:xfrm>
              <a:off x="6310" y="5110"/>
              <a:ext cx="32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0507" name="Group 27"/>
          <p:cNvGrpSpPr>
            <a:grpSpLocks noChangeAspect="1"/>
          </p:cNvGrpSpPr>
          <p:nvPr/>
        </p:nvGrpSpPr>
        <p:grpSpPr bwMode="auto">
          <a:xfrm>
            <a:off x="4996713" y="722545"/>
            <a:ext cx="3790129" cy="2849331"/>
            <a:chOff x="3723" y="6432"/>
            <a:chExt cx="4225" cy="3423"/>
          </a:xfrm>
        </p:grpSpPr>
        <p:sp>
          <p:nvSpPr>
            <p:cNvPr id="20508" name="AutoShape 28"/>
            <p:cNvSpPr>
              <a:spLocks noChangeAspect="1" noChangeArrowheads="1"/>
            </p:cNvSpPr>
            <p:nvPr/>
          </p:nvSpPr>
          <p:spPr bwMode="auto">
            <a:xfrm>
              <a:off x="4173" y="6432"/>
              <a:ext cx="3393" cy="3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9" name="Text Box 29"/>
            <p:cNvSpPr txBox="1">
              <a:spLocks noChangeArrowheads="1"/>
            </p:cNvSpPr>
            <p:nvPr/>
          </p:nvSpPr>
          <p:spPr bwMode="auto">
            <a:xfrm>
              <a:off x="3723" y="8767"/>
              <a:ext cx="4225" cy="7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Рис.8. Расположение 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sp</a:t>
              </a:r>
              <a:r>
                <a:rPr kumimoji="0" lang="ru-RU" sz="16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-ГО и схема образования связей в молекуле ВН</a:t>
              </a:r>
              <a:r>
                <a:rPr kumimoji="0" lang="ru-RU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0510" name="Group 30"/>
            <p:cNvGrpSpPr>
              <a:grpSpLocks/>
            </p:cNvGrpSpPr>
            <p:nvPr/>
          </p:nvGrpSpPr>
          <p:grpSpPr bwMode="auto">
            <a:xfrm>
              <a:off x="4663" y="6672"/>
              <a:ext cx="2543" cy="1800"/>
              <a:chOff x="4706" y="11263"/>
              <a:chExt cx="2543" cy="1800"/>
            </a:xfrm>
          </p:grpSpPr>
          <p:sp>
            <p:nvSpPr>
              <p:cNvPr id="20511" name="Freeform 31"/>
              <p:cNvSpPr>
                <a:spLocks/>
              </p:cNvSpPr>
              <p:nvPr/>
            </p:nvSpPr>
            <p:spPr bwMode="auto">
              <a:xfrm rot="1800000">
                <a:off x="5590" y="12256"/>
                <a:ext cx="1272" cy="698"/>
              </a:xfrm>
              <a:custGeom>
                <a:avLst/>
                <a:gdLst/>
                <a:ahLst/>
                <a:cxnLst>
                  <a:cxn ang="0">
                    <a:pos x="226" y="343"/>
                  </a:cxn>
                  <a:cxn ang="0">
                    <a:pos x="92" y="244"/>
                  </a:cxn>
                  <a:cxn ang="0">
                    <a:pos x="2" y="369"/>
                  </a:cxn>
                  <a:cxn ang="0">
                    <a:pos x="105" y="482"/>
                  </a:cxn>
                  <a:cxn ang="0">
                    <a:pos x="426" y="218"/>
                  </a:cxn>
                  <a:cxn ang="0">
                    <a:pos x="683" y="38"/>
                  </a:cxn>
                  <a:cxn ang="0">
                    <a:pos x="992" y="26"/>
                  </a:cxn>
                  <a:cxn ang="0">
                    <a:pos x="1198" y="193"/>
                  </a:cxn>
                  <a:cxn ang="0">
                    <a:pos x="1270" y="382"/>
                  </a:cxn>
                  <a:cxn ang="0">
                    <a:pos x="1185" y="566"/>
                  </a:cxn>
                  <a:cxn ang="0">
                    <a:pos x="979" y="681"/>
                  </a:cxn>
                  <a:cxn ang="0">
                    <a:pos x="658" y="668"/>
                  </a:cxn>
                  <a:cxn ang="0">
                    <a:pos x="416" y="547"/>
                  </a:cxn>
                  <a:cxn ang="0">
                    <a:pos x="261" y="382"/>
                  </a:cxn>
                  <a:cxn ang="0">
                    <a:pos x="226" y="343"/>
                  </a:cxn>
                </a:cxnLst>
                <a:rect l="0" t="0" r="r" b="b"/>
                <a:pathLst>
                  <a:path w="1272" h="698">
                    <a:moveTo>
                      <a:pt x="226" y="343"/>
                    </a:moveTo>
                    <a:cubicBezTo>
                      <a:pt x="198" y="320"/>
                      <a:pt x="129" y="240"/>
                      <a:pt x="92" y="244"/>
                    </a:cubicBezTo>
                    <a:cubicBezTo>
                      <a:pt x="55" y="248"/>
                      <a:pt x="0" y="329"/>
                      <a:pt x="2" y="369"/>
                    </a:cubicBezTo>
                    <a:cubicBezTo>
                      <a:pt x="4" y="409"/>
                      <a:pt x="34" y="507"/>
                      <a:pt x="105" y="482"/>
                    </a:cubicBezTo>
                    <a:cubicBezTo>
                      <a:pt x="176" y="457"/>
                      <a:pt x="330" y="292"/>
                      <a:pt x="426" y="218"/>
                    </a:cubicBezTo>
                    <a:cubicBezTo>
                      <a:pt x="522" y="144"/>
                      <a:pt x="589" y="70"/>
                      <a:pt x="683" y="38"/>
                    </a:cubicBezTo>
                    <a:cubicBezTo>
                      <a:pt x="777" y="6"/>
                      <a:pt x="906" y="0"/>
                      <a:pt x="992" y="26"/>
                    </a:cubicBezTo>
                    <a:cubicBezTo>
                      <a:pt x="1078" y="52"/>
                      <a:pt x="1152" y="134"/>
                      <a:pt x="1198" y="193"/>
                    </a:cubicBezTo>
                    <a:cubicBezTo>
                      <a:pt x="1244" y="252"/>
                      <a:pt x="1272" y="320"/>
                      <a:pt x="1270" y="382"/>
                    </a:cubicBezTo>
                    <a:cubicBezTo>
                      <a:pt x="1268" y="444"/>
                      <a:pt x="1233" y="516"/>
                      <a:pt x="1185" y="566"/>
                    </a:cubicBezTo>
                    <a:cubicBezTo>
                      <a:pt x="1137" y="616"/>
                      <a:pt x="1067" y="664"/>
                      <a:pt x="979" y="681"/>
                    </a:cubicBezTo>
                    <a:cubicBezTo>
                      <a:pt x="891" y="698"/>
                      <a:pt x="752" y="690"/>
                      <a:pt x="658" y="668"/>
                    </a:cubicBezTo>
                    <a:cubicBezTo>
                      <a:pt x="564" y="646"/>
                      <a:pt x="482" y="595"/>
                      <a:pt x="416" y="547"/>
                    </a:cubicBezTo>
                    <a:cubicBezTo>
                      <a:pt x="350" y="499"/>
                      <a:pt x="292" y="415"/>
                      <a:pt x="261" y="382"/>
                    </a:cubicBezTo>
                    <a:cubicBezTo>
                      <a:pt x="229" y="348"/>
                      <a:pt x="233" y="351"/>
                      <a:pt x="226" y="343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auto">
              <a:xfrm rot="19800000" flipH="1">
                <a:off x="4865" y="12236"/>
                <a:ext cx="1272" cy="698"/>
              </a:xfrm>
              <a:custGeom>
                <a:avLst/>
                <a:gdLst/>
                <a:ahLst/>
                <a:cxnLst>
                  <a:cxn ang="0">
                    <a:pos x="226" y="343"/>
                  </a:cxn>
                  <a:cxn ang="0">
                    <a:pos x="92" y="244"/>
                  </a:cxn>
                  <a:cxn ang="0">
                    <a:pos x="2" y="369"/>
                  </a:cxn>
                  <a:cxn ang="0">
                    <a:pos x="105" y="482"/>
                  </a:cxn>
                  <a:cxn ang="0">
                    <a:pos x="426" y="218"/>
                  </a:cxn>
                  <a:cxn ang="0">
                    <a:pos x="683" y="38"/>
                  </a:cxn>
                  <a:cxn ang="0">
                    <a:pos x="992" y="26"/>
                  </a:cxn>
                  <a:cxn ang="0">
                    <a:pos x="1198" y="193"/>
                  </a:cxn>
                  <a:cxn ang="0">
                    <a:pos x="1270" y="382"/>
                  </a:cxn>
                  <a:cxn ang="0">
                    <a:pos x="1185" y="566"/>
                  </a:cxn>
                  <a:cxn ang="0">
                    <a:pos x="979" y="681"/>
                  </a:cxn>
                  <a:cxn ang="0">
                    <a:pos x="658" y="668"/>
                  </a:cxn>
                  <a:cxn ang="0">
                    <a:pos x="416" y="547"/>
                  </a:cxn>
                  <a:cxn ang="0">
                    <a:pos x="261" y="382"/>
                  </a:cxn>
                  <a:cxn ang="0">
                    <a:pos x="226" y="343"/>
                  </a:cxn>
                </a:cxnLst>
                <a:rect l="0" t="0" r="r" b="b"/>
                <a:pathLst>
                  <a:path w="1272" h="698">
                    <a:moveTo>
                      <a:pt x="226" y="343"/>
                    </a:moveTo>
                    <a:cubicBezTo>
                      <a:pt x="198" y="320"/>
                      <a:pt x="129" y="240"/>
                      <a:pt x="92" y="244"/>
                    </a:cubicBezTo>
                    <a:cubicBezTo>
                      <a:pt x="55" y="248"/>
                      <a:pt x="0" y="329"/>
                      <a:pt x="2" y="369"/>
                    </a:cubicBezTo>
                    <a:cubicBezTo>
                      <a:pt x="4" y="409"/>
                      <a:pt x="34" y="507"/>
                      <a:pt x="105" y="482"/>
                    </a:cubicBezTo>
                    <a:cubicBezTo>
                      <a:pt x="176" y="457"/>
                      <a:pt x="330" y="292"/>
                      <a:pt x="426" y="218"/>
                    </a:cubicBezTo>
                    <a:cubicBezTo>
                      <a:pt x="522" y="144"/>
                      <a:pt x="589" y="70"/>
                      <a:pt x="683" y="38"/>
                    </a:cubicBezTo>
                    <a:cubicBezTo>
                      <a:pt x="777" y="6"/>
                      <a:pt x="906" y="0"/>
                      <a:pt x="992" y="26"/>
                    </a:cubicBezTo>
                    <a:cubicBezTo>
                      <a:pt x="1078" y="52"/>
                      <a:pt x="1152" y="134"/>
                      <a:pt x="1198" y="193"/>
                    </a:cubicBezTo>
                    <a:cubicBezTo>
                      <a:pt x="1244" y="252"/>
                      <a:pt x="1272" y="320"/>
                      <a:pt x="1270" y="382"/>
                    </a:cubicBezTo>
                    <a:cubicBezTo>
                      <a:pt x="1268" y="444"/>
                      <a:pt x="1233" y="516"/>
                      <a:pt x="1185" y="566"/>
                    </a:cubicBezTo>
                    <a:cubicBezTo>
                      <a:pt x="1137" y="616"/>
                      <a:pt x="1067" y="664"/>
                      <a:pt x="979" y="681"/>
                    </a:cubicBezTo>
                    <a:cubicBezTo>
                      <a:pt x="891" y="698"/>
                      <a:pt x="752" y="690"/>
                      <a:pt x="658" y="668"/>
                    </a:cubicBezTo>
                    <a:cubicBezTo>
                      <a:pt x="564" y="646"/>
                      <a:pt x="482" y="595"/>
                      <a:pt x="416" y="547"/>
                    </a:cubicBezTo>
                    <a:cubicBezTo>
                      <a:pt x="350" y="499"/>
                      <a:pt x="292" y="415"/>
                      <a:pt x="261" y="382"/>
                    </a:cubicBezTo>
                    <a:cubicBezTo>
                      <a:pt x="229" y="348"/>
                      <a:pt x="233" y="351"/>
                      <a:pt x="226" y="343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auto">
              <a:xfrm rot="-5400000">
                <a:off x="5204" y="11715"/>
                <a:ext cx="1272" cy="698"/>
              </a:xfrm>
              <a:custGeom>
                <a:avLst/>
                <a:gdLst/>
                <a:ahLst/>
                <a:cxnLst>
                  <a:cxn ang="0">
                    <a:pos x="226" y="343"/>
                  </a:cxn>
                  <a:cxn ang="0">
                    <a:pos x="92" y="244"/>
                  </a:cxn>
                  <a:cxn ang="0">
                    <a:pos x="2" y="369"/>
                  </a:cxn>
                  <a:cxn ang="0">
                    <a:pos x="105" y="482"/>
                  </a:cxn>
                  <a:cxn ang="0">
                    <a:pos x="426" y="218"/>
                  </a:cxn>
                  <a:cxn ang="0">
                    <a:pos x="683" y="38"/>
                  </a:cxn>
                  <a:cxn ang="0">
                    <a:pos x="992" y="26"/>
                  </a:cxn>
                  <a:cxn ang="0">
                    <a:pos x="1198" y="193"/>
                  </a:cxn>
                  <a:cxn ang="0">
                    <a:pos x="1270" y="382"/>
                  </a:cxn>
                  <a:cxn ang="0">
                    <a:pos x="1185" y="566"/>
                  </a:cxn>
                  <a:cxn ang="0">
                    <a:pos x="979" y="681"/>
                  </a:cxn>
                  <a:cxn ang="0">
                    <a:pos x="658" y="668"/>
                  </a:cxn>
                  <a:cxn ang="0">
                    <a:pos x="416" y="547"/>
                  </a:cxn>
                  <a:cxn ang="0">
                    <a:pos x="261" y="382"/>
                  </a:cxn>
                  <a:cxn ang="0">
                    <a:pos x="226" y="343"/>
                  </a:cxn>
                </a:cxnLst>
                <a:rect l="0" t="0" r="r" b="b"/>
                <a:pathLst>
                  <a:path w="1272" h="698">
                    <a:moveTo>
                      <a:pt x="226" y="343"/>
                    </a:moveTo>
                    <a:cubicBezTo>
                      <a:pt x="198" y="320"/>
                      <a:pt x="129" y="240"/>
                      <a:pt x="92" y="244"/>
                    </a:cubicBezTo>
                    <a:cubicBezTo>
                      <a:pt x="55" y="248"/>
                      <a:pt x="0" y="329"/>
                      <a:pt x="2" y="369"/>
                    </a:cubicBezTo>
                    <a:cubicBezTo>
                      <a:pt x="4" y="409"/>
                      <a:pt x="34" y="507"/>
                      <a:pt x="105" y="482"/>
                    </a:cubicBezTo>
                    <a:cubicBezTo>
                      <a:pt x="176" y="457"/>
                      <a:pt x="330" y="292"/>
                      <a:pt x="426" y="218"/>
                    </a:cubicBezTo>
                    <a:cubicBezTo>
                      <a:pt x="522" y="144"/>
                      <a:pt x="589" y="70"/>
                      <a:pt x="683" y="38"/>
                    </a:cubicBezTo>
                    <a:cubicBezTo>
                      <a:pt x="777" y="6"/>
                      <a:pt x="906" y="0"/>
                      <a:pt x="992" y="26"/>
                    </a:cubicBezTo>
                    <a:cubicBezTo>
                      <a:pt x="1078" y="52"/>
                      <a:pt x="1152" y="134"/>
                      <a:pt x="1198" y="193"/>
                    </a:cubicBezTo>
                    <a:cubicBezTo>
                      <a:pt x="1244" y="252"/>
                      <a:pt x="1272" y="320"/>
                      <a:pt x="1270" y="382"/>
                    </a:cubicBezTo>
                    <a:cubicBezTo>
                      <a:pt x="1268" y="444"/>
                      <a:pt x="1233" y="516"/>
                      <a:pt x="1185" y="566"/>
                    </a:cubicBezTo>
                    <a:cubicBezTo>
                      <a:pt x="1137" y="616"/>
                      <a:pt x="1067" y="664"/>
                      <a:pt x="979" y="681"/>
                    </a:cubicBezTo>
                    <a:cubicBezTo>
                      <a:pt x="891" y="698"/>
                      <a:pt x="752" y="690"/>
                      <a:pt x="658" y="668"/>
                    </a:cubicBezTo>
                    <a:cubicBezTo>
                      <a:pt x="564" y="646"/>
                      <a:pt x="482" y="595"/>
                      <a:pt x="416" y="547"/>
                    </a:cubicBezTo>
                    <a:cubicBezTo>
                      <a:pt x="350" y="499"/>
                      <a:pt x="292" y="415"/>
                      <a:pt x="261" y="382"/>
                    </a:cubicBezTo>
                    <a:cubicBezTo>
                      <a:pt x="229" y="348"/>
                      <a:pt x="233" y="351"/>
                      <a:pt x="226" y="343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4" name="Line 34"/>
              <p:cNvSpPr>
                <a:spLocks noChangeShapeType="1"/>
              </p:cNvSpPr>
              <p:nvPr/>
            </p:nvSpPr>
            <p:spPr bwMode="auto">
              <a:xfrm>
                <a:off x="5816" y="12407"/>
                <a:ext cx="1217" cy="65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5" name="Line 35"/>
              <p:cNvSpPr>
                <a:spLocks noChangeShapeType="1"/>
              </p:cNvSpPr>
              <p:nvPr/>
            </p:nvSpPr>
            <p:spPr bwMode="auto">
              <a:xfrm flipH="1">
                <a:off x="4706" y="12407"/>
                <a:ext cx="1110" cy="65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6" name="Line 36"/>
              <p:cNvSpPr>
                <a:spLocks noChangeShapeType="1"/>
              </p:cNvSpPr>
              <p:nvPr/>
            </p:nvSpPr>
            <p:spPr bwMode="auto">
              <a:xfrm flipV="1">
                <a:off x="5855" y="11263"/>
                <a:ext cx="0" cy="114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7" name="Arc 37"/>
              <p:cNvSpPr>
                <a:spLocks/>
              </p:cNvSpPr>
              <p:nvPr/>
            </p:nvSpPr>
            <p:spPr bwMode="auto">
              <a:xfrm>
                <a:off x="5855" y="11790"/>
                <a:ext cx="591" cy="91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18" name="Text Box 38"/>
              <p:cNvSpPr txBox="1">
                <a:spLocks noChangeArrowheads="1"/>
              </p:cNvSpPr>
              <p:nvPr/>
            </p:nvSpPr>
            <p:spPr bwMode="auto">
              <a:xfrm>
                <a:off x="6251" y="11726"/>
                <a:ext cx="998" cy="530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120º</a:t>
                </a:r>
                <a:endParaRPr kumimoji="0" lang="ru-R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19" name="Oval 39"/>
            <p:cNvSpPr>
              <a:spLocks noChangeArrowheads="1"/>
            </p:cNvSpPr>
            <p:nvPr/>
          </p:nvSpPr>
          <p:spPr bwMode="auto">
            <a:xfrm>
              <a:off x="4663" y="8109"/>
              <a:ext cx="504" cy="483"/>
            </a:xfrm>
            <a:prstGeom prst="ellipse">
              <a:avLst/>
            </a:prstGeom>
            <a:solidFill>
              <a:srgbClr val="FFFF00">
                <a:alpha val="32000"/>
              </a:srgbClr>
            </a:solidFill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0" name="Oval 40"/>
            <p:cNvSpPr>
              <a:spLocks noChangeArrowheads="1"/>
            </p:cNvSpPr>
            <p:nvPr/>
          </p:nvSpPr>
          <p:spPr bwMode="auto">
            <a:xfrm>
              <a:off x="6570" y="8137"/>
              <a:ext cx="501" cy="450"/>
            </a:xfrm>
            <a:prstGeom prst="ellipse">
              <a:avLst/>
            </a:prstGeom>
            <a:solidFill>
              <a:srgbClr val="FFFF00">
                <a:alpha val="29000"/>
              </a:srgbClr>
            </a:solidFill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1" name="Oval 41"/>
            <p:cNvSpPr>
              <a:spLocks noChangeArrowheads="1"/>
            </p:cNvSpPr>
            <p:nvPr/>
          </p:nvSpPr>
          <p:spPr bwMode="auto">
            <a:xfrm>
              <a:off x="5526" y="6544"/>
              <a:ext cx="559" cy="502"/>
            </a:xfrm>
            <a:prstGeom prst="ellipse">
              <a:avLst/>
            </a:prstGeom>
            <a:solidFill>
              <a:srgbClr val="FFFF00">
                <a:alpha val="31000"/>
              </a:srgbClr>
            </a:solidFill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2" name="Text Box 42"/>
            <p:cNvSpPr txBox="1">
              <a:spLocks noChangeArrowheads="1"/>
            </p:cNvSpPr>
            <p:nvPr/>
          </p:nvSpPr>
          <p:spPr bwMode="auto">
            <a:xfrm>
              <a:off x="5152" y="6544"/>
              <a:ext cx="395" cy="37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3" name="Text Box 43"/>
            <p:cNvSpPr txBox="1">
              <a:spLocks noChangeArrowheads="1"/>
            </p:cNvSpPr>
            <p:nvPr/>
          </p:nvSpPr>
          <p:spPr bwMode="auto">
            <a:xfrm>
              <a:off x="4242" y="8148"/>
              <a:ext cx="454" cy="4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4" name="Text Box 44"/>
            <p:cNvSpPr txBox="1">
              <a:spLocks noChangeArrowheads="1"/>
            </p:cNvSpPr>
            <p:nvPr/>
          </p:nvSpPr>
          <p:spPr bwMode="auto">
            <a:xfrm>
              <a:off x="7035" y="8148"/>
              <a:ext cx="426" cy="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44" name="Группа 143"/>
          <p:cNvGrpSpPr/>
          <p:nvPr/>
        </p:nvGrpSpPr>
        <p:grpSpPr>
          <a:xfrm>
            <a:off x="148630" y="428604"/>
            <a:ext cx="4985475" cy="2491927"/>
            <a:chOff x="428738" y="571480"/>
            <a:chExt cx="4857642" cy="2222355"/>
          </a:xfrm>
        </p:grpSpPr>
        <p:sp>
          <p:nvSpPr>
            <p:cNvPr id="32807" name="AutoShape 39"/>
            <p:cNvSpPr>
              <a:spLocks noChangeAspect="1" noChangeArrowheads="1" noTextEdit="1"/>
            </p:cNvSpPr>
            <p:nvPr/>
          </p:nvSpPr>
          <p:spPr bwMode="auto">
            <a:xfrm>
              <a:off x="492707" y="627462"/>
              <a:ext cx="4594013" cy="216613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2796" name="Group 28"/>
            <p:cNvGrpSpPr>
              <a:grpSpLocks/>
            </p:cNvGrpSpPr>
            <p:nvPr/>
          </p:nvGrpSpPr>
          <p:grpSpPr bwMode="auto">
            <a:xfrm>
              <a:off x="428738" y="1718632"/>
              <a:ext cx="1680797" cy="1075203"/>
              <a:chOff x="3183" y="3674"/>
              <a:chExt cx="1884" cy="1154"/>
            </a:xfrm>
          </p:grpSpPr>
          <p:sp>
            <p:nvSpPr>
              <p:cNvPr id="32806" name="Rectangle 38"/>
              <p:cNvSpPr>
                <a:spLocks noChangeArrowheads="1"/>
              </p:cNvSpPr>
              <p:nvPr/>
            </p:nvSpPr>
            <p:spPr bwMode="auto">
              <a:xfrm>
                <a:off x="3918" y="3674"/>
                <a:ext cx="1149" cy="38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4307" y="3674"/>
                <a:ext cx="0" cy="3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04" name="Line 36"/>
              <p:cNvSpPr>
                <a:spLocks noChangeShapeType="1"/>
              </p:cNvSpPr>
              <p:nvPr/>
            </p:nvSpPr>
            <p:spPr bwMode="auto">
              <a:xfrm>
                <a:off x="4667" y="3674"/>
                <a:ext cx="0" cy="3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03" name="Line 35"/>
              <p:cNvSpPr>
                <a:spLocks noChangeShapeType="1"/>
              </p:cNvSpPr>
              <p:nvPr/>
            </p:nvSpPr>
            <p:spPr bwMode="auto">
              <a:xfrm flipV="1">
                <a:off x="4077" y="3726"/>
                <a:ext cx="0" cy="257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02" name="Rectangle 34"/>
              <p:cNvSpPr>
                <a:spLocks noChangeArrowheads="1"/>
              </p:cNvSpPr>
              <p:nvPr/>
            </p:nvSpPr>
            <p:spPr bwMode="auto">
              <a:xfrm>
                <a:off x="3549" y="4060"/>
                <a:ext cx="381" cy="36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01" name="Line 33"/>
              <p:cNvSpPr>
                <a:spLocks noChangeShapeType="1"/>
              </p:cNvSpPr>
              <p:nvPr/>
            </p:nvSpPr>
            <p:spPr bwMode="auto">
              <a:xfrm>
                <a:off x="3645" y="4124"/>
                <a:ext cx="1" cy="298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00" name="Line 32"/>
              <p:cNvSpPr>
                <a:spLocks noChangeShapeType="1"/>
              </p:cNvSpPr>
              <p:nvPr/>
            </p:nvSpPr>
            <p:spPr bwMode="auto">
              <a:xfrm>
                <a:off x="3805" y="4060"/>
                <a:ext cx="1" cy="362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99" name="Text Box 31"/>
              <p:cNvSpPr txBox="1">
                <a:spLocks noChangeArrowheads="1"/>
              </p:cNvSpPr>
              <p:nvPr/>
            </p:nvSpPr>
            <p:spPr bwMode="auto">
              <a:xfrm>
                <a:off x="4262" y="4212"/>
                <a:ext cx="580" cy="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2р</a:t>
                </a: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798" name="Text Box 30"/>
              <p:cNvSpPr txBox="1">
                <a:spLocks noChangeArrowheads="1"/>
              </p:cNvSpPr>
              <p:nvPr/>
            </p:nvSpPr>
            <p:spPr bwMode="auto">
              <a:xfrm>
                <a:off x="3183" y="4076"/>
                <a:ext cx="35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В</a:t>
                </a:r>
                <a:endParaRPr kumimoji="0" lang="ru-RU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797" name="Text Box 29"/>
              <p:cNvSpPr txBox="1">
                <a:spLocks noChangeArrowheads="1"/>
              </p:cNvSpPr>
              <p:nvPr/>
            </p:nvSpPr>
            <p:spPr bwMode="auto">
              <a:xfrm>
                <a:off x="3471" y="4446"/>
                <a:ext cx="486" cy="3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2s</a:t>
                </a: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32795" name="Line 27"/>
            <p:cNvSpPr>
              <a:spLocks noChangeShapeType="1"/>
            </p:cNvSpPr>
            <p:nvPr/>
          </p:nvSpPr>
          <p:spPr bwMode="auto">
            <a:xfrm>
              <a:off x="2172323" y="2285992"/>
              <a:ext cx="685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94" name="Text Box 26"/>
            <p:cNvSpPr txBox="1">
              <a:spLocks noChangeArrowheads="1"/>
            </p:cNvSpPr>
            <p:nvPr/>
          </p:nvSpPr>
          <p:spPr bwMode="auto">
            <a:xfrm>
              <a:off x="2285984" y="1896241"/>
              <a:ext cx="642941" cy="323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+hν</a:t>
              </a:r>
              <a:endPara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2772" name="Group 4"/>
            <p:cNvGrpSpPr>
              <a:grpSpLocks/>
            </p:cNvGrpSpPr>
            <p:nvPr/>
          </p:nvGrpSpPr>
          <p:grpSpPr bwMode="auto">
            <a:xfrm>
              <a:off x="2928926" y="691489"/>
              <a:ext cx="2118840" cy="2094571"/>
              <a:chOff x="6347" y="2633"/>
              <a:chExt cx="2375" cy="2123"/>
            </a:xfrm>
          </p:grpSpPr>
          <p:grpSp>
            <p:nvGrpSpPr>
              <p:cNvPr id="32783" name="Group 15"/>
              <p:cNvGrpSpPr>
                <a:grpSpLocks/>
              </p:cNvGrpSpPr>
              <p:nvPr/>
            </p:nvGrpSpPr>
            <p:grpSpPr bwMode="auto">
              <a:xfrm>
                <a:off x="6352" y="3677"/>
                <a:ext cx="2197" cy="1079"/>
                <a:chOff x="3770" y="3365"/>
                <a:chExt cx="2197" cy="1079"/>
              </a:xfrm>
            </p:grpSpPr>
            <p:sp>
              <p:nvSpPr>
                <p:cNvPr id="3279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770" y="3690"/>
                  <a:ext cx="541" cy="37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000" b="1" i="0" u="none" strike="noStrike" normalizeH="0" baseline="0" dirty="0" smtClean="0">
                      <a:ln w="1905">
                        <a:solidFill>
                          <a:sysClr val="windowText" lastClr="000000"/>
                        </a:solidFill>
                      </a:ln>
                      <a:gradFill>
                        <a:gsLst>
                          <a:gs pos="0">
                            <a:schemeClr val="accent6">
                              <a:shade val="20000"/>
                              <a:satMod val="200000"/>
                            </a:schemeClr>
                          </a:gs>
                          <a:gs pos="78000">
                            <a:schemeClr val="accent6">
                              <a:tint val="90000"/>
                              <a:shade val="89000"/>
                              <a:satMod val="220000"/>
                            </a:schemeClr>
                          </a:gs>
                          <a:gs pos="100000">
                            <a:schemeClr val="accent6">
                              <a:tint val="12000"/>
                              <a:satMod val="255000"/>
                            </a:schemeClr>
                          </a:gs>
                        </a:gsLst>
                        <a:lin ang="5400000"/>
                      </a:gra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Arial" pitchFamily="34" charset="0"/>
                      <a:ea typeface="Times New Roman" pitchFamily="18" charset="0"/>
                    </a:rPr>
                    <a:t>В*</a:t>
                  </a:r>
                  <a:endParaRPr kumimoji="0" lang="ru-RU" sz="3200" b="1" i="0" u="none" strike="noStrike" normalizeH="0" baseline="0" dirty="0" smtClean="0">
                    <a:ln w="1905">
                      <a:solidFill>
                        <a:sysClr val="windowText" lastClr="000000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32792" name="Rectangle 24"/>
                <p:cNvSpPr>
                  <a:spLocks noChangeArrowheads="1"/>
                </p:cNvSpPr>
                <p:nvPr/>
              </p:nvSpPr>
              <p:spPr bwMode="auto">
                <a:xfrm>
                  <a:off x="4819" y="3365"/>
                  <a:ext cx="1148" cy="385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91" name="Line 23"/>
                <p:cNvSpPr>
                  <a:spLocks noChangeShapeType="1"/>
                </p:cNvSpPr>
                <p:nvPr/>
              </p:nvSpPr>
              <p:spPr bwMode="auto">
                <a:xfrm>
                  <a:off x="5209" y="3365"/>
                  <a:ext cx="0" cy="3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90" name="Line 22"/>
                <p:cNvSpPr>
                  <a:spLocks noChangeShapeType="1"/>
                </p:cNvSpPr>
                <p:nvPr/>
              </p:nvSpPr>
              <p:spPr bwMode="auto">
                <a:xfrm>
                  <a:off x="5567" y="3365"/>
                  <a:ext cx="0" cy="3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89" name="Freeform 21"/>
                <p:cNvSpPr>
                  <a:spLocks/>
                </p:cNvSpPr>
                <p:nvPr/>
              </p:nvSpPr>
              <p:spPr bwMode="auto">
                <a:xfrm flipV="1">
                  <a:off x="5400" y="3417"/>
                  <a:ext cx="7" cy="25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257"/>
                    </a:cxn>
                  </a:cxnLst>
                  <a:rect l="0" t="0" r="r" b="b"/>
                  <a:pathLst>
                    <a:path w="6" h="257">
                      <a:moveTo>
                        <a:pt x="0" y="0"/>
                      </a:moveTo>
                      <a:lnTo>
                        <a:pt x="6" y="257"/>
                      </a:lnTo>
                    </a:path>
                  </a:pathLst>
                </a:cu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88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4978" y="3417"/>
                  <a:ext cx="0" cy="257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87" name="Rectangle 19"/>
                <p:cNvSpPr>
                  <a:spLocks noChangeArrowheads="1"/>
                </p:cNvSpPr>
                <p:nvPr/>
              </p:nvSpPr>
              <p:spPr bwMode="auto">
                <a:xfrm>
                  <a:off x="4450" y="3750"/>
                  <a:ext cx="381" cy="363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86" name="Line 18"/>
                <p:cNvSpPr>
                  <a:spLocks noChangeShapeType="1"/>
                </p:cNvSpPr>
                <p:nvPr/>
              </p:nvSpPr>
              <p:spPr bwMode="auto">
                <a:xfrm>
                  <a:off x="4653" y="3761"/>
                  <a:ext cx="2" cy="325"/>
                </a:xfrm>
                <a:prstGeom prst="line">
                  <a:avLst/>
                </a:prstGeom>
                <a:ln>
                  <a:headEnd type="triangle" w="med" len="med"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78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214" y="3814"/>
                  <a:ext cx="580" cy="3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</a:rPr>
                    <a:t>2р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278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500" y="4152"/>
                  <a:ext cx="591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</a:rPr>
                    <a:t>2s</a:t>
                  </a:r>
                  <a:endParaRPr kumimoji="0" lang="ru-RU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32782" name="Rectangle 14"/>
              <p:cNvSpPr>
                <a:spLocks noChangeArrowheads="1"/>
              </p:cNvSpPr>
              <p:nvPr/>
            </p:nvSpPr>
            <p:spPr bwMode="auto">
              <a:xfrm>
                <a:off x="6799" y="2882"/>
                <a:ext cx="472" cy="40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81" name="Rectangle 13"/>
              <p:cNvSpPr>
                <a:spLocks noChangeArrowheads="1"/>
              </p:cNvSpPr>
              <p:nvPr/>
            </p:nvSpPr>
            <p:spPr bwMode="auto">
              <a:xfrm>
                <a:off x="7505" y="2882"/>
                <a:ext cx="472" cy="40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80" name="Rectangle 12"/>
              <p:cNvSpPr>
                <a:spLocks noChangeArrowheads="1"/>
              </p:cNvSpPr>
              <p:nvPr/>
            </p:nvSpPr>
            <p:spPr bwMode="auto">
              <a:xfrm>
                <a:off x="8176" y="2882"/>
                <a:ext cx="472" cy="40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auto">
              <a:xfrm>
                <a:off x="7009" y="2931"/>
                <a:ext cx="1" cy="325"/>
              </a:xfrm>
              <a:custGeom>
                <a:avLst/>
                <a:gdLst/>
                <a:ahLst/>
                <a:cxnLst>
                  <a:cxn ang="0">
                    <a:pos x="0" y="411"/>
                  </a:cxn>
                  <a:cxn ang="0">
                    <a:pos x="0" y="0"/>
                  </a:cxn>
                </a:cxnLst>
                <a:rect l="0" t="0" r="r" b="b"/>
                <a:pathLst>
                  <a:path w="1" h="411">
                    <a:moveTo>
                      <a:pt x="0" y="411"/>
                    </a:moveTo>
                    <a:lnTo>
                      <a:pt x="0" y="0"/>
                    </a:lnTo>
                  </a:path>
                </a:pathLst>
              </a:cu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78" name="Line 10"/>
              <p:cNvSpPr>
                <a:spLocks noChangeShapeType="1"/>
              </p:cNvSpPr>
              <p:nvPr/>
            </p:nvSpPr>
            <p:spPr bwMode="auto">
              <a:xfrm flipV="1">
                <a:off x="7703" y="2920"/>
                <a:ext cx="1" cy="358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77" name="Line 9"/>
              <p:cNvSpPr>
                <a:spLocks noChangeShapeType="1"/>
              </p:cNvSpPr>
              <p:nvPr/>
            </p:nvSpPr>
            <p:spPr bwMode="auto">
              <a:xfrm flipV="1">
                <a:off x="8394" y="2944"/>
                <a:ext cx="1" cy="325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76" name="Text Box 8"/>
              <p:cNvSpPr txBox="1">
                <a:spLocks noChangeArrowheads="1"/>
              </p:cNvSpPr>
              <p:nvPr/>
            </p:nvSpPr>
            <p:spPr bwMode="auto">
              <a:xfrm>
                <a:off x="6347" y="2633"/>
                <a:ext cx="2375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 Н          Н         Н</a:t>
                </a: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775" name="Freeform 7"/>
              <p:cNvSpPr>
                <a:spLocks/>
              </p:cNvSpPr>
              <p:nvPr/>
            </p:nvSpPr>
            <p:spPr bwMode="auto">
              <a:xfrm>
                <a:off x="6933" y="3217"/>
                <a:ext cx="326" cy="974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26" y="192"/>
                  </a:cxn>
                  <a:cxn ang="0">
                    <a:pos x="258" y="218"/>
                  </a:cxn>
                  <a:cxn ang="0">
                    <a:pos x="103" y="347"/>
                  </a:cxn>
                  <a:cxn ang="0">
                    <a:pos x="296" y="411"/>
                  </a:cxn>
                  <a:cxn ang="0">
                    <a:pos x="168" y="604"/>
                  </a:cxn>
                  <a:cxn ang="0">
                    <a:pos x="322" y="668"/>
                  </a:cxn>
                  <a:cxn ang="0">
                    <a:pos x="193" y="845"/>
                  </a:cxn>
                  <a:cxn ang="0">
                    <a:pos x="193" y="974"/>
                  </a:cxn>
                </a:cxnLst>
                <a:rect l="0" t="0" r="r" b="b"/>
                <a:pathLst>
                  <a:path w="326" h="974">
                    <a:moveTo>
                      <a:pt x="103" y="0"/>
                    </a:moveTo>
                    <a:cubicBezTo>
                      <a:pt x="90" y="32"/>
                      <a:pt x="0" y="156"/>
                      <a:pt x="26" y="192"/>
                    </a:cubicBezTo>
                    <a:cubicBezTo>
                      <a:pt x="52" y="228"/>
                      <a:pt x="245" y="192"/>
                      <a:pt x="258" y="218"/>
                    </a:cubicBezTo>
                    <a:cubicBezTo>
                      <a:pt x="271" y="244"/>
                      <a:pt x="97" y="315"/>
                      <a:pt x="103" y="347"/>
                    </a:cubicBezTo>
                    <a:cubicBezTo>
                      <a:pt x="109" y="379"/>
                      <a:pt x="285" y="368"/>
                      <a:pt x="296" y="411"/>
                    </a:cubicBezTo>
                    <a:cubicBezTo>
                      <a:pt x="307" y="454"/>
                      <a:pt x="164" y="561"/>
                      <a:pt x="168" y="604"/>
                    </a:cubicBezTo>
                    <a:cubicBezTo>
                      <a:pt x="172" y="647"/>
                      <a:pt x="318" y="628"/>
                      <a:pt x="322" y="668"/>
                    </a:cubicBezTo>
                    <a:cubicBezTo>
                      <a:pt x="326" y="708"/>
                      <a:pt x="214" y="794"/>
                      <a:pt x="193" y="845"/>
                    </a:cubicBezTo>
                    <a:cubicBezTo>
                      <a:pt x="172" y="896"/>
                      <a:pt x="183" y="935"/>
                      <a:pt x="193" y="97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74" name="Freeform 6"/>
              <p:cNvSpPr>
                <a:spLocks/>
              </p:cNvSpPr>
              <p:nvPr/>
            </p:nvSpPr>
            <p:spPr bwMode="auto">
              <a:xfrm>
                <a:off x="7591" y="3212"/>
                <a:ext cx="155" cy="54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24" y="206"/>
                  </a:cxn>
                  <a:cxn ang="0">
                    <a:pos x="153" y="339"/>
                  </a:cxn>
                  <a:cxn ang="0">
                    <a:pos x="11" y="390"/>
                  </a:cxn>
                  <a:cxn ang="0">
                    <a:pos x="88" y="545"/>
                  </a:cxn>
                </a:cxnLst>
                <a:rect l="0" t="0" r="r" b="b"/>
                <a:pathLst>
                  <a:path w="155" h="545">
                    <a:moveTo>
                      <a:pt x="37" y="0"/>
                    </a:moveTo>
                    <a:cubicBezTo>
                      <a:pt x="33" y="34"/>
                      <a:pt x="5" y="149"/>
                      <a:pt x="24" y="206"/>
                    </a:cubicBezTo>
                    <a:cubicBezTo>
                      <a:pt x="43" y="263"/>
                      <a:pt x="155" y="308"/>
                      <a:pt x="153" y="339"/>
                    </a:cubicBezTo>
                    <a:cubicBezTo>
                      <a:pt x="151" y="370"/>
                      <a:pt x="22" y="356"/>
                      <a:pt x="11" y="390"/>
                    </a:cubicBezTo>
                    <a:cubicBezTo>
                      <a:pt x="0" y="424"/>
                      <a:pt x="72" y="513"/>
                      <a:pt x="88" y="54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73" name="Freeform 5"/>
              <p:cNvSpPr>
                <a:spLocks/>
              </p:cNvSpPr>
              <p:nvPr/>
            </p:nvSpPr>
            <p:spPr bwMode="auto">
              <a:xfrm>
                <a:off x="8005" y="3148"/>
                <a:ext cx="349" cy="583"/>
              </a:xfrm>
              <a:custGeom>
                <a:avLst/>
                <a:gdLst/>
                <a:ahLst/>
                <a:cxnLst>
                  <a:cxn ang="0">
                    <a:pos x="304" y="0"/>
                  </a:cxn>
                  <a:cxn ang="0">
                    <a:pos x="266" y="206"/>
                  </a:cxn>
                  <a:cxn ang="0">
                    <a:pos x="330" y="334"/>
                  </a:cxn>
                  <a:cxn ang="0">
                    <a:pos x="150" y="283"/>
                  </a:cxn>
                  <a:cxn ang="0">
                    <a:pos x="163" y="441"/>
                  </a:cxn>
                  <a:cxn ang="0">
                    <a:pos x="17" y="429"/>
                  </a:cxn>
                  <a:cxn ang="0">
                    <a:pos x="60" y="583"/>
                  </a:cxn>
                </a:cxnLst>
                <a:rect l="0" t="0" r="r" b="b"/>
                <a:pathLst>
                  <a:path w="349" h="583">
                    <a:moveTo>
                      <a:pt x="304" y="0"/>
                    </a:moveTo>
                    <a:cubicBezTo>
                      <a:pt x="298" y="32"/>
                      <a:pt x="262" y="150"/>
                      <a:pt x="266" y="206"/>
                    </a:cubicBezTo>
                    <a:cubicBezTo>
                      <a:pt x="270" y="262"/>
                      <a:pt x="349" y="321"/>
                      <a:pt x="330" y="334"/>
                    </a:cubicBezTo>
                    <a:cubicBezTo>
                      <a:pt x="311" y="347"/>
                      <a:pt x="178" y="265"/>
                      <a:pt x="150" y="283"/>
                    </a:cubicBezTo>
                    <a:cubicBezTo>
                      <a:pt x="122" y="301"/>
                      <a:pt x="185" y="417"/>
                      <a:pt x="163" y="441"/>
                    </a:cubicBezTo>
                    <a:cubicBezTo>
                      <a:pt x="141" y="465"/>
                      <a:pt x="34" y="405"/>
                      <a:pt x="17" y="429"/>
                    </a:cubicBezTo>
                    <a:cubicBezTo>
                      <a:pt x="0" y="453"/>
                      <a:pt x="51" y="551"/>
                      <a:pt x="60" y="583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2771" name="Text Box 3"/>
            <p:cNvSpPr txBox="1">
              <a:spLocks noChangeArrowheads="1"/>
            </p:cNvSpPr>
            <p:nvPr/>
          </p:nvSpPr>
          <p:spPr bwMode="auto">
            <a:xfrm>
              <a:off x="3313851" y="571480"/>
              <a:ext cx="1972529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1s        1s        1s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2819" name="Group 51"/>
          <p:cNvGrpSpPr>
            <a:grpSpLocks noChangeAspect="1"/>
          </p:cNvGrpSpPr>
          <p:nvPr/>
        </p:nvGrpSpPr>
        <p:grpSpPr bwMode="auto">
          <a:xfrm>
            <a:off x="1051233" y="3790985"/>
            <a:ext cx="3306453" cy="2424097"/>
            <a:chOff x="4203" y="6197"/>
            <a:chExt cx="3179" cy="2331"/>
          </a:xfrm>
        </p:grpSpPr>
        <p:grpSp>
          <p:nvGrpSpPr>
            <p:cNvPr id="32820" name="Group 52"/>
            <p:cNvGrpSpPr>
              <a:grpSpLocks noChangeAspect="1"/>
            </p:cNvGrpSpPr>
            <p:nvPr/>
          </p:nvGrpSpPr>
          <p:grpSpPr bwMode="auto">
            <a:xfrm>
              <a:off x="4203" y="6472"/>
              <a:ext cx="2928" cy="2056"/>
              <a:chOff x="2396" y="5841"/>
              <a:chExt cx="2928" cy="2056"/>
            </a:xfrm>
          </p:grpSpPr>
          <p:grpSp>
            <p:nvGrpSpPr>
              <p:cNvPr id="32821" name="Group 53"/>
              <p:cNvGrpSpPr>
                <a:grpSpLocks noChangeAspect="1"/>
              </p:cNvGrpSpPr>
              <p:nvPr/>
            </p:nvGrpSpPr>
            <p:grpSpPr bwMode="auto">
              <a:xfrm>
                <a:off x="2396" y="6776"/>
                <a:ext cx="2197" cy="1121"/>
                <a:chOff x="3770" y="3365"/>
                <a:chExt cx="2197" cy="1121"/>
              </a:xfrm>
            </p:grpSpPr>
            <p:sp>
              <p:nvSpPr>
                <p:cNvPr id="32822" name="Text Box 5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0" y="3690"/>
                  <a:ext cx="643" cy="476"/>
                </a:xfrm>
                <a:prstGeom prst="rect">
                  <a:avLst/>
                </a:prstGeom>
                <a:solidFill>
                  <a:srgbClr val="FFFFFF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1" i="0" u="none" strike="noStrike" normalizeH="0" baseline="0" dirty="0" smtClean="0">
                      <a:ln w="1905">
                        <a:solidFill>
                          <a:sysClr val="windowText" lastClr="000000"/>
                        </a:solidFill>
                      </a:ln>
                      <a:gradFill>
                        <a:gsLst>
                          <a:gs pos="0">
                            <a:schemeClr val="accent6">
                              <a:shade val="20000"/>
                              <a:satMod val="200000"/>
                            </a:schemeClr>
                          </a:gs>
                          <a:gs pos="78000">
                            <a:schemeClr val="accent6">
                              <a:tint val="90000"/>
                              <a:shade val="89000"/>
                              <a:satMod val="220000"/>
                            </a:schemeClr>
                          </a:gs>
                          <a:gs pos="100000">
                            <a:schemeClr val="accent6">
                              <a:tint val="12000"/>
                              <a:satMod val="255000"/>
                            </a:schemeClr>
                          </a:gs>
                        </a:gsLst>
                        <a:lin ang="5400000"/>
                      </a:gra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Calibri" pitchFamily="34" charset="0"/>
                    </a:rPr>
                    <a:t>С*</a:t>
                  </a:r>
                  <a:endParaRPr kumimoji="0" lang="ru-RU" sz="3200" b="1" i="0" u="none" strike="noStrike" normalizeH="0" baseline="0" dirty="0" smtClean="0">
                    <a:ln w="1905">
                      <a:solidFill>
                        <a:sysClr val="windowText" lastClr="000000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32823" name="Rectangle 55"/>
                <p:cNvSpPr>
                  <a:spLocks noChangeAspect="1" noChangeArrowheads="1"/>
                </p:cNvSpPr>
                <p:nvPr/>
              </p:nvSpPr>
              <p:spPr bwMode="auto">
                <a:xfrm>
                  <a:off x="4819" y="3365"/>
                  <a:ext cx="1148" cy="385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24" name="Line 56"/>
                <p:cNvSpPr>
                  <a:spLocks noChangeAspect="1" noChangeShapeType="1"/>
                </p:cNvSpPr>
                <p:nvPr/>
              </p:nvSpPr>
              <p:spPr bwMode="auto">
                <a:xfrm>
                  <a:off x="5209" y="3365"/>
                  <a:ext cx="0" cy="3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25" name="Line 57"/>
                <p:cNvSpPr>
                  <a:spLocks noChangeAspect="1" noChangeShapeType="1"/>
                </p:cNvSpPr>
                <p:nvPr/>
              </p:nvSpPr>
              <p:spPr bwMode="auto">
                <a:xfrm>
                  <a:off x="5567" y="3365"/>
                  <a:ext cx="0" cy="3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26" name="Freeform 58"/>
                <p:cNvSpPr>
                  <a:spLocks/>
                </p:cNvSpPr>
                <p:nvPr/>
              </p:nvSpPr>
              <p:spPr bwMode="auto">
                <a:xfrm flipV="1">
                  <a:off x="5389" y="3391"/>
                  <a:ext cx="0" cy="31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257"/>
                    </a:cxn>
                  </a:cxnLst>
                  <a:rect l="0" t="0" r="r" b="b"/>
                  <a:pathLst>
                    <a:path w="6" h="257">
                      <a:moveTo>
                        <a:pt x="0" y="0"/>
                      </a:moveTo>
                      <a:lnTo>
                        <a:pt x="6" y="257"/>
                      </a:lnTo>
                    </a:path>
                  </a:pathLst>
                </a:custGeom>
                <a:ln cmpd="sng">
                  <a:headEnd type="none" w="med" len="med"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27" name="Line 5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978" y="3417"/>
                  <a:ext cx="0" cy="277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28" name="Rectangle 60"/>
                <p:cNvSpPr>
                  <a:spLocks noChangeAspect="1" noChangeArrowheads="1"/>
                </p:cNvSpPr>
                <p:nvPr/>
              </p:nvSpPr>
              <p:spPr bwMode="auto">
                <a:xfrm>
                  <a:off x="4450" y="3750"/>
                  <a:ext cx="381" cy="363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29" name="Line 61"/>
                <p:cNvSpPr>
                  <a:spLocks noChangeAspect="1" noChangeShapeType="1"/>
                </p:cNvSpPr>
                <p:nvPr/>
              </p:nvSpPr>
              <p:spPr bwMode="auto">
                <a:xfrm>
                  <a:off x="4642" y="3750"/>
                  <a:ext cx="2" cy="312"/>
                </a:xfrm>
                <a:prstGeom prst="line">
                  <a:avLst/>
                </a:prstGeom>
                <a:ln>
                  <a:headEnd type="triangle" w="med" len="med"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830" name="Text Box 6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133" y="3872"/>
                  <a:ext cx="580" cy="43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2р</a:t>
                  </a:r>
                  <a:endParaRPr kumimoji="0" lang="ru-RU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32831" name="Text Box 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435" y="4010"/>
                  <a:ext cx="591" cy="47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2s</a:t>
                  </a:r>
                  <a:endParaRPr kumimoji="0" lang="ru-RU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32832" name="Rectangle 64"/>
              <p:cNvSpPr>
                <a:spLocks noChangeAspect="1" noChangeArrowheads="1"/>
              </p:cNvSpPr>
              <p:nvPr/>
            </p:nvSpPr>
            <p:spPr bwMode="auto">
              <a:xfrm>
                <a:off x="2843" y="5981"/>
                <a:ext cx="408" cy="40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33" name="Rectangle 65"/>
              <p:cNvSpPr>
                <a:spLocks noChangeAspect="1" noChangeArrowheads="1"/>
              </p:cNvSpPr>
              <p:nvPr/>
            </p:nvSpPr>
            <p:spPr bwMode="auto">
              <a:xfrm>
                <a:off x="3549" y="5981"/>
                <a:ext cx="408" cy="40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34" name="Rectangle 66"/>
              <p:cNvSpPr>
                <a:spLocks noChangeAspect="1" noChangeArrowheads="1"/>
              </p:cNvSpPr>
              <p:nvPr/>
            </p:nvSpPr>
            <p:spPr bwMode="auto">
              <a:xfrm>
                <a:off x="4220" y="5981"/>
                <a:ext cx="408" cy="40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35" name="Freeform 67"/>
              <p:cNvSpPr>
                <a:spLocks noChangeAspect="1"/>
              </p:cNvSpPr>
              <p:nvPr/>
            </p:nvSpPr>
            <p:spPr bwMode="auto">
              <a:xfrm>
                <a:off x="3055" y="6013"/>
                <a:ext cx="1" cy="346"/>
              </a:xfrm>
              <a:custGeom>
                <a:avLst/>
                <a:gdLst/>
                <a:ahLst/>
                <a:cxnLst>
                  <a:cxn ang="0">
                    <a:pos x="0" y="411"/>
                  </a:cxn>
                  <a:cxn ang="0">
                    <a:pos x="0" y="0"/>
                  </a:cxn>
                </a:cxnLst>
                <a:rect l="0" t="0" r="r" b="b"/>
                <a:pathLst>
                  <a:path w="1" h="411">
                    <a:moveTo>
                      <a:pt x="0" y="411"/>
                    </a:moveTo>
                    <a:lnTo>
                      <a:pt x="0" y="0"/>
                    </a:lnTo>
                  </a:path>
                </a:pathLst>
              </a:custGeom>
              <a:ln>
                <a:headEnd type="triangl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36" name="Line 68"/>
              <p:cNvSpPr>
                <a:spLocks noChangeAspect="1" noChangeShapeType="1"/>
              </p:cNvSpPr>
              <p:nvPr/>
            </p:nvSpPr>
            <p:spPr bwMode="auto">
              <a:xfrm flipV="1">
                <a:off x="3747" y="6015"/>
                <a:ext cx="1" cy="346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37" name="Line 69"/>
              <p:cNvSpPr>
                <a:spLocks noChangeAspect="1" noChangeShapeType="1"/>
              </p:cNvSpPr>
              <p:nvPr/>
            </p:nvSpPr>
            <p:spPr bwMode="auto">
              <a:xfrm flipV="1">
                <a:off x="4427" y="6014"/>
                <a:ext cx="1" cy="346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38" name="Text Box 70"/>
              <p:cNvSpPr txBox="1">
                <a:spLocks noChangeAspect="1" noChangeArrowheads="1"/>
              </p:cNvSpPr>
              <p:nvPr/>
            </p:nvSpPr>
            <p:spPr bwMode="auto">
              <a:xfrm>
                <a:off x="2552" y="5841"/>
                <a:ext cx="2748" cy="4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Н           Н         Н         Н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839" name="Freeform 71"/>
              <p:cNvSpPr>
                <a:spLocks noChangeAspect="1"/>
              </p:cNvSpPr>
              <p:nvPr/>
            </p:nvSpPr>
            <p:spPr bwMode="auto">
              <a:xfrm>
                <a:off x="2977" y="6316"/>
                <a:ext cx="326" cy="974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26" y="192"/>
                  </a:cxn>
                  <a:cxn ang="0">
                    <a:pos x="258" y="218"/>
                  </a:cxn>
                  <a:cxn ang="0">
                    <a:pos x="103" y="347"/>
                  </a:cxn>
                  <a:cxn ang="0">
                    <a:pos x="296" y="411"/>
                  </a:cxn>
                  <a:cxn ang="0">
                    <a:pos x="168" y="604"/>
                  </a:cxn>
                  <a:cxn ang="0">
                    <a:pos x="322" y="668"/>
                  </a:cxn>
                  <a:cxn ang="0">
                    <a:pos x="193" y="845"/>
                  </a:cxn>
                  <a:cxn ang="0">
                    <a:pos x="193" y="974"/>
                  </a:cxn>
                </a:cxnLst>
                <a:rect l="0" t="0" r="r" b="b"/>
                <a:pathLst>
                  <a:path w="326" h="974">
                    <a:moveTo>
                      <a:pt x="103" y="0"/>
                    </a:moveTo>
                    <a:cubicBezTo>
                      <a:pt x="90" y="32"/>
                      <a:pt x="0" y="156"/>
                      <a:pt x="26" y="192"/>
                    </a:cubicBezTo>
                    <a:cubicBezTo>
                      <a:pt x="52" y="228"/>
                      <a:pt x="245" y="192"/>
                      <a:pt x="258" y="218"/>
                    </a:cubicBezTo>
                    <a:cubicBezTo>
                      <a:pt x="271" y="244"/>
                      <a:pt x="97" y="315"/>
                      <a:pt x="103" y="347"/>
                    </a:cubicBezTo>
                    <a:cubicBezTo>
                      <a:pt x="109" y="379"/>
                      <a:pt x="285" y="368"/>
                      <a:pt x="296" y="411"/>
                    </a:cubicBezTo>
                    <a:cubicBezTo>
                      <a:pt x="307" y="454"/>
                      <a:pt x="164" y="561"/>
                      <a:pt x="168" y="604"/>
                    </a:cubicBezTo>
                    <a:cubicBezTo>
                      <a:pt x="172" y="647"/>
                      <a:pt x="318" y="628"/>
                      <a:pt x="322" y="668"/>
                    </a:cubicBezTo>
                    <a:cubicBezTo>
                      <a:pt x="326" y="708"/>
                      <a:pt x="214" y="794"/>
                      <a:pt x="193" y="845"/>
                    </a:cubicBezTo>
                    <a:cubicBezTo>
                      <a:pt x="172" y="896"/>
                      <a:pt x="183" y="935"/>
                      <a:pt x="193" y="97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40" name="Freeform 72"/>
              <p:cNvSpPr>
                <a:spLocks noChangeAspect="1"/>
              </p:cNvSpPr>
              <p:nvPr/>
            </p:nvSpPr>
            <p:spPr bwMode="auto">
              <a:xfrm>
                <a:off x="3635" y="6311"/>
                <a:ext cx="155" cy="54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24" y="206"/>
                  </a:cxn>
                  <a:cxn ang="0">
                    <a:pos x="153" y="339"/>
                  </a:cxn>
                  <a:cxn ang="0">
                    <a:pos x="11" y="390"/>
                  </a:cxn>
                  <a:cxn ang="0">
                    <a:pos x="88" y="545"/>
                  </a:cxn>
                </a:cxnLst>
                <a:rect l="0" t="0" r="r" b="b"/>
                <a:pathLst>
                  <a:path w="155" h="545">
                    <a:moveTo>
                      <a:pt x="37" y="0"/>
                    </a:moveTo>
                    <a:cubicBezTo>
                      <a:pt x="33" y="34"/>
                      <a:pt x="5" y="149"/>
                      <a:pt x="24" y="206"/>
                    </a:cubicBezTo>
                    <a:cubicBezTo>
                      <a:pt x="43" y="263"/>
                      <a:pt x="155" y="308"/>
                      <a:pt x="153" y="339"/>
                    </a:cubicBezTo>
                    <a:cubicBezTo>
                      <a:pt x="151" y="370"/>
                      <a:pt x="22" y="356"/>
                      <a:pt x="11" y="390"/>
                    </a:cubicBezTo>
                    <a:cubicBezTo>
                      <a:pt x="0" y="424"/>
                      <a:pt x="72" y="513"/>
                      <a:pt x="88" y="545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41" name="Freeform 73"/>
              <p:cNvSpPr>
                <a:spLocks noChangeAspect="1"/>
              </p:cNvSpPr>
              <p:nvPr/>
            </p:nvSpPr>
            <p:spPr bwMode="auto">
              <a:xfrm>
                <a:off x="4049" y="6247"/>
                <a:ext cx="349" cy="583"/>
              </a:xfrm>
              <a:custGeom>
                <a:avLst/>
                <a:gdLst/>
                <a:ahLst/>
                <a:cxnLst>
                  <a:cxn ang="0">
                    <a:pos x="304" y="0"/>
                  </a:cxn>
                  <a:cxn ang="0">
                    <a:pos x="266" y="206"/>
                  </a:cxn>
                  <a:cxn ang="0">
                    <a:pos x="330" y="334"/>
                  </a:cxn>
                  <a:cxn ang="0">
                    <a:pos x="150" y="283"/>
                  </a:cxn>
                  <a:cxn ang="0">
                    <a:pos x="163" y="441"/>
                  </a:cxn>
                  <a:cxn ang="0">
                    <a:pos x="17" y="429"/>
                  </a:cxn>
                  <a:cxn ang="0">
                    <a:pos x="60" y="583"/>
                  </a:cxn>
                </a:cxnLst>
                <a:rect l="0" t="0" r="r" b="b"/>
                <a:pathLst>
                  <a:path w="349" h="583">
                    <a:moveTo>
                      <a:pt x="304" y="0"/>
                    </a:moveTo>
                    <a:cubicBezTo>
                      <a:pt x="298" y="32"/>
                      <a:pt x="262" y="150"/>
                      <a:pt x="266" y="206"/>
                    </a:cubicBezTo>
                    <a:cubicBezTo>
                      <a:pt x="270" y="262"/>
                      <a:pt x="349" y="321"/>
                      <a:pt x="330" y="334"/>
                    </a:cubicBezTo>
                    <a:cubicBezTo>
                      <a:pt x="311" y="347"/>
                      <a:pt x="178" y="265"/>
                      <a:pt x="150" y="283"/>
                    </a:cubicBezTo>
                    <a:cubicBezTo>
                      <a:pt x="122" y="301"/>
                      <a:pt x="185" y="417"/>
                      <a:pt x="163" y="441"/>
                    </a:cubicBezTo>
                    <a:cubicBezTo>
                      <a:pt x="141" y="465"/>
                      <a:pt x="34" y="405"/>
                      <a:pt x="17" y="429"/>
                    </a:cubicBezTo>
                    <a:cubicBezTo>
                      <a:pt x="0" y="453"/>
                      <a:pt x="51" y="551"/>
                      <a:pt x="60" y="583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42" name="Line 74"/>
              <p:cNvSpPr>
                <a:spLocks noChangeAspect="1" noChangeShapeType="1"/>
              </p:cNvSpPr>
              <p:nvPr/>
            </p:nvSpPr>
            <p:spPr bwMode="auto">
              <a:xfrm flipV="1">
                <a:off x="4378" y="6828"/>
                <a:ext cx="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43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4916" y="5981"/>
                <a:ext cx="408" cy="40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44" name="Line 76"/>
              <p:cNvSpPr>
                <a:spLocks noChangeAspect="1" noChangeShapeType="1"/>
              </p:cNvSpPr>
              <p:nvPr/>
            </p:nvSpPr>
            <p:spPr bwMode="auto">
              <a:xfrm flipV="1">
                <a:off x="5131" y="6041"/>
                <a:ext cx="0" cy="311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2845" name="Freeform 77"/>
            <p:cNvSpPr>
              <a:spLocks noChangeAspect="1"/>
            </p:cNvSpPr>
            <p:nvPr/>
          </p:nvSpPr>
          <p:spPr bwMode="auto">
            <a:xfrm>
              <a:off x="6128" y="6803"/>
              <a:ext cx="705" cy="609"/>
            </a:xfrm>
            <a:custGeom>
              <a:avLst/>
              <a:gdLst/>
              <a:ahLst/>
              <a:cxnLst>
                <a:cxn ang="0">
                  <a:pos x="648" y="0"/>
                </a:cxn>
                <a:cxn ang="0">
                  <a:pos x="686" y="292"/>
                </a:cxn>
                <a:cxn ang="0">
                  <a:pos x="532" y="254"/>
                </a:cxn>
                <a:cxn ang="0">
                  <a:pos x="468" y="408"/>
                </a:cxn>
                <a:cxn ang="0">
                  <a:pos x="339" y="292"/>
                </a:cxn>
                <a:cxn ang="0">
                  <a:pos x="288" y="472"/>
                </a:cxn>
                <a:cxn ang="0">
                  <a:pos x="146" y="408"/>
                </a:cxn>
                <a:cxn ang="0">
                  <a:pos x="159" y="537"/>
                </a:cxn>
                <a:cxn ang="0">
                  <a:pos x="0" y="609"/>
                </a:cxn>
              </a:cxnLst>
              <a:rect l="0" t="0" r="r" b="b"/>
              <a:pathLst>
                <a:path w="705" h="609">
                  <a:moveTo>
                    <a:pt x="648" y="0"/>
                  </a:moveTo>
                  <a:cubicBezTo>
                    <a:pt x="654" y="49"/>
                    <a:pt x="705" y="250"/>
                    <a:pt x="686" y="292"/>
                  </a:cubicBezTo>
                  <a:cubicBezTo>
                    <a:pt x="667" y="334"/>
                    <a:pt x="568" y="235"/>
                    <a:pt x="532" y="254"/>
                  </a:cubicBezTo>
                  <a:cubicBezTo>
                    <a:pt x="496" y="273"/>
                    <a:pt x="500" y="402"/>
                    <a:pt x="468" y="408"/>
                  </a:cubicBezTo>
                  <a:cubicBezTo>
                    <a:pt x="436" y="414"/>
                    <a:pt x="369" y="281"/>
                    <a:pt x="339" y="292"/>
                  </a:cubicBezTo>
                  <a:cubicBezTo>
                    <a:pt x="309" y="303"/>
                    <a:pt x="320" y="453"/>
                    <a:pt x="288" y="472"/>
                  </a:cubicBezTo>
                  <a:cubicBezTo>
                    <a:pt x="256" y="491"/>
                    <a:pt x="168" y="397"/>
                    <a:pt x="146" y="408"/>
                  </a:cubicBezTo>
                  <a:cubicBezTo>
                    <a:pt x="124" y="419"/>
                    <a:pt x="183" y="504"/>
                    <a:pt x="159" y="537"/>
                  </a:cubicBezTo>
                  <a:cubicBezTo>
                    <a:pt x="135" y="570"/>
                    <a:pt x="33" y="594"/>
                    <a:pt x="0" y="609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846" name="Text Box 78"/>
            <p:cNvSpPr txBox="1">
              <a:spLocks noChangeAspect="1" noChangeArrowheads="1"/>
            </p:cNvSpPr>
            <p:nvPr/>
          </p:nvSpPr>
          <p:spPr bwMode="auto">
            <a:xfrm>
              <a:off x="4429" y="6197"/>
              <a:ext cx="2953" cy="39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1s        1s       1s          1s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3" name="Line 59"/>
          <p:cNvSpPr>
            <a:spLocks noChangeAspect="1" noChangeShapeType="1"/>
          </p:cNvSpPr>
          <p:nvPr/>
        </p:nvSpPr>
        <p:spPr bwMode="auto">
          <a:xfrm flipV="1">
            <a:off x="3131840" y="5085184"/>
            <a:ext cx="0" cy="288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714348" y="571480"/>
            <a:ext cx="10663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sp</a:t>
            </a:r>
            <a:r>
              <a:rPr lang="en-US" sz="4000" b="1" i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2</a:t>
            </a:r>
            <a:endParaRPr lang="ru-RU" sz="4000" baseline="30000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00034" y="3213100"/>
            <a:ext cx="10663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sp</a:t>
            </a:r>
            <a:r>
              <a:rPr lang="en-US" sz="4000" b="1" i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3</a:t>
            </a:r>
            <a:endParaRPr lang="ru-RU" sz="4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1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421216"/>
          <a:ext cx="8733518" cy="4650990"/>
        </p:xfrm>
        <a:graphic>
          <a:graphicData uri="http://schemas.openxmlformats.org/drawingml/2006/table">
            <a:tbl>
              <a:tblPr/>
              <a:tblGrid>
                <a:gridCol w="1285884"/>
                <a:gridCol w="1234449"/>
                <a:gridCol w="1261879"/>
                <a:gridCol w="1135007"/>
                <a:gridCol w="1135007"/>
                <a:gridCol w="1548000"/>
                <a:gridCol w="1133292"/>
              </a:tblGrid>
              <a:tr h="861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Тип гибридизации </a:t>
                      </a:r>
                      <a:r>
                        <a:rPr lang="ru-RU" sz="1400" dirty="0" err="1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ц</a:t>
                      </a:r>
                      <a:r>
                        <a:rPr lang="ru-RU" sz="14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. а.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d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(dsp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r>
                        <a:rPr lang="ru-RU" sz="1400" baseline="300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d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(d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sp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Направление ГО от ядра атома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3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Валентный угол между ГО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180°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все 120º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все 109°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все 90º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три угла по 120°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шесть углов по 90°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все по 90°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Пример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ВеН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, СаСl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ВН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, ВСl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СН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, NH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[РdСl</a:t>
                      </a:r>
                      <a:r>
                        <a:rPr lang="ru-RU" sz="1400" baseline="-2500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]</a:t>
                      </a:r>
                      <a:r>
                        <a:rPr lang="ru-RU" sz="1400" baseline="30000">
                          <a:latin typeface="Arial Black" pitchFamily="34" charset="0"/>
                          <a:ea typeface="Times New Roman"/>
                          <a:cs typeface="Times New Roman"/>
                        </a:rPr>
                        <a:t>2-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РСl</a:t>
                      </a:r>
                      <a:r>
                        <a:rPr lang="ru-RU" sz="1400" baseline="-250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SF</a:t>
                      </a:r>
                      <a:r>
                        <a:rPr lang="ru-RU" sz="1400" baseline="-250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Конфигурация молекулы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линейная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плоская треугольная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тетраэдр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 Black" pitchFamily="34" charset="0"/>
                          <a:ea typeface="Times New Roman"/>
                          <a:cs typeface="Times New Roman"/>
                        </a:rPr>
                        <a:t>квадрат</a:t>
                      </a:r>
                      <a:endParaRPr lang="ru-RU" sz="120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тригональная </a:t>
                      </a:r>
                      <a:r>
                        <a:rPr lang="ru-RU" sz="1400" dirty="0" err="1">
                          <a:latin typeface="Arial Black" pitchFamily="34" charset="0"/>
                          <a:ea typeface="Times New Roman"/>
                          <a:cs typeface="Times New Roman"/>
                        </a:rPr>
                        <a:t>бипирамида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октаэдр</a:t>
                      </a:r>
                      <a:endParaRPr lang="ru-RU" sz="1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7932" name="Group 44"/>
          <p:cNvGrpSpPr>
            <a:grpSpLocks noChangeAspect="1"/>
          </p:cNvGrpSpPr>
          <p:nvPr/>
        </p:nvGrpSpPr>
        <p:grpSpPr bwMode="auto">
          <a:xfrm>
            <a:off x="1785918" y="2540303"/>
            <a:ext cx="666750" cy="301625"/>
            <a:chOff x="3139" y="12773"/>
            <a:chExt cx="1051" cy="476"/>
          </a:xfrm>
        </p:grpSpPr>
        <p:sp>
          <p:nvSpPr>
            <p:cNvPr id="37935" name="AutoShape 47"/>
            <p:cNvSpPr>
              <a:spLocks noChangeAspect="1" noChangeArrowheads="1" noTextEdit="1"/>
            </p:cNvSpPr>
            <p:nvPr/>
          </p:nvSpPr>
          <p:spPr bwMode="auto">
            <a:xfrm>
              <a:off x="3139" y="12773"/>
              <a:ext cx="1051" cy="47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34" name="AutoShape 46"/>
            <p:cNvSpPr>
              <a:spLocks noChangeArrowheads="1"/>
            </p:cNvSpPr>
            <p:nvPr/>
          </p:nvSpPr>
          <p:spPr bwMode="auto">
            <a:xfrm>
              <a:off x="3579" y="13025"/>
              <a:ext cx="85" cy="85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3249" y="13068"/>
              <a:ext cx="73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n w="57150">
                  <a:solidFill>
                    <a:schemeClr val="tx1"/>
                  </a:solidFill>
                </a:ln>
                <a:latin typeface="Arial Black" pitchFamily="34" charset="0"/>
              </a:endParaRPr>
            </a:p>
          </p:txBody>
        </p:sp>
      </p:grpSp>
      <p:grpSp>
        <p:nvGrpSpPr>
          <p:cNvPr id="37923" name="Group 35"/>
          <p:cNvGrpSpPr>
            <a:grpSpLocks noChangeAspect="1"/>
          </p:cNvGrpSpPr>
          <p:nvPr/>
        </p:nvGrpSpPr>
        <p:grpSpPr bwMode="auto">
          <a:xfrm>
            <a:off x="3049500" y="2421177"/>
            <a:ext cx="631825" cy="517525"/>
            <a:chOff x="4411" y="12516"/>
            <a:chExt cx="996" cy="816"/>
          </a:xfrm>
        </p:grpSpPr>
        <p:sp>
          <p:nvSpPr>
            <p:cNvPr id="37931" name="AutoShape 43"/>
            <p:cNvSpPr>
              <a:spLocks noChangeAspect="1" noChangeArrowheads="1" noTextEdit="1"/>
            </p:cNvSpPr>
            <p:nvPr/>
          </p:nvSpPr>
          <p:spPr bwMode="auto">
            <a:xfrm>
              <a:off x="4411" y="12516"/>
              <a:ext cx="996" cy="81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4937" y="12956"/>
              <a:ext cx="327" cy="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 flipH="1">
              <a:off x="4596" y="12956"/>
              <a:ext cx="341" cy="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8" name="Freeform 40"/>
            <p:cNvSpPr>
              <a:spLocks/>
            </p:cNvSpPr>
            <p:nvPr/>
          </p:nvSpPr>
          <p:spPr bwMode="auto">
            <a:xfrm>
              <a:off x="4922" y="12596"/>
              <a:ext cx="1" cy="369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0" y="0"/>
                </a:cxn>
              </a:cxnLst>
              <a:rect l="0" t="0" r="r" b="b"/>
              <a:pathLst>
                <a:path w="1" h="347">
                  <a:moveTo>
                    <a:pt x="0" y="347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7" name="AutoShape 39"/>
            <p:cNvSpPr>
              <a:spLocks noChangeArrowheads="1"/>
            </p:cNvSpPr>
            <p:nvPr/>
          </p:nvSpPr>
          <p:spPr bwMode="auto">
            <a:xfrm>
              <a:off x="4874" y="12926"/>
              <a:ext cx="91" cy="85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 flipH="1">
              <a:off x="4596" y="12596"/>
              <a:ext cx="326" cy="6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 flipV="1">
              <a:off x="4596" y="13241"/>
              <a:ext cx="661" cy="1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4929" y="12629"/>
              <a:ext cx="335" cy="6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</p:grpSp>
      <p:grpSp>
        <p:nvGrpSpPr>
          <p:cNvPr id="37910" name="Group 22"/>
          <p:cNvGrpSpPr>
            <a:grpSpLocks noChangeAspect="1"/>
          </p:cNvGrpSpPr>
          <p:nvPr/>
        </p:nvGrpSpPr>
        <p:grpSpPr bwMode="auto">
          <a:xfrm>
            <a:off x="4252795" y="2422813"/>
            <a:ext cx="615950" cy="519113"/>
            <a:chOff x="5872" y="4133"/>
            <a:chExt cx="971" cy="818"/>
          </a:xfrm>
        </p:grpSpPr>
        <p:sp>
          <p:nvSpPr>
            <p:cNvPr id="37922" name="AutoShape 34"/>
            <p:cNvSpPr>
              <a:spLocks noChangeAspect="1" noChangeArrowheads="1" noTextEdit="1"/>
            </p:cNvSpPr>
            <p:nvPr/>
          </p:nvSpPr>
          <p:spPr bwMode="auto">
            <a:xfrm>
              <a:off x="5872" y="4133"/>
              <a:ext cx="971" cy="81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1" name="Freeform 33"/>
            <p:cNvSpPr>
              <a:spLocks/>
            </p:cNvSpPr>
            <p:nvPr/>
          </p:nvSpPr>
          <p:spPr bwMode="auto">
            <a:xfrm>
              <a:off x="6079" y="4582"/>
              <a:ext cx="281" cy="291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0" y="256"/>
                </a:cxn>
              </a:cxnLst>
              <a:rect l="0" t="0" r="r" b="b"/>
              <a:pathLst>
                <a:path w="254" h="256">
                  <a:moveTo>
                    <a:pt x="254" y="0"/>
                  </a:moveTo>
                  <a:lnTo>
                    <a:pt x="0" y="25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20" name="Freeform 32"/>
            <p:cNvSpPr>
              <a:spLocks/>
            </p:cNvSpPr>
            <p:nvPr/>
          </p:nvSpPr>
          <p:spPr bwMode="auto">
            <a:xfrm>
              <a:off x="6360" y="4582"/>
              <a:ext cx="231" cy="2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9" y="243"/>
                </a:cxn>
              </a:cxnLst>
              <a:rect l="0" t="0" r="r" b="b"/>
              <a:pathLst>
                <a:path w="209" h="243">
                  <a:moveTo>
                    <a:pt x="0" y="0"/>
                  </a:moveTo>
                  <a:lnTo>
                    <a:pt x="209" y="2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9" name="Freeform 31"/>
            <p:cNvSpPr>
              <a:spLocks/>
            </p:cNvSpPr>
            <p:nvPr/>
          </p:nvSpPr>
          <p:spPr bwMode="auto">
            <a:xfrm>
              <a:off x="6360" y="4582"/>
              <a:ext cx="357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1" y="50"/>
                </a:cxn>
              </a:cxnLst>
              <a:rect l="0" t="0" r="r" b="b"/>
              <a:pathLst>
                <a:path w="221" h="50">
                  <a:moveTo>
                    <a:pt x="0" y="0"/>
                  </a:moveTo>
                  <a:lnTo>
                    <a:pt x="221" y="5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8" name="Line 30"/>
            <p:cNvSpPr>
              <a:spLocks noChangeShapeType="1"/>
            </p:cNvSpPr>
            <p:nvPr/>
          </p:nvSpPr>
          <p:spPr bwMode="auto">
            <a:xfrm flipV="1">
              <a:off x="6370" y="4246"/>
              <a:ext cx="1" cy="3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7" name="Freeform 29"/>
            <p:cNvSpPr>
              <a:spLocks/>
            </p:cNvSpPr>
            <p:nvPr/>
          </p:nvSpPr>
          <p:spPr bwMode="auto">
            <a:xfrm>
              <a:off x="6120" y="4246"/>
              <a:ext cx="240" cy="60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602"/>
                </a:cxn>
              </a:cxnLst>
              <a:rect l="0" t="0" r="r" b="b"/>
              <a:pathLst>
                <a:path w="240" h="602">
                  <a:moveTo>
                    <a:pt x="240" y="0"/>
                  </a:moveTo>
                  <a:lnTo>
                    <a:pt x="0" y="60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>
              <a:off x="6122" y="4858"/>
              <a:ext cx="41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>
              <a:off x="6359" y="4263"/>
              <a:ext cx="232" cy="5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4" name="Line 26"/>
            <p:cNvSpPr>
              <a:spLocks noChangeShapeType="1"/>
            </p:cNvSpPr>
            <p:nvPr/>
          </p:nvSpPr>
          <p:spPr bwMode="auto">
            <a:xfrm>
              <a:off x="6340" y="4274"/>
              <a:ext cx="358" cy="41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3" name="Freeform 25"/>
            <p:cNvSpPr>
              <a:spLocks/>
            </p:cNvSpPr>
            <p:nvPr/>
          </p:nvSpPr>
          <p:spPr bwMode="auto">
            <a:xfrm>
              <a:off x="6583" y="4668"/>
              <a:ext cx="103" cy="193"/>
            </a:xfrm>
            <a:custGeom>
              <a:avLst/>
              <a:gdLst/>
              <a:ahLst/>
              <a:cxnLst>
                <a:cxn ang="0">
                  <a:pos x="0" y="193"/>
                </a:cxn>
                <a:cxn ang="0">
                  <a:pos x="103" y="0"/>
                </a:cxn>
              </a:cxnLst>
              <a:rect l="0" t="0" r="r" b="b"/>
              <a:pathLst>
                <a:path w="103" h="193">
                  <a:moveTo>
                    <a:pt x="0" y="193"/>
                  </a:moveTo>
                  <a:lnTo>
                    <a:pt x="103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2" name="AutoShape 24"/>
            <p:cNvSpPr>
              <a:spLocks noChangeArrowheads="1"/>
            </p:cNvSpPr>
            <p:nvPr/>
          </p:nvSpPr>
          <p:spPr bwMode="auto">
            <a:xfrm>
              <a:off x="6340" y="4558"/>
              <a:ext cx="74" cy="74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flipV="1">
              <a:off x="6079" y="4721"/>
              <a:ext cx="564" cy="14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</p:grpSp>
      <p:grpSp>
        <p:nvGrpSpPr>
          <p:cNvPr id="37903" name="Group 15"/>
          <p:cNvGrpSpPr>
            <a:grpSpLocks noChangeAspect="1"/>
          </p:cNvGrpSpPr>
          <p:nvPr/>
        </p:nvGrpSpPr>
        <p:grpSpPr bwMode="auto">
          <a:xfrm>
            <a:off x="5393443" y="2389172"/>
            <a:ext cx="581025" cy="498475"/>
            <a:chOff x="7028" y="12562"/>
            <a:chExt cx="916" cy="784"/>
          </a:xfrm>
        </p:grpSpPr>
        <p:sp>
          <p:nvSpPr>
            <p:cNvPr id="37909" name="AutoShape 21"/>
            <p:cNvSpPr>
              <a:spLocks noChangeAspect="1" noChangeArrowheads="1" noTextEdit="1"/>
            </p:cNvSpPr>
            <p:nvPr/>
          </p:nvSpPr>
          <p:spPr bwMode="auto">
            <a:xfrm>
              <a:off x="7028" y="12562"/>
              <a:ext cx="916" cy="78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grpSp>
          <p:nvGrpSpPr>
            <p:cNvPr id="37904" name="Group 16"/>
            <p:cNvGrpSpPr>
              <a:grpSpLocks/>
            </p:cNvGrpSpPr>
            <p:nvPr/>
          </p:nvGrpSpPr>
          <p:grpSpPr bwMode="auto">
            <a:xfrm>
              <a:off x="7245" y="12772"/>
              <a:ext cx="504" cy="473"/>
              <a:chOff x="7245" y="12772"/>
              <a:chExt cx="504" cy="473"/>
            </a:xfrm>
          </p:grpSpPr>
          <p:sp>
            <p:nvSpPr>
              <p:cNvPr id="37908" name="Rectangle 20"/>
              <p:cNvSpPr>
                <a:spLocks noChangeArrowheads="1"/>
              </p:cNvSpPr>
              <p:nvPr/>
            </p:nvSpPr>
            <p:spPr bwMode="auto">
              <a:xfrm>
                <a:off x="7245" y="12775"/>
                <a:ext cx="504" cy="4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  <p:sp>
            <p:nvSpPr>
              <p:cNvPr id="37907" name="Line 19"/>
              <p:cNvSpPr>
                <a:spLocks noChangeShapeType="1"/>
              </p:cNvSpPr>
              <p:nvPr/>
            </p:nvSpPr>
            <p:spPr bwMode="auto">
              <a:xfrm flipH="1">
                <a:off x="7245" y="12772"/>
                <a:ext cx="504" cy="47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  <p:sp>
            <p:nvSpPr>
              <p:cNvPr id="37906" name="Freeform 18"/>
              <p:cNvSpPr>
                <a:spLocks/>
              </p:cNvSpPr>
              <p:nvPr/>
            </p:nvSpPr>
            <p:spPr bwMode="auto">
              <a:xfrm>
                <a:off x="7245" y="12772"/>
                <a:ext cx="501" cy="4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7" y="374"/>
                  </a:cxn>
                </a:cxnLst>
                <a:rect l="0" t="0" r="r" b="b"/>
                <a:pathLst>
                  <a:path w="367" h="374">
                    <a:moveTo>
                      <a:pt x="0" y="0"/>
                    </a:moveTo>
                    <a:lnTo>
                      <a:pt x="367" y="374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  <p:sp>
            <p:nvSpPr>
              <p:cNvPr id="37905" name="AutoShape 17"/>
              <p:cNvSpPr>
                <a:spLocks noChangeArrowheads="1"/>
              </p:cNvSpPr>
              <p:nvPr/>
            </p:nvSpPr>
            <p:spPr bwMode="auto">
              <a:xfrm>
                <a:off x="7464" y="12975"/>
                <a:ext cx="57" cy="57"/>
              </a:xfrm>
              <a:prstGeom prst="flowChartConnector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</p:grpSp>
      </p:grpSp>
      <p:grpSp>
        <p:nvGrpSpPr>
          <p:cNvPr id="37895" name="Group 7"/>
          <p:cNvGrpSpPr>
            <a:grpSpLocks noChangeAspect="1"/>
          </p:cNvGrpSpPr>
          <p:nvPr/>
        </p:nvGrpSpPr>
        <p:grpSpPr bwMode="auto">
          <a:xfrm>
            <a:off x="6596653" y="2421901"/>
            <a:ext cx="746125" cy="527050"/>
            <a:chOff x="8468" y="12620"/>
            <a:chExt cx="1175" cy="829"/>
          </a:xfrm>
        </p:grpSpPr>
        <p:sp>
          <p:nvSpPr>
            <p:cNvPr id="37902" name="AutoShape 14"/>
            <p:cNvSpPr>
              <a:spLocks noChangeAspect="1" noChangeArrowheads="1" noTextEdit="1"/>
            </p:cNvSpPr>
            <p:nvPr/>
          </p:nvSpPr>
          <p:spPr bwMode="auto">
            <a:xfrm>
              <a:off x="8468" y="12620"/>
              <a:ext cx="1175" cy="82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grpSp>
          <p:nvGrpSpPr>
            <p:cNvPr id="37897" name="Group 9"/>
            <p:cNvGrpSpPr>
              <a:grpSpLocks/>
            </p:cNvGrpSpPr>
            <p:nvPr/>
          </p:nvGrpSpPr>
          <p:grpSpPr bwMode="auto">
            <a:xfrm>
              <a:off x="8859" y="12887"/>
              <a:ext cx="642" cy="331"/>
              <a:chOff x="8859" y="12822"/>
              <a:chExt cx="642" cy="331"/>
            </a:xfrm>
          </p:grpSpPr>
          <p:sp>
            <p:nvSpPr>
              <p:cNvPr id="37901" name="AutoShape 13"/>
              <p:cNvSpPr>
                <a:spLocks noChangeArrowheads="1"/>
              </p:cNvSpPr>
              <p:nvPr/>
            </p:nvSpPr>
            <p:spPr bwMode="auto">
              <a:xfrm rot="-741957">
                <a:off x="8896" y="12822"/>
                <a:ext cx="556" cy="234"/>
              </a:xfrm>
              <a:prstGeom prst="triangle">
                <a:avLst>
                  <a:gd name="adj" fmla="val 6005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  <p:sp>
            <p:nvSpPr>
              <p:cNvPr id="37900" name="Freeform 12"/>
              <p:cNvSpPr>
                <a:spLocks/>
              </p:cNvSpPr>
              <p:nvPr/>
            </p:nvSpPr>
            <p:spPr bwMode="auto">
              <a:xfrm>
                <a:off x="9103" y="12987"/>
                <a:ext cx="398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8" y="12"/>
                  </a:cxn>
                </a:cxnLst>
                <a:rect l="0" t="0" r="r" b="b"/>
                <a:pathLst>
                  <a:path w="398" h="12">
                    <a:moveTo>
                      <a:pt x="0" y="0"/>
                    </a:moveTo>
                    <a:lnTo>
                      <a:pt x="398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  <p:sp>
            <p:nvSpPr>
              <p:cNvPr id="37899" name="Freeform 11"/>
              <p:cNvSpPr>
                <a:spLocks/>
              </p:cNvSpPr>
              <p:nvPr/>
            </p:nvSpPr>
            <p:spPr bwMode="auto">
              <a:xfrm>
                <a:off x="8859" y="12980"/>
                <a:ext cx="244" cy="173"/>
              </a:xfrm>
              <a:custGeom>
                <a:avLst/>
                <a:gdLst/>
                <a:ahLst/>
                <a:cxnLst>
                  <a:cxn ang="0">
                    <a:pos x="244" y="0"/>
                  </a:cxn>
                  <a:cxn ang="0">
                    <a:pos x="0" y="173"/>
                  </a:cxn>
                </a:cxnLst>
                <a:rect l="0" t="0" r="r" b="b"/>
                <a:pathLst>
                  <a:path w="244" h="173">
                    <a:moveTo>
                      <a:pt x="244" y="0"/>
                    </a:moveTo>
                    <a:lnTo>
                      <a:pt x="0" y="17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  <p:sp>
            <p:nvSpPr>
              <p:cNvPr id="37898" name="Freeform 10"/>
              <p:cNvSpPr>
                <a:spLocks/>
              </p:cNvSpPr>
              <p:nvPr/>
            </p:nvSpPr>
            <p:spPr bwMode="auto">
              <a:xfrm>
                <a:off x="8897" y="12857"/>
                <a:ext cx="206" cy="130"/>
              </a:xfrm>
              <a:custGeom>
                <a:avLst/>
                <a:gdLst/>
                <a:ahLst/>
                <a:cxnLst>
                  <a:cxn ang="0">
                    <a:pos x="206" y="130"/>
                  </a:cxn>
                  <a:cxn ang="0">
                    <a:pos x="0" y="0"/>
                  </a:cxn>
                </a:cxnLst>
                <a:rect l="0" t="0" r="r" b="b"/>
                <a:pathLst>
                  <a:path w="206" h="130">
                    <a:moveTo>
                      <a:pt x="206" y="13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Arial Black" pitchFamily="34" charset="0"/>
                </a:endParaRPr>
              </a:p>
            </p:txBody>
          </p:sp>
        </p:grpSp>
        <p:sp>
          <p:nvSpPr>
            <p:cNvPr id="37896" name="Freeform 8"/>
            <p:cNvSpPr>
              <a:spLocks/>
            </p:cNvSpPr>
            <p:nvPr/>
          </p:nvSpPr>
          <p:spPr bwMode="auto">
            <a:xfrm>
              <a:off x="9090" y="12678"/>
              <a:ext cx="1" cy="720"/>
            </a:xfrm>
            <a:custGeom>
              <a:avLst/>
              <a:gdLst/>
              <a:ahLst/>
              <a:cxnLst>
                <a:cxn ang="0">
                  <a:pos x="13" y="778"/>
                </a:cxn>
                <a:cxn ang="0">
                  <a:pos x="0" y="0"/>
                </a:cxn>
              </a:cxnLst>
              <a:rect l="0" t="0" r="r" b="b"/>
              <a:pathLst>
                <a:path w="13" h="778">
                  <a:moveTo>
                    <a:pt x="13" y="77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</p:grpSp>
      <p:grpSp>
        <p:nvGrpSpPr>
          <p:cNvPr id="37889" name="Group 1"/>
          <p:cNvGrpSpPr>
            <a:grpSpLocks noChangeAspect="1"/>
          </p:cNvGrpSpPr>
          <p:nvPr/>
        </p:nvGrpSpPr>
        <p:grpSpPr bwMode="auto">
          <a:xfrm>
            <a:off x="8057475" y="2444203"/>
            <a:ext cx="628650" cy="538163"/>
            <a:chOff x="10070" y="12602"/>
            <a:chExt cx="989" cy="847"/>
          </a:xfrm>
        </p:grpSpPr>
        <p:sp>
          <p:nvSpPr>
            <p:cNvPr id="37894" name="AutoShape 6"/>
            <p:cNvSpPr>
              <a:spLocks noChangeAspect="1" noChangeArrowheads="1" noTextEdit="1"/>
            </p:cNvSpPr>
            <p:nvPr/>
          </p:nvSpPr>
          <p:spPr bwMode="auto">
            <a:xfrm>
              <a:off x="10070" y="12602"/>
              <a:ext cx="989" cy="84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auto">
            <a:xfrm>
              <a:off x="10250" y="12926"/>
              <a:ext cx="591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91" y="291"/>
                </a:cxn>
              </a:cxnLst>
              <a:rect l="0" t="0" r="r" b="b"/>
              <a:pathLst>
                <a:path w="591" h="291">
                  <a:moveTo>
                    <a:pt x="0" y="0"/>
                  </a:moveTo>
                  <a:lnTo>
                    <a:pt x="591" y="29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auto">
            <a:xfrm>
              <a:off x="10314" y="12913"/>
              <a:ext cx="424" cy="270"/>
            </a:xfrm>
            <a:custGeom>
              <a:avLst/>
              <a:gdLst/>
              <a:ahLst/>
              <a:cxnLst>
                <a:cxn ang="0">
                  <a:pos x="424" y="0"/>
                </a:cxn>
                <a:cxn ang="0">
                  <a:pos x="0" y="270"/>
                </a:cxn>
              </a:cxnLst>
              <a:rect l="0" t="0" r="r" b="b"/>
              <a:pathLst>
                <a:path w="424" h="270">
                  <a:moveTo>
                    <a:pt x="424" y="0"/>
                  </a:moveTo>
                  <a:lnTo>
                    <a:pt x="0" y="2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891" name="Freeform 3"/>
            <p:cNvSpPr>
              <a:spLocks/>
            </p:cNvSpPr>
            <p:nvPr/>
          </p:nvSpPr>
          <p:spPr bwMode="auto">
            <a:xfrm>
              <a:off x="10527" y="12615"/>
              <a:ext cx="3" cy="8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801"/>
                </a:cxn>
              </a:cxnLst>
              <a:rect l="0" t="0" r="r" b="b"/>
              <a:pathLst>
                <a:path w="3" h="801">
                  <a:moveTo>
                    <a:pt x="0" y="0"/>
                  </a:moveTo>
                  <a:lnTo>
                    <a:pt x="3" y="80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  <p:sp>
          <p:nvSpPr>
            <p:cNvPr id="37890" name="AutoShape 2"/>
            <p:cNvSpPr>
              <a:spLocks noChangeArrowheads="1"/>
            </p:cNvSpPr>
            <p:nvPr/>
          </p:nvSpPr>
          <p:spPr bwMode="auto">
            <a:xfrm rot="37115046">
              <a:off x="10306" y="12780"/>
              <a:ext cx="429" cy="533"/>
            </a:xfrm>
            <a:prstGeom prst="parallelogram">
              <a:avLst>
                <a:gd name="adj" fmla="val 28532"/>
              </a:avLst>
            </a:prstGeom>
            <a:noFill/>
            <a:ln w="635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 Black" pitchFamily="34" charset="0"/>
              </a:endParaRPr>
            </a:p>
          </p:txBody>
        </p:sp>
      </p:grpSp>
      <p:sp>
        <p:nvSpPr>
          <p:cNvPr id="37936" name="Rectangle 48"/>
          <p:cNvSpPr>
            <a:spLocks noChangeArrowheads="1"/>
          </p:cNvSpPr>
          <p:nvPr/>
        </p:nvSpPr>
        <p:spPr bwMode="auto">
          <a:xfrm>
            <a:off x="1857356" y="285728"/>
            <a:ext cx="59293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</a:rPr>
              <a:t>Таблица 1.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</a:rPr>
              <a:t>Тип гибридизации и пространственная конфигурация молекул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3"/>
          <p:cNvSpPr>
            <a:spLocks noChangeAspect="1" noChangeArrowheads="1"/>
          </p:cNvSpPr>
          <p:nvPr/>
        </p:nvSpPr>
        <p:spPr bwMode="auto">
          <a:xfrm>
            <a:off x="444843" y="857232"/>
            <a:ext cx="142876" cy="6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4" name="Группа 93"/>
          <p:cNvGrpSpPr>
            <a:grpSpLocks noChangeAspect="1"/>
          </p:cNvGrpSpPr>
          <p:nvPr/>
        </p:nvGrpSpPr>
        <p:grpSpPr>
          <a:xfrm>
            <a:off x="357158" y="928670"/>
            <a:ext cx="2777070" cy="2500329"/>
            <a:chOff x="835227" y="1180771"/>
            <a:chExt cx="2135317" cy="1922528"/>
          </a:xfrm>
        </p:grpSpPr>
        <p:sp>
          <p:nvSpPr>
            <p:cNvPr id="38923" name="Oval 11"/>
            <p:cNvSpPr>
              <a:spLocks noChangeArrowheads="1"/>
            </p:cNvSpPr>
            <p:nvPr/>
          </p:nvSpPr>
          <p:spPr bwMode="auto">
            <a:xfrm>
              <a:off x="2406775" y="2743594"/>
              <a:ext cx="347955" cy="359705"/>
            </a:xfrm>
            <a:prstGeom prst="ellipse">
              <a:avLst/>
            </a:prstGeom>
            <a:solidFill>
              <a:srgbClr val="C0C0C0">
                <a:alpha val="50000"/>
              </a:srgbClr>
            </a:solidFill>
            <a:ln w="19050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582935" y="2360318"/>
              <a:ext cx="347955" cy="359705"/>
            </a:xfrm>
            <a:prstGeom prst="ellipse">
              <a:avLst/>
            </a:prstGeom>
            <a:solidFill>
              <a:srgbClr val="C0C0C0"/>
            </a:solidFill>
            <a:ln w="19050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8925" name="Group 13"/>
            <p:cNvGrpSpPr>
              <a:grpSpLocks/>
            </p:cNvGrpSpPr>
            <p:nvPr/>
          </p:nvGrpSpPr>
          <p:grpSpPr bwMode="auto">
            <a:xfrm>
              <a:off x="1658028" y="1180771"/>
              <a:ext cx="473854" cy="1359912"/>
              <a:chOff x="4850" y="3150"/>
              <a:chExt cx="705" cy="1596"/>
            </a:xfrm>
          </p:grpSpPr>
          <p:sp>
            <p:nvSpPr>
              <p:cNvPr id="38927" name="Freeform 15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solidFill>
                <a:srgbClr val="FFFF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26" name="Line 14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8928" name="Group 16"/>
            <p:cNvGrpSpPr>
              <a:grpSpLocks/>
            </p:cNvGrpSpPr>
            <p:nvPr/>
          </p:nvGrpSpPr>
          <p:grpSpPr bwMode="auto">
            <a:xfrm rot="14400000">
              <a:off x="1211898" y="1851447"/>
              <a:ext cx="548269" cy="1301611"/>
              <a:chOff x="4850" y="3150"/>
              <a:chExt cx="705" cy="1596"/>
            </a:xfrm>
          </p:grpSpPr>
          <p:sp>
            <p:nvSpPr>
              <p:cNvPr id="38930" name="Freeform 18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solidFill>
                <a:srgbClr val="FFFF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29" name="Line 17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8931" name="Group 19"/>
            <p:cNvGrpSpPr>
              <a:grpSpLocks/>
            </p:cNvGrpSpPr>
            <p:nvPr/>
          </p:nvGrpSpPr>
          <p:grpSpPr bwMode="auto">
            <a:xfrm rot="6600000">
              <a:off x="2077373" y="1788935"/>
              <a:ext cx="484731" cy="1301611"/>
              <a:chOff x="4850" y="3150"/>
              <a:chExt cx="705" cy="1596"/>
            </a:xfrm>
          </p:grpSpPr>
          <p:sp>
            <p:nvSpPr>
              <p:cNvPr id="38933" name="Freeform 21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solidFill>
                <a:srgbClr val="FFFF00">
                  <a:alpha val="50000"/>
                </a:srgbClr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32" name="Line 20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8922" name="Oval 10"/>
            <p:cNvSpPr>
              <a:spLocks noChangeArrowheads="1"/>
            </p:cNvSpPr>
            <p:nvPr/>
          </p:nvSpPr>
          <p:spPr bwMode="auto">
            <a:xfrm>
              <a:off x="932377" y="2585774"/>
              <a:ext cx="347955" cy="359705"/>
            </a:xfrm>
            <a:prstGeom prst="ellipse">
              <a:avLst/>
            </a:prstGeom>
            <a:solidFill>
              <a:srgbClr val="C0C0C0">
                <a:alpha val="50000"/>
              </a:srgbClr>
            </a:solidFill>
            <a:ln w="2857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1" name="Oval 9"/>
            <p:cNvSpPr>
              <a:spLocks noChangeArrowheads="1"/>
            </p:cNvSpPr>
            <p:nvPr/>
          </p:nvSpPr>
          <p:spPr bwMode="auto">
            <a:xfrm>
              <a:off x="1747247" y="1216639"/>
              <a:ext cx="343990" cy="361755"/>
            </a:xfrm>
            <a:prstGeom prst="ellipse">
              <a:avLst/>
            </a:prstGeom>
            <a:solidFill>
              <a:srgbClr val="C0C0C0">
                <a:alpha val="50000"/>
              </a:srgbClr>
            </a:solidFill>
            <a:ln w="19050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37" name="Arc 25"/>
            <p:cNvSpPr>
              <a:spLocks/>
            </p:cNvSpPr>
            <p:nvPr/>
          </p:nvSpPr>
          <p:spPr bwMode="auto">
            <a:xfrm rot="19324151" flipH="1" flipV="1">
              <a:off x="1525190" y="2288582"/>
              <a:ext cx="589839" cy="555443"/>
            </a:xfrm>
            <a:custGeom>
              <a:avLst/>
              <a:gdLst>
                <a:gd name="G0" fmla="+- 30 0 0"/>
                <a:gd name="G1" fmla="+- 21600 0 0"/>
                <a:gd name="G2" fmla="+- 21600 0 0"/>
                <a:gd name="T0" fmla="*/ 0 w 21630"/>
                <a:gd name="T1" fmla="*/ 0 h 21600"/>
                <a:gd name="T2" fmla="*/ 21630 w 21630"/>
                <a:gd name="T3" fmla="*/ 21600 h 21600"/>
                <a:gd name="T4" fmla="*/ 30 w 216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30" h="21600" fill="none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11959" y="0"/>
                    <a:pt x="21630" y="9670"/>
                    <a:pt x="21630" y="21600"/>
                  </a:cubicBezTo>
                </a:path>
                <a:path w="21630" h="21600" stroke="0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11959" y="0"/>
                    <a:pt x="21630" y="9670"/>
                    <a:pt x="21630" y="21600"/>
                  </a:cubicBezTo>
                  <a:lnTo>
                    <a:pt x="3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  <a:round/>
              <a:headEnd type="arrow" w="med" len="med"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1302099" y="3084667"/>
            <a:ext cx="817844" cy="34433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109,5°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38970" name="Text Box 58"/>
          <p:cNvSpPr txBox="1">
            <a:spLocks noChangeArrowheads="1"/>
          </p:cNvSpPr>
          <p:nvPr/>
        </p:nvSpPr>
        <p:spPr bwMode="auto">
          <a:xfrm>
            <a:off x="785786" y="3857628"/>
            <a:ext cx="7527140" cy="55954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Рис.10. Форма молекул и влияние НЭП на величину валентного угла в молекуле 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(на примере sp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-гибридизации).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71" name="Text Box 59"/>
          <p:cNvSpPr txBox="1">
            <a:spLocks noChangeArrowheads="1"/>
          </p:cNvSpPr>
          <p:nvPr/>
        </p:nvSpPr>
        <p:spPr bwMode="auto">
          <a:xfrm>
            <a:off x="1491485" y="3430286"/>
            <a:ext cx="6276086" cy="4273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СН</a:t>
            </a:r>
            <a:r>
              <a:rPr kumimoji="0" lang="ru-RU" sz="2000" b="1" i="0" u="none" strike="noStrike" normalizeH="0" baseline="-2500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4</a:t>
            </a:r>
            <a:r>
              <a:rPr kumimoji="0" lang="ru-RU" sz="2000" b="1" i="0" u="none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                          NH</a:t>
            </a:r>
            <a:r>
              <a:rPr kumimoji="0" lang="ru-RU" sz="2000" b="1" i="0" u="none" strike="noStrike" normalizeH="0" baseline="-2500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3</a:t>
            </a:r>
            <a:r>
              <a:rPr kumimoji="0" lang="ru-RU" sz="2000" b="1" i="0" u="none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                        Н</a:t>
            </a:r>
            <a:r>
              <a:rPr kumimoji="0" lang="ru-RU" sz="2000" b="1" i="0" u="none" strike="noStrike" normalizeH="0" baseline="-2500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</a:t>
            </a:r>
            <a:r>
              <a:rPr kumimoji="0" lang="ru-RU" sz="2000" b="1" i="0" u="none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О</a:t>
            </a:r>
            <a:endParaRPr kumimoji="0" lang="ru-RU" sz="2800" b="1" i="0" u="none" strike="noStrike" normalizeH="0" baseline="0" dirty="0" smtClean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grpSp>
        <p:nvGrpSpPr>
          <p:cNvPr id="98" name="Группа 97"/>
          <p:cNvGrpSpPr/>
          <p:nvPr/>
        </p:nvGrpSpPr>
        <p:grpSpPr>
          <a:xfrm>
            <a:off x="3288760" y="928670"/>
            <a:ext cx="2569124" cy="2500330"/>
            <a:chOff x="3288760" y="1242259"/>
            <a:chExt cx="2150682" cy="1982992"/>
          </a:xfrm>
        </p:grpSpPr>
        <p:sp>
          <p:nvSpPr>
            <p:cNvPr id="38918" name="Oval 6"/>
            <p:cNvSpPr>
              <a:spLocks noChangeArrowheads="1"/>
            </p:cNvSpPr>
            <p:nvPr/>
          </p:nvSpPr>
          <p:spPr bwMode="auto">
            <a:xfrm>
              <a:off x="4878847" y="2776388"/>
              <a:ext cx="361639" cy="342616"/>
            </a:xfrm>
            <a:prstGeom prst="ellipse">
              <a:avLst/>
            </a:prstGeom>
            <a:solidFill>
              <a:srgbClr val="C0C0C0">
                <a:alpha val="75000"/>
              </a:srgbClr>
            </a:solidFill>
            <a:ln w="2857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19" name="Oval 7"/>
            <p:cNvSpPr>
              <a:spLocks noChangeArrowheads="1"/>
            </p:cNvSpPr>
            <p:nvPr/>
          </p:nvSpPr>
          <p:spPr bwMode="auto">
            <a:xfrm>
              <a:off x="5050346" y="2436152"/>
              <a:ext cx="361639" cy="342616"/>
            </a:xfrm>
            <a:prstGeom prst="ellipse">
              <a:avLst/>
            </a:prstGeom>
            <a:solidFill>
              <a:srgbClr val="C0C0C0">
                <a:alpha val="75000"/>
              </a:srgbClr>
            </a:solidFill>
            <a:ln w="2857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392601" y="2581675"/>
              <a:ext cx="347955" cy="359705"/>
            </a:xfrm>
            <a:prstGeom prst="ellipse">
              <a:avLst/>
            </a:prstGeom>
            <a:solidFill>
              <a:srgbClr val="C0C0C0"/>
            </a:solidFill>
            <a:ln w="2857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3950965" y="2965976"/>
              <a:ext cx="844610" cy="259275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107,8°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endParaRPr>
            </a:p>
          </p:txBody>
        </p:sp>
        <p:grpSp>
          <p:nvGrpSpPr>
            <p:cNvPr id="38940" name="Group 28"/>
            <p:cNvGrpSpPr>
              <a:grpSpLocks/>
            </p:cNvGrpSpPr>
            <p:nvPr/>
          </p:nvGrpSpPr>
          <p:grpSpPr bwMode="auto">
            <a:xfrm>
              <a:off x="3988636" y="1242259"/>
              <a:ext cx="725651" cy="1291250"/>
              <a:chOff x="4850" y="3150"/>
              <a:chExt cx="705" cy="1596"/>
            </a:xfrm>
          </p:grpSpPr>
          <p:sp>
            <p:nvSpPr>
              <p:cNvPr id="38941" name="Line 29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42" name="Freeform 30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>
                      <a:alpha val="25999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24001"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8943" name="Group 31"/>
            <p:cNvGrpSpPr>
              <a:grpSpLocks/>
            </p:cNvGrpSpPr>
            <p:nvPr/>
          </p:nvGrpSpPr>
          <p:grpSpPr bwMode="auto">
            <a:xfrm rot="14400000">
              <a:off x="3717361" y="1869204"/>
              <a:ext cx="464235" cy="1321438"/>
              <a:chOff x="4850" y="3150"/>
              <a:chExt cx="705" cy="1596"/>
            </a:xfrm>
          </p:grpSpPr>
          <p:sp>
            <p:nvSpPr>
              <p:cNvPr id="38945" name="Freeform 33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solidFill>
                <a:srgbClr val="FFFF00">
                  <a:alpha val="50000"/>
                </a:srgbClr>
              </a:solidFill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44" name="Line 32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8946" name="Group 34"/>
            <p:cNvGrpSpPr>
              <a:grpSpLocks/>
            </p:cNvGrpSpPr>
            <p:nvPr/>
          </p:nvGrpSpPr>
          <p:grpSpPr bwMode="auto">
            <a:xfrm rot="6600000">
              <a:off x="4540969" y="1787220"/>
              <a:ext cx="475508" cy="1321438"/>
              <a:chOff x="4850" y="3150"/>
              <a:chExt cx="705" cy="1596"/>
            </a:xfrm>
          </p:grpSpPr>
          <p:sp>
            <p:nvSpPr>
              <p:cNvPr id="38947" name="Line 35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48" name="Freeform 36"/>
              <p:cNvSpPr>
                <a:spLocks/>
              </p:cNvSpPr>
              <p:nvPr/>
            </p:nvSpPr>
            <p:spPr bwMode="auto">
              <a:xfrm rot="5400000">
                <a:off x="4565" y="3756"/>
                <a:ext cx="1275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8949" name="Group 37"/>
            <p:cNvGrpSpPr>
              <a:grpSpLocks/>
            </p:cNvGrpSpPr>
            <p:nvPr/>
          </p:nvGrpSpPr>
          <p:grpSpPr bwMode="auto">
            <a:xfrm rot="7740000">
              <a:off x="4449844" y="1925036"/>
              <a:ext cx="498054" cy="1322429"/>
              <a:chOff x="4849" y="3150"/>
              <a:chExt cx="705" cy="1596"/>
            </a:xfrm>
          </p:grpSpPr>
          <p:sp>
            <p:nvSpPr>
              <p:cNvPr id="38951" name="Freeform 39"/>
              <p:cNvSpPr>
                <a:spLocks/>
              </p:cNvSpPr>
              <p:nvPr/>
            </p:nvSpPr>
            <p:spPr bwMode="auto">
              <a:xfrm rot="5400000">
                <a:off x="4555" y="3746"/>
                <a:ext cx="1294" cy="705"/>
              </a:xfrm>
              <a:custGeom>
                <a:avLst/>
                <a:gdLst/>
                <a:ahLst/>
                <a:cxnLst>
                  <a:cxn ang="0">
                    <a:pos x="1012" y="371"/>
                  </a:cxn>
                  <a:cxn ang="0">
                    <a:pos x="1161" y="478"/>
                  </a:cxn>
                  <a:cxn ang="0">
                    <a:pos x="1273" y="352"/>
                  </a:cxn>
                  <a:cxn ang="0">
                    <a:pos x="1148" y="246"/>
                  </a:cxn>
                  <a:cxn ang="0">
                    <a:pos x="995" y="383"/>
                  </a:cxn>
                  <a:cxn ang="0">
                    <a:pos x="856" y="497"/>
                  </a:cxn>
                  <a:cxn ang="0">
                    <a:pos x="608" y="658"/>
                  </a:cxn>
                  <a:cxn ang="0">
                    <a:pos x="287" y="683"/>
                  </a:cxn>
                  <a:cxn ang="0">
                    <a:pos x="81" y="529"/>
                  </a:cxn>
                  <a:cxn ang="0">
                    <a:pos x="0" y="339"/>
                  </a:cxn>
                  <a:cxn ang="0">
                    <a:pos x="81" y="143"/>
                  </a:cxn>
                  <a:cxn ang="0">
                    <a:pos x="300" y="15"/>
                  </a:cxn>
                  <a:cxn ang="0">
                    <a:pos x="608" y="53"/>
                  </a:cxn>
                  <a:cxn ang="0">
                    <a:pos x="840" y="182"/>
                  </a:cxn>
                  <a:cxn ang="0">
                    <a:pos x="1013" y="339"/>
                  </a:cxn>
                  <a:cxn ang="0">
                    <a:pos x="1012" y="371"/>
                  </a:cxn>
                </a:cxnLst>
                <a:rect l="0" t="0" r="r" b="b"/>
                <a:pathLst>
                  <a:path w="1275" h="705">
                    <a:moveTo>
                      <a:pt x="1012" y="371"/>
                    </a:moveTo>
                    <a:cubicBezTo>
                      <a:pt x="1037" y="394"/>
                      <a:pt x="1118" y="481"/>
                      <a:pt x="1161" y="478"/>
                    </a:cubicBezTo>
                    <a:cubicBezTo>
                      <a:pt x="1204" y="475"/>
                      <a:pt x="1275" y="391"/>
                      <a:pt x="1273" y="352"/>
                    </a:cubicBezTo>
                    <a:cubicBezTo>
                      <a:pt x="1271" y="313"/>
                      <a:pt x="1194" y="241"/>
                      <a:pt x="1148" y="246"/>
                    </a:cubicBezTo>
                    <a:cubicBezTo>
                      <a:pt x="1102" y="251"/>
                      <a:pt x="1044" y="341"/>
                      <a:pt x="995" y="383"/>
                    </a:cubicBezTo>
                    <a:cubicBezTo>
                      <a:pt x="946" y="425"/>
                      <a:pt x="920" y="451"/>
                      <a:pt x="856" y="497"/>
                    </a:cubicBezTo>
                    <a:cubicBezTo>
                      <a:pt x="792" y="543"/>
                      <a:pt x="703" y="627"/>
                      <a:pt x="608" y="658"/>
                    </a:cubicBezTo>
                    <a:cubicBezTo>
                      <a:pt x="513" y="689"/>
                      <a:pt x="375" y="705"/>
                      <a:pt x="287" y="683"/>
                    </a:cubicBezTo>
                    <a:cubicBezTo>
                      <a:pt x="199" y="661"/>
                      <a:pt x="129" y="586"/>
                      <a:pt x="81" y="529"/>
                    </a:cubicBezTo>
                    <a:cubicBezTo>
                      <a:pt x="33" y="472"/>
                      <a:pt x="0" y="403"/>
                      <a:pt x="0" y="339"/>
                    </a:cubicBezTo>
                    <a:cubicBezTo>
                      <a:pt x="0" y="275"/>
                      <a:pt x="31" y="197"/>
                      <a:pt x="81" y="143"/>
                    </a:cubicBezTo>
                    <a:cubicBezTo>
                      <a:pt x="131" y="89"/>
                      <a:pt x="212" y="30"/>
                      <a:pt x="300" y="15"/>
                    </a:cubicBezTo>
                    <a:cubicBezTo>
                      <a:pt x="388" y="0"/>
                      <a:pt x="518" y="25"/>
                      <a:pt x="608" y="53"/>
                    </a:cubicBezTo>
                    <a:cubicBezTo>
                      <a:pt x="698" y="81"/>
                      <a:pt x="773" y="134"/>
                      <a:pt x="840" y="182"/>
                    </a:cubicBezTo>
                    <a:cubicBezTo>
                      <a:pt x="907" y="230"/>
                      <a:pt x="984" y="308"/>
                      <a:pt x="1013" y="339"/>
                    </a:cubicBezTo>
                    <a:cubicBezTo>
                      <a:pt x="1042" y="370"/>
                      <a:pt x="987" y="347"/>
                      <a:pt x="1012" y="371"/>
                    </a:cubicBezTo>
                    <a:close/>
                  </a:path>
                </a:pathLst>
              </a:custGeom>
              <a:solidFill>
                <a:srgbClr val="FFFF00">
                  <a:alpha val="50000"/>
                </a:srgbClr>
              </a:solidFill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50" name="Line 38"/>
              <p:cNvSpPr>
                <a:spLocks noChangeShapeType="1"/>
              </p:cNvSpPr>
              <p:nvPr/>
            </p:nvSpPr>
            <p:spPr bwMode="auto">
              <a:xfrm flipH="1">
                <a:off x="5194" y="3150"/>
                <a:ext cx="27" cy="134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8952" name="Line 40"/>
            <p:cNvSpPr>
              <a:spLocks noChangeShapeType="1"/>
            </p:cNvSpPr>
            <p:nvPr/>
          </p:nvSpPr>
          <p:spPr bwMode="auto">
            <a:xfrm>
              <a:off x="4352453" y="1547650"/>
              <a:ext cx="991" cy="3873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53" name="Freeform 41"/>
            <p:cNvSpPr>
              <a:spLocks/>
            </p:cNvSpPr>
            <p:nvPr/>
          </p:nvSpPr>
          <p:spPr bwMode="auto">
            <a:xfrm>
              <a:off x="3822093" y="1673701"/>
              <a:ext cx="1070632" cy="254151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129" y="119"/>
                </a:cxn>
                <a:cxn ang="0">
                  <a:pos x="360" y="17"/>
                </a:cxn>
                <a:cxn ang="0">
                  <a:pos x="669" y="17"/>
                </a:cxn>
                <a:cxn ang="0">
                  <a:pos x="926" y="68"/>
                </a:cxn>
                <a:cxn ang="0">
                  <a:pos x="1080" y="248"/>
                </a:cxn>
              </a:cxnLst>
              <a:rect l="0" t="0" r="r" b="b"/>
              <a:pathLst>
                <a:path w="1080" h="248">
                  <a:moveTo>
                    <a:pt x="0" y="248"/>
                  </a:moveTo>
                  <a:cubicBezTo>
                    <a:pt x="21" y="227"/>
                    <a:pt x="69" y="157"/>
                    <a:pt x="129" y="119"/>
                  </a:cubicBezTo>
                  <a:cubicBezTo>
                    <a:pt x="189" y="81"/>
                    <a:pt x="270" y="34"/>
                    <a:pt x="360" y="17"/>
                  </a:cubicBezTo>
                  <a:cubicBezTo>
                    <a:pt x="450" y="0"/>
                    <a:pt x="575" y="8"/>
                    <a:pt x="669" y="17"/>
                  </a:cubicBezTo>
                  <a:cubicBezTo>
                    <a:pt x="763" y="26"/>
                    <a:pt x="858" y="30"/>
                    <a:pt x="926" y="68"/>
                  </a:cubicBezTo>
                  <a:cubicBezTo>
                    <a:pt x="994" y="106"/>
                    <a:pt x="1048" y="211"/>
                    <a:pt x="1080" y="248"/>
                  </a:cubicBezTo>
                </a:path>
              </a:pathLst>
            </a:custGeom>
            <a:ln>
              <a:headEnd type="arrow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72" name="Arc 60"/>
            <p:cNvSpPr>
              <a:spLocks/>
            </p:cNvSpPr>
            <p:nvPr/>
          </p:nvSpPr>
          <p:spPr bwMode="auto">
            <a:xfrm rot="8961229">
              <a:off x="3962861" y="2321376"/>
              <a:ext cx="670136" cy="463210"/>
            </a:xfrm>
            <a:custGeom>
              <a:avLst/>
              <a:gdLst>
                <a:gd name="G0" fmla="+- 1544 0 0"/>
                <a:gd name="G1" fmla="+- 21600 0 0"/>
                <a:gd name="G2" fmla="+- 21600 0 0"/>
                <a:gd name="T0" fmla="*/ 0 w 23144"/>
                <a:gd name="T1" fmla="*/ 55 h 21600"/>
                <a:gd name="T2" fmla="*/ 23144 w 23144"/>
                <a:gd name="T3" fmla="*/ 21600 h 21600"/>
                <a:gd name="T4" fmla="*/ 1544 w 2314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144" h="21600" fill="none" extrusionOk="0">
                  <a:moveTo>
                    <a:pt x="0" y="55"/>
                  </a:moveTo>
                  <a:cubicBezTo>
                    <a:pt x="513" y="18"/>
                    <a:pt x="1028" y="-1"/>
                    <a:pt x="1544" y="0"/>
                  </a:cubicBezTo>
                  <a:cubicBezTo>
                    <a:pt x="13473" y="0"/>
                    <a:pt x="23144" y="9670"/>
                    <a:pt x="23144" y="21600"/>
                  </a:cubicBezTo>
                </a:path>
                <a:path w="23144" h="21600" stroke="0" extrusionOk="0">
                  <a:moveTo>
                    <a:pt x="0" y="55"/>
                  </a:moveTo>
                  <a:cubicBezTo>
                    <a:pt x="513" y="18"/>
                    <a:pt x="1028" y="-1"/>
                    <a:pt x="1544" y="0"/>
                  </a:cubicBezTo>
                  <a:cubicBezTo>
                    <a:pt x="13473" y="0"/>
                    <a:pt x="23144" y="9670"/>
                    <a:pt x="23144" y="21600"/>
                  </a:cubicBezTo>
                  <a:lnTo>
                    <a:pt x="154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 type="arrow" w="med" len="med"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74" name="Text Box 62"/>
            <p:cNvSpPr txBox="1">
              <a:spLocks noChangeArrowheads="1"/>
            </p:cNvSpPr>
            <p:nvPr/>
          </p:nvSpPr>
          <p:spPr bwMode="auto">
            <a:xfrm>
              <a:off x="3500430" y="1357298"/>
              <a:ext cx="548203" cy="2982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</a:rPr>
                <a:t>НЭП</a:t>
              </a:r>
              <a:endPara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endParaRPr>
            </a:p>
          </p:txBody>
        </p:sp>
      </p:grp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7727572" y="2978135"/>
            <a:ext cx="423790" cy="438101"/>
          </a:xfrm>
          <a:prstGeom prst="ellipse">
            <a:avLst/>
          </a:prstGeom>
          <a:solidFill>
            <a:srgbClr val="C0C0C0"/>
          </a:solidFill>
          <a:ln w="9525" algn="ctr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Н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6108476" y="2773437"/>
            <a:ext cx="423790" cy="438101"/>
          </a:xfrm>
          <a:prstGeom prst="ellipse">
            <a:avLst/>
          </a:prstGeom>
          <a:solidFill>
            <a:srgbClr val="C0C0C0"/>
          </a:solidFill>
          <a:ln w="28575" algn="ctr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Н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8954" name="Group 42"/>
          <p:cNvGrpSpPr>
            <a:grpSpLocks/>
          </p:cNvGrpSpPr>
          <p:nvPr/>
        </p:nvGrpSpPr>
        <p:grpSpPr bwMode="auto">
          <a:xfrm rot="14306762">
            <a:off x="6476886" y="1857010"/>
            <a:ext cx="581639" cy="1609437"/>
            <a:chOff x="4850" y="3150"/>
            <a:chExt cx="705" cy="1596"/>
          </a:xfrm>
          <a:noFill/>
        </p:grpSpPr>
        <p:sp>
          <p:nvSpPr>
            <p:cNvPr id="38956" name="Freeform 44"/>
            <p:cNvSpPr>
              <a:spLocks/>
            </p:cNvSpPr>
            <p:nvPr/>
          </p:nvSpPr>
          <p:spPr bwMode="auto">
            <a:xfrm rot="5400000">
              <a:off x="4565" y="3756"/>
              <a:ext cx="1275" cy="705"/>
            </a:xfrm>
            <a:custGeom>
              <a:avLst/>
              <a:gdLst/>
              <a:ahLst/>
              <a:cxnLst>
                <a:cxn ang="0">
                  <a:pos x="1012" y="371"/>
                </a:cxn>
                <a:cxn ang="0">
                  <a:pos x="1161" y="478"/>
                </a:cxn>
                <a:cxn ang="0">
                  <a:pos x="1273" y="352"/>
                </a:cxn>
                <a:cxn ang="0">
                  <a:pos x="1148" y="246"/>
                </a:cxn>
                <a:cxn ang="0">
                  <a:pos x="995" y="383"/>
                </a:cxn>
                <a:cxn ang="0">
                  <a:pos x="856" y="497"/>
                </a:cxn>
                <a:cxn ang="0">
                  <a:pos x="608" y="658"/>
                </a:cxn>
                <a:cxn ang="0">
                  <a:pos x="287" y="683"/>
                </a:cxn>
                <a:cxn ang="0">
                  <a:pos x="81" y="529"/>
                </a:cxn>
                <a:cxn ang="0">
                  <a:pos x="0" y="339"/>
                </a:cxn>
                <a:cxn ang="0">
                  <a:pos x="81" y="143"/>
                </a:cxn>
                <a:cxn ang="0">
                  <a:pos x="300" y="15"/>
                </a:cxn>
                <a:cxn ang="0">
                  <a:pos x="608" y="53"/>
                </a:cxn>
                <a:cxn ang="0">
                  <a:pos x="840" y="182"/>
                </a:cxn>
                <a:cxn ang="0">
                  <a:pos x="1013" y="339"/>
                </a:cxn>
                <a:cxn ang="0">
                  <a:pos x="1012" y="371"/>
                </a:cxn>
              </a:cxnLst>
              <a:rect l="0" t="0" r="r" b="b"/>
              <a:pathLst>
                <a:path w="1275" h="705">
                  <a:moveTo>
                    <a:pt x="1012" y="371"/>
                  </a:moveTo>
                  <a:cubicBezTo>
                    <a:pt x="1037" y="394"/>
                    <a:pt x="1118" y="481"/>
                    <a:pt x="1161" y="478"/>
                  </a:cubicBezTo>
                  <a:cubicBezTo>
                    <a:pt x="1204" y="475"/>
                    <a:pt x="1275" y="391"/>
                    <a:pt x="1273" y="352"/>
                  </a:cubicBezTo>
                  <a:cubicBezTo>
                    <a:pt x="1271" y="313"/>
                    <a:pt x="1194" y="241"/>
                    <a:pt x="1148" y="246"/>
                  </a:cubicBezTo>
                  <a:cubicBezTo>
                    <a:pt x="1102" y="251"/>
                    <a:pt x="1044" y="341"/>
                    <a:pt x="995" y="383"/>
                  </a:cubicBezTo>
                  <a:cubicBezTo>
                    <a:pt x="946" y="425"/>
                    <a:pt x="920" y="451"/>
                    <a:pt x="856" y="497"/>
                  </a:cubicBezTo>
                  <a:cubicBezTo>
                    <a:pt x="792" y="543"/>
                    <a:pt x="703" y="627"/>
                    <a:pt x="608" y="658"/>
                  </a:cubicBezTo>
                  <a:cubicBezTo>
                    <a:pt x="513" y="689"/>
                    <a:pt x="375" y="705"/>
                    <a:pt x="287" y="683"/>
                  </a:cubicBezTo>
                  <a:cubicBezTo>
                    <a:pt x="199" y="661"/>
                    <a:pt x="129" y="586"/>
                    <a:pt x="81" y="529"/>
                  </a:cubicBezTo>
                  <a:cubicBezTo>
                    <a:pt x="33" y="472"/>
                    <a:pt x="0" y="403"/>
                    <a:pt x="0" y="339"/>
                  </a:cubicBezTo>
                  <a:cubicBezTo>
                    <a:pt x="0" y="275"/>
                    <a:pt x="31" y="197"/>
                    <a:pt x="81" y="143"/>
                  </a:cubicBezTo>
                  <a:cubicBezTo>
                    <a:pt x="131" y="89"/>
                    <a:pt x="212" y="30"/>
                    <a:pt x="300" y="15"/>
                  </a:cubicBezTo>
                  <a:cubicBezTo>
                    <a:pt x="388" y="0"/>
                    <a:pt x="518" y="25"/>
                    <a:pt x="608" y="53"/>
                  </a:cubicBezTo>
                  <a:cubicBezTo>
                    <a:pt x="698" y="81"/>
                    <a:pt x="773" y="134"/>
                    <a:pt x="840" y="182"/>
                  </a:cubicBezTo>
                  <a:cubicBezTo>
                    <a:pt x="907" y="230"/>
                    <a:pt x="984" y="308"/>
                    <a:pt x="1013" y="339"/>
                  </a:cubicBezTo>
                  <a:cubicBezTo>
                    <a:pt x="1042" y="370"/>
                    <a:pt x="987" y="347"/>
                    <a:pt x="1012" y="371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55" name="Line 43"/>
            <p:cNvSpPr>
              <a:spLocks noChangeShapeType="1"/>
            </p:cNvSpPr>
            <p:nvPr/>
          </p:nvSpPr>
          <p:spPr bwMode="auto">
            <a:xfrm flipH="1">
              <a:off x="5194" y="3150"/>
              <a:ext cx="27" cy="1349"/>
            </a:xfrm>
            <a:prstGeom prst="line">
              <a:avLst/>
            </a:prstGeom>
            <a:grpFill/>
            <a:ln w="19050">
              <a:prstDash val="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8957" name="Group 45"/>
          <p:cNvGrpSpPr>
            <a:grpSpLocks/>
          </p:cNvGrpSpPr>
          <p:nvPr/>
        </p:nvGrpSpPr>
        <p:grpSpPr bwMode="auto">
          <a:xfrm rot="5922469">
            <a:off x="7344308" y="1668539"/>
            <a:ext cx="771357" cy="1609437"/>
            <a:chOff x="4850" y="3150"/>
            <a:chExt cx="705" cy="1596"/>
          </a:xfrm>
        </p:grpSpPr>
        <p:sp>
          <p:nvSpPr>
            <p:cNvPr id="38958" name="Line 46"/>
            <p:cNvSpPr>
              <a:spLocks noChangeShapeType="1"/>
            </p:cNvSpPr>
            <p:nvPr/>
          </p:nvSpPr>
          <p:spPr bwMode="auto">
            <a:xfrm flipH="1">
              <a:off x="5194" y="3150"/>
              <a:ext cx="27" cy="13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59" name="Freeform 47"/>
            <p:cNvSpPr>
              <a:spLocks/>
            </p:cNvSpPr>
            <p:nvPr/>
          </p:nvSpPr>
          <p:spPr bwMode="auto">
            <a:xfrm rot="5400000">
              <a:off x="4565" y="3756"/>
              <a:ext cx="1275" cy="705"/>
            </a:xfrm>
            <a:custGeom>
              <a:avLst/>
              <a:gdLst/>
              <a:ahLst/>
              <a:cxnLst>
                <a:cxn ang="0">
                  <a:pos x="1012" y="371"/>
                </a:cxn>
                <a:cxn ang="0">
                  <a:pos x="1161" y="478"/>
                </a:cxn>
                <a:cxn ang="0">
                  <a:pos x="1273" y="352"/>
                </a:cxn>
                <a:cxn ang="0">
                  <a:pos x="1148" y="246"/>
                </a:cxn>
                <a:cxn ang="0">
                  <a:pos x="995" y="383"/>
                </a:cxn>
                <a:cxn ang="0">
                  <a:pos x="856" y="497"/>
                </a:cxn>
                <a:cxn ang="0">
                  <a:pos x="608" y="658"/>
                </a:cxn>
                <a:cxn ang="0">
                  <a:pos x="287" y="683"/>
                </a:cxn>
                <a:cxn ang="0">
                  <a:pos x="81" y="529"/>
                </a:cxn>
                <a:cxn ang="0">
                  <a:pos x="0" y="339"/>
                </a:cxn>
                <a:cxn ang="0">
                  <a:pos x="81" y="143"/>
                </a:cxn>
                <a:cxn ang="0">
                  <a:pos x="300" y="15"/>
                </a:cxn>
                <a:cxn ang="0">
                  <a:pos x="608" y="53"/>
                </a:cxn>
                <a:cxn ang="0">
                  <a:pos x="840" y="182"/>
                </a:cxn>
                <a:cxn ang="0">
                  <a:pos x="1013" y="339"/>
                </a:cxn>
                <a:cxn ang="0">
                  <a:pos x="1012" y="371"/>
                </a:cxn>
              </a:cxnLst>
              <a:rect l="0" t="0" r="r" b="b"/>
              <a:pathLst>
                <a:path w="1275" h="705">
                  <a:moveTo>
                    <a:pt x="1012" y="371"/>
                  </a:moveTo>
                  <a:cubicBezTo>
                    <a:pt x="1037" y="394"/>
                    <a:pt x="1118" y="481"/>
                    <a:pt x="1161" y="478"/>
                  </a:cubicBezTo>
                  <a:cubicBezTo>
                    <a:pt x="1204" y="475"/>
                    <a:pt x="1275" y="391"/>
                    <a:pt x="1273" y="352"/>
                  </a:cubicBezTo>
                  <a:cubicBezTo>
                    <a:pt x="1271" y="313"/>
                    <a:pt x="1194" y="241"/>
                    <a:pt x="1148" y="246"/>
                  </a:cubicBezTo>
                  <a:cubicBezTo>
                    <a:pt x="1102" y="251"/>
                    <a:pt x="1044" y="341"/>
                    <a:pt x="995" y="383"/>
                  </a:cubicBezTo>
                  <a:cubicBezTo>
                    <a:pt x="946" y="425"/>
                    <a:pt x="920" y="451"/>
                    <a:pt x="856" y="497"/>
                  </a:cubicBezTo>
                  <a:cubicBezTo>
                    <a:pt x="792" y="543"/>
                    <a:pt x="703" y="627"/>
                    <a:pt x="608" y="658"/>
                  </a:cubicBezTo>
                  <a:cubicBezTo>
                    <a:pt x="513" y="689"/>
                    <a:pt x="375" y="705"/>
                    <a:pt x="287" y="683"/>
                  </a:cubicBezTo>
                  <a:cubicBezTo>
                    <a:pt x="199" y="661"/>
                    <a:pt x="129" y="586"/>
                    <a:pt x="81" y="529"/>
                  </a:cubicBezTo>
                  <a:cubicBezTo>
                    <a:pt x="33" y="472"/>
                    <a:pt x="0" y="403"/>
                    <a:pt x="0" y="339"/>
                  </a:cubicBezTo>
                  <a:cubicBezTo>
                    <a:pt x="0" y="275"/>
                    <a:pt x="31" y="197"/>
                    <a:pt x="81" y="143"/>
                  </a:cubicBezTo>
                  <a:cubicBezTo>
                    <a:pt x="131" y="89"/>
                    <a:pt x="212" y="30"/>
                    <a:pt x="300" y="15"/>
                  </a:cubicBezTo>
                  <a:cubicBezTo>
                    <a:pt x="388" y="0"/>
                    <a:pt x="518" y="25"/>
                    <a:pt x="608" y="53"/>
                  </a:cubicBezTo>
                  <a:cubicBezTo>
                    <a:pt x="698" y="81"/>
                    <a:pt x="773" y="134"/>
                    <a:pt x="840" y="182"/>
                  </a:cubicBezTo>
                  <a:cubicBezTo>
                    <a:pt x="907" y="230"/>
                    <a:pt x="984" y="308"/>
                    <a:pt x="1013" y="339"/>
                  </a:cubicBezTo>
                  <a:cubicBezTo>
                    <a:pt x="1042" y="370"/>
                    <a:pt x="987" y="347"/>
                    <a:pt x="1012" y="371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FF">
                    <a:alpha val="24001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24001"/>
                  </a:srgbClr>
                </a:gs>
              </a:gsLst>
              <a:path path="rect">
                <a:fillToRect r="100000" b="10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8960" name="Group 48"/>
          <p:cNvGrpSpPr>
            <a:grpSpLocks/>
          </p:cNvGrpSpPr>
          <p:nvPr/>
        </p:nvGrpSpPr>
        <p:grpSpPr bwMode="auto">
          <a:xfrm rot="8416604">
            <a:off x="7271183" y="1949658"/>
            <a:ext cx="563846" cy="1665034"/>
            <a:chOff x="4850" y="3150"/>
            <a:chExt cx="705" cy="1596"/>
          </a:xfrm>
          <a:noFill/>
        </p:grpSpPr>
        <p:sp>
          <p:nvSpPr>
            <p:cNvPr id="38962" name="Freeform 50"/>
            <p:cNvSpPr>
              <a:spLocks/>
            </p:cNvSpPr>
            <p:nvPr/>
          </p:nvSpPr>
          <p:spPr bwMode="auto">
            <a:xfrm rot="5400000">
              <a:off x="4565" y="3756"/>
              <a:ext cx="1275" cy="705"/>
            </a:xfrm>
            <a:custGeom>
              <a:avLst/>
              <a:gdLst/>
              <a:ahLst/>
              <a:cxnLst>
                <a:cxn ang="0">
                  <a:pos x="1012" y="371"/>
                </a:cxn>
                <a:cxn ang="0">
                  <a:pos x="1161" y="478"/>
                </a:cxn>
                <a:cxn ang="0">
                  <a:pos x="1273" y="352"/>
                </a:cxn>
                <a:cxn ang="0">
                  <a:pos x="1148" y="246"/>
                </a:cxn>
                <a:cxn ang="0">
                  <a:pos x="995" y="383"/>
                </a:cxn>
                <a:cxn ang="0">
                  <a:pos x="856" y="497"/>
                </a:cxn>
                <a:cxn ang="0">
                  <a:pos x="608" y="658"/>
                </a:cxn>
                <a:cxn ang="0">
                  <a:pos x="287" y="683"/>
                </a:cxn>
                <a:cxn ang="0">
                  <a:pos x="81" y="529"/>
                </a:cxn>
                <a:cxn ang="0">
                  <a:pos x="0" y="339"/>
                </a:cxn>
                <a:cxn ang="0">
                  <a:pos x="81" y="143"/>
                </a:cxn>
                <a:cxn ang="0">
                  <a:pos x="300" y="15"/>
                </a:cxn>
                <a:cxn ang="0">
                  <a:pos x="608" y="53"/>
                </a:cxn>
                <a:cxn ang="0">
                  <a:pos x="840" y="182"/>
                </a:cxn>
                <a:cxn ang="0">
                  <a:pos x="1013" y="339"/>
                </a:cxn>
                <a:cxn ang="0">
                  <a:pos x="1012" y="371"/>
                </a:cxn>
              </a:cxnLst>
              <a:rect l="0" t="0" r="r" b="b"/>
              <a:pathLst>
                <a:path w="1275" h="705">
                  <a:moveTo>
                    <a:pt x="1012" y="371"/>
                  </a:moveTo>
                  <a:cubicBezTo>
                    <a:pt x="1037" y="394"/>
                    <a:pt x="1118" y="481"/>
                    <a:pt x="1161" y="478"/>
                  </a:cubicBezTo>
                  <a:cubicBezTo>
                    <a:pt x="1204" y="475"/>
                    <a:pt x="1275" y="391"/>
                    <a:pt x="1273" y="352"/>
                  </a:cubicBezTo>
                  <a:cubicBezTo>
                    <a:pt x="1271" y="313"/>
                    <a:pt x="1194" y="241"/>
                    <a:pt x="1148" y="246"/>
                  </a:cubicBezTo>
                  <a:cubicBezTo>
                    <a:pt x="1102" y="251"/>
                    <a:pt x="1044" y="341"/>
                    <a:pt x="995" y="383"/>
                  </a:cubicBezTo>
                  <a:cubicBezTo>
                    <a:pt x="946" y="425"/>
                    <a:pt x="920" y="451"/>
                    <a:pt x="856" y="497"/>
                  </a:cubicBezTo>
                  <a:cubicBezTo>
                    <a:pt x="792" y="543"/>
                    <a:pt x="703" y="627"/>
                    <a:pt x="608" y="658"/>
                  </a:cubicBezTo>
                  <a:cubicBezTo>
                    <a:pt x="513" y="689"/>
                    <a:pt x="375" y="705"/>
                    <a:pt x="287" y="683"/>
                  </a:cubicBezTo>
                  <a:cubicBezTo>
                    <a:pt x="199" y="661"/>
                    <a:pt x="129" y="586"/>
                    <a:pt x="81" y="529"/>
                  </a:cubicBezTo>
                  <a:cubicBezTo>
                    <a:pt x="33" y="472"/>
                    <a:pt x="0" y="403"/>
                    <a:pt x="0" y="339"/>
                  </a:cubicBezTo>
                  <a:cubicBezTo>
                    <a:pt x="0" y="275"/>
                    <a:pt x="31" y="197"/>
                    <a:pt x="81" y="143"/>
                  </a:cubicBezTo>
                  <a:cubicBezTo>
                    <a:pt x="131" y="89"/>
                    <a:pt x="212" y="30"/>
                    <a:pt x="300" y="15"/>
                  </a:cubicBezTo>
                  <a:cubicBezTo>
                    <a:pt x="388" y="0"/>
                    <a:pt x="518" y="25"/>
                    <a:pt x="608" y="53"/>
                  </a:cubicBezTo>
                  <a:cubicBezTo>
                    <a:pt x="698" y="81"/>
                    <a:pt x="773" y="134"/>
                    <a:pt x="840" y="182"/>
                  </a:cubicBezTo>
                  <a:cubicBezTo>
                    <a:pt x="907" y="230"/>
                    <a:pt x="984" y="308"/>
                    <a:pt x="1013" y="339"/>
                  </a:cubicBezTo>
                  <a:cubicBezTo>
                    <a:pt x="1042" y="370"/>
                    <a:pt x="987" y="347"/>
                    <a:pt x="1012" y="371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61" name="Line 49"/>
            <p:cNvSpPr>
              <a:spLocks noChangeShapeType="1"/>
            </p:cNvSpPr>
            <p:nvPr/>
          </p:nvSpPr>
          <p:spPr bwMode="auto">
            <a:xfrm flipH="1">
              <a:off x="5194" y="3150"/>
              <a:ext cx="27" cy="1349"/>
            </a:xfrm>
            <a:prstGeom prst="line">
              <a:avLst/>
            </a:prstGeom>
            <a:grpFill/>
            <a:ln w="19050">
              <a:prstDash val="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8963" name="Line 51"/>
          <p:cNvSpPr>
            <a:spLocks noChangeShapeType="1"/>
          </p:cNvSpPr>
          <p:nvPr/>
        </p:nvSpPr>
        <p:spPr bwMode="auto">
          <a:xfrm>
            <a:off x="7196326" y="1368020"/>
            <a:ext cx="1207" cy="47180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66" name="Freeform 54"/>
          <p:cNvSpPr>
            <a:spLocks/>
          </p:cNvSpPr>
          <p:nvPr/>
        </p:nvSpPr>
        <p:spPr bwMode="auto">
          <a:xfrm rot="5266632">
            <a:off x="6538295" y="1532224"/>
            <a:ext cx="1335135" cy="887424"/>
          </a:xfrm>
          <a:custGeom>
            <a:avLst/>
            <a:gdLst/>
            <a:ahLst/>
            <a:cxnLst>
              <a:cxn ang="0">
                <a:pos x="1012" y="371"/>
              </a:cxn>
              <a:cxn ang="0">
                <a:pos x="1161" y="478"/>
              </a:cxn>
              <a:cxn ang="0">
                <a:pos x="1273" y="352"/>
              </a:cxn>
              <a:cxn ang="0">
                <a:pos x="1148" y="246"/>
              </a:cxn>
              <a:cxn ang="0">
                <a:pos x="995" y="383"/>
              </a:cxn>
              <a:cxn ang="0">
                <a:pos x="856" y="497"/>
              </a:cxn>
              <a:cxn ang="0">
                <a:pos x="608" y="658"/>
              </a:cxn>
              <a:cxn ang="0">
                <a:pos x="287" y="683"/>
              </a:cxn>
              <a:cxn ang="0">
                <a:pos x="81" y="529"/>
              </a:cxn>
              <a:cxn ang="0">
                <a:pos x="0" y="339"/>
              </a:cxn>
              <a:cxn ang="0">
                <a:pos x="81" y="143"/>
              </a:cxn>
              <a:cxn ang="0">
                <a:pos x="300" y="15"/>
              </a:cxn>
              <a:cxn ang="0">
                <a:pos x="608" y="53"/>
              </a:cxn>
              <a:cxn ang="0">
                <a:pos x="840" y="182"/>
              </a:cxn>
              <a:cxn ang="0">
                <a:pos x="1013" y="339"/>
              </a:cxn>
              <a:cxn ang="0">
                <a:pos x="1012" y="371"/>
              </a:cxn>
            </a:cxnLst>
            <a:rect l="0" t="0" r="r" b="b"/>
            <a:pathLst>
              <a:path w="1275" h="705">
                <a:moveTo>
                  <a:pt x="1012" y="371"/>
                </a:moveTo>
                <a:cubicBezTo>
                  <a:pt x="1037" y="394"/>
                  <a:pt x="1118" y="481"/>
                  <a:pt x="1161" y="478"/>
                </a:cubicBezTo>
                <a:cubicBezTo>
                  <a:pt x="1204" y="475"/>
                  <a:pt x="1275" y="391"/>
                  <a:pt x="1273" y="352"/>
                </a:cubicBezTo>
                <a:cubicBezTo>
                  <a:pt x="1271" y="313"/>
                  <a:pt x="1194" y="241"/>
                  <a:pt x="1148" y="246"/>
                </a:cubicBezTo>
                <a:cubicBezTo>
                  <a:pt x="1102" y="251"/>
                  <a:pt x="1044" y="341"/>
                  <a:pt x="995" y="383"/>
                </a:cubicBezTo>
                <a:cubicBezTo>
                  <a:pt x="946" y="425"/>
                  <a:pt x="920" y="451"/>
                  <a:pt x="856" y="497"/>
                </a:cubicBezTo>
                <a:cubicBezTo>
                  <a:pt x="792" y="543"/>
                  <a:pt x="703" y="627"/>
                  <a:pt x="608" y="658"/>
                </a:cubicBezTo>
                <a:cubicBezTo>
                  <a:pt x="513" y="689"/>
                  <a:pt x="375" y="705"/>
                  <a:pt x="287" y="683"/>
                </a:cubicBezTo>
                <a:cubicBezTo>
                  <a:pt x="199" y="661"/>
                  <a:pt x="129" y="586"/>
                  <a:pt x="81" y="529"/>
                </a:cubicBezTo>
                <a:cubicBezTo>
                  <a:pt x="33" y="472"/>
                  <a:pt x="0" y="403"/>
                  <a:pt x="0" y="339"/>
                </a:cubicBezTo>
                <a:cubicBezTo>
                  <a:pt x="0" y="275"/>
                  <a:pt x="31" y="197"/>
                  <a:pt x="81" y="143"/>
                </a:cubicBezTo>
                <a:cubicBezTo>
                  <a:pt x="131" y="89"/>
                  <a:pt x="212" y="30"/>
                  <a:pt x="300" y="15"/>
                </a:cubicBezTo>
                <a:cubicBezTo>
                  <a:pt x="388" y="0"/>
                  <a:pt x="518" y="25"/>
                  <a:pt x="608" y="53"/>
                </a:cubicBezTo>
                <a:cubicBezTo>
                  <a:pt x="698" y="81"/>
                  <a:pt x="773" y="134"/>
                  <a:pt x="840" y="182"/>
                </a:cubicBezTo>
                <a:cubicBezTo>
                  <a:pt x="907" y="230"/>
                  <a:pt x="984" y="308"/>
                  <a:pt x="1013" y="339"/>
                </a:cubicBezTo>
                <a:cubicBezTo>
                  <a:pt x="1042" y="370"/>
                  <a:pt x="987" y="347"/>
                  <a:pt x="1012" y="371"/>
                </a:cubicBezTo>
                <a:close/>
              </a:path>
            </a:pathLst>
          </a:custGeom>
          <a:gradFill rotWithShape="0">
            <a:gsLst>
              <a:gs pos="0">
                <a:srgbClr val="FFFFFF">
                  <a:alpha val="25000"/>
                </a:srgbClr>
              </a:gs>
              <a:gs pos="100000">
                <a:srgbClr val="FFFFFF">
                  <a:gamma/>
                  <a:shade val="46275"/>
                  <a:invGamma/>
                  <a:alpha val="24001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65" name="Line 53"/>
          <p:cNvSpPr>
            <a:spLocks noChangeShapeType="1"/>
          </p:cNvSpPr>
          <p:nvPr/>
        </p:nvSpPr>
        <p:spPr bwMode="auto">
          <a:xfrm rot="21466632" flipH="1">
            <a:off x="7183624" y="972208"/>
            <a:ext cx="33986" cy="1412625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67" name="Freeform 55"/>
          <p:cNvSpPr>
            <a:spLocks/>
          </p:cNvSpPr>
          <p:nvPr/>
        </p:nvSpPr>
        <p:spPr bwMode="auto">
          <a:xfrm>
            <a:off x="6566073" y="1537769"/>
            <a:ext cx="1303970" cy="309542"/>
          </a:xfrm>
          <a:custGeom>
            <a:avLst/>
            <a:gdLst/>
            <a:ahLst/>
            <a:cxnLst>
              <a:cxn ang="0">
                <a:pos x="0" y="248"/>
              </a:cxn>
              <a:cxn ang="0">
                <a:pos x="129" y="119"/>
              </a:cxn>
              <a:cxn ang="0">
                <a:pos x="360" y="17"/>
              </a:cxn>
              <a:cxn ang="0">
                <a:pos x="669" y="17"/>
              </a:cxn>
              <a:cxn ang="0">
                <a:pos x="926" y="68"/>
              </a:cxn>
              <a:cxn ang="0">
                <a:pos x="1080" y="248"/>
              </a:cxn>
            </a:cxnLst>
            <a:rect l="0" t="0" r="r" b="b"/>
            <a:pathLst>
              <a:path w="1080" h="248">
                <a:moveTo>
                  <a:pt x="0" y="248"/>
                </a:moveTo>
                <a:cubicBezTo>
                  <a:pt x="21" y="227"/>
                  <a:pt x="69" y="157"/>
                  <a:pt x="129" y="119"/>
                </a:cubicBezTo>
                <a:cubicBezTo>
                  <a:pt x="189" y="81"/>
                  <a:pt x="270" y="34"/>
                  <a:pt x="360" y="17"/>
                </a:cubicBezTo>
                <a:cubicBezTo>
                  <a:pt x="450" y="0"/>
                  <a:pt x="575" y="8"/>
                  <a:pt x="669" y="17"/>
                </a:cubicBezTo>
                <a:cubicBezTo>
                  <a:pt x="763" y="26"/>
                  <a:pt x="858" y="30"/>
                  <a:pt x="926" y="68"/>
                </a:cubicBezTo>
                <a:cubicBezTo>
                  <a:pt x="994" y="106"/>
                  <a:pt x="1048" y="211"/>
                  <a:pt x="1080" y="248"/>
                </a:cubicBezTo>
              </a:path>
            </a:pathLst>
          </a:cu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68" name="Freeform 56"/>
          <p:cNvSpPr>
            <a:spLocks/>
          </p:cNvSpPr>
          <p:nvPr/>
        </p:nvSpPr>
        <p:spPr bwMode="auto">
          <a:xfrm>
            <a:off x="6634894" y="2755964"/>
            <a:ext cx="977977" cy="29331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7" y="192"/>
              </a:cxn>
              <a:cxn ang="0">
                <a:pos x="501" y="218"/>
              </a:cxn>
              <a:cxn ang="0">
                <a:pos x="810" y="90"/>
              </a:cxn>
            </a:cxnLst>
            <a:rect l="0" t="0" r="r" b="b"/>
            <a:pathLst>
              <a:path w="810" h="235">
                <a:moveTo>
                  <a:pt x="0" y="0"/>
                </a:moveTo>
                <a:cubicBezTo>
                  <a:pt x="43" y="32"/>
                  <a:pt x="174" y="156"/>
                  <a:pt x="257" y="192"/>
                </a:cubicBezTo>
                <a:cubicBezTo>
                  <a:pt x="340" y="228"/>
                  <a:pt x="409" y="235"/>
                  <a:pt x="501" y="218"/>
                </a:cubicBezTo>
                <a:cubicBezTo>
                  <a:pt x="593" y="201"/>
                  <a:pt x="746" y="117"/>
                  <a:pt x="810" y="90"/>
                </a:cubicBezTo>
              </a:path>
            </a:pathLst>
          </a:custGeom>
          <a:noFill/>
          <a:ln w="6350" cap="flat" cmpd="sng">
            <a:solidFill>
              <a:srgbClr val="000000"/>
            </a:solidFill>
            <a:prstDash val="lgDash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69" name="Freeform 57"/>
          <p:cNvSpPr>
            <a:spLocks/>
          </p:cNvSpPr>
          <p:nvPr/>
        </p:nvSpPr>
        <p:spPr bwMode="auto">
          <a:xfrm>
            <a:off x="7752927" y="2000832"/>
            <a:ext cx="301845" cy="931121"/>
          </a:xfrm>
          <a:custGeom>
            <a:avLst/>
            <a:gdLst/>
            <a:ahLst/>
            <a:cxnLst>
              <a:cxn ang="0">
                <a:pos x="0" y="746"/>
              </a:cxn>
              <a:cxn ang="0">
                <a:pos x="205" y="527"/>
              </a:cxn>
              <a:cxn ang="0">
                <a:pos x="244" y="283"/>
              </a:cxn>
              <a:cxn ang="0">
                <a:pos x="167" y="0"/>
              </a:cxn>
            </a:cxnLst>
            <a:rect l="0" t="0" r="r" b="b"/>
            <a:pathLst>
              <a:path w="250" h="746">
                <a:moveTo>
                  <a:pt x="0" y="746"/>
                </a:moveTo>
                <a:cubicBezTo>
                  <a:pt x="34" y="710"/>
                  <a:pt x="164" y="604"/>
                  <a:pt x="205" y="527"/>
                </a:cubicBezTo>
                <a:cubicBezTo>
                  <a:pt x="246" y="450"/>
                  <a:pt x="250" y="371"/>
                  <a:pt x="244" y="283"/>
                </a:cubicBezTo>
                <a:cubicBezTo>
                  <a:pt x="238" y="195"/>
                  <a:pt x="183" y="59"/>
                  <a:pt x="167" y="0"/>
                </a:cubicBezTo>
              </a:path>
            </a:pathLst>
          </a:cu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73" name="Text Box 61"/>
          <p:cNvSpPr txBox="1">
            <a:spLocks noChangeArrowheads="1"/>
          </p:cNvSpPr>
          <p:nvPr/>
        </p:nvSpPr>
        <p:spPr bwMode="auto">
          <a:xfrm>
            <a:off x="6700093" y="3105446"/>
            <a:ext cx="799285" cy="395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104,3°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38975" name="Text Box 63"/>
          <p:cNvSpPr txBox="1">
            <a:spLocks noChangeArrowheads="1"/>
          </p:cNvSpPr>
          <p:nvPr/>
        </p:nvSpPr>
        <p:spPr bwMode="auto">
          <a:xfrm>
            <a:off x="6286512" y="1142984"/>
            <a:ext cx="612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НЭП</a:t>
            </a:r>
            <a:endParaRPr kumimoji="0" lang="ru-RU" sz="2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8976" name="Text Box 64"/>
          <p:cNvSpPr txBox="1">
            <a:spLocks noChangeArrowheads="1"/>
          </p:cNvSpPr>
          <p:nvPr/>
        </p:nvSpPr>
        <p:spPr bwMode="auto">
          <a:xfrm>
            <a:off x="8139404" y="1857364"/>
            <a:ext cx="576000" cy="39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НЭП</a:t>
            </a:r>
            <a:endParaRPr kumimoji="0" lang="ru-RU" sz="2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 flipH="1" flipV="1">
            <a:off x="7752927" y="2483866"/>
            <a:ext cx="398436" cy="5616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78" name="Rectangle 66"/>
          <p:cNvSpPr>
            <a:spLocks noChangeArrowheads="1"/>
          </p:cNvSpPr>
          <p:nvPr/>
        </p:nvSpPr>
        <p:spPr bwMode="auto">
          <a:xfrm>
            <a:off x="2357422" y="262574"/>
            <a:ext cx="44291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</a:rPr>
              <a:t>Молекулы с НЭП.</a:t>
            </a:r>
            <a:endParaRPr kumimoji="0" lang="ru-RU" sz="2000" b="1" i="0" u="none" strike="noStrike" normalizeH="0" baseline="0" dirty="0" smtClean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142976" y="5715016"/>
            <a:ext cx="69294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 молекула метана СН</a:t>
            </a:r>
            <a:r>
              <a:rPr lang="ru-RU" baseline="-25000" dirty="0" smtClean="0"/>
              <a:t>4</a:t>
            </a:r>
            <a:r>
              <a:rPr lang="ru-RU" dirty="0" smtClean="0"/>
              <a:t> является </a:t>
            </a:r>
            <a:r>
              <a:rPr lang="ru-RU" i="1" dirty="0" smtClean="0"/>
              <a:t>тетраэдрической</a:t>
            </a:r>
            <a:r>
              <a:rPr lang="ru-RU" dirty="0" smtClean="0"/>
              <a:t> (без НЭП), молекула аммиака NH</a:t>
            </a:r>
            <a:r>
              <a:rPr lang="ru-RU" baseline="-25000" dirty="0" smtClean="0"/>
              <a:t>3</a:t>
            </a:r>
            <a:r>
              <a:rPr lang="ru-RU" dirty="0" smtClean="0"/>
              <a:t> с одной НЭП – </a:t>
            </a:r>
            <a:r>
              <a:rPr lang="ru-RU" i="1" dirty="0" smtClean="0"/>
              <a:t>треугольной</a:t>
            </a:r>
            <a:r>
              <a:rPr lang="ru-RU" dirty="0" smtClean="0"/>
              <a:t> </a:t>
            </a:r>
            <a:r>
              <a:rPr lang="ru-RU" i="1" dirty="0" smtClean="0"/>
              <a:t>пирамидальной</a:t>
            </a:r>
            <a:r>
              <a:rPr lang="ru-RU" dirty="0" smtClean="0"/>
              <a:t>, а молекула воды Н</a:t>
            </a:r>
            <a:r>
              <a:rPr lang="ru-RU" baseline="-25000" dirty="0" smtClean="0"/>
              <a:t>2</a:t>
            </a:r>
            <a:r>
              <a:rPr lang="ru-RU" dirty="0" smtClean="0"/>
              <a:t>О с двумя НЭП – </a:t>
            </a:r>
            <a:r>
              <a:rPr lang="ru-RU" i="1" dirty="0" smtClean="0"/>
              <a:t>угловой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9" name="AutoShape 47"/>
          <p:cNvSpPr>
            <a:spLocks noChangeAspect="1" noChangeArrowheads="1" noTextEdit="1"/>
          </p:cNvSpPr>
          <p:nvPr/>
        </p:nvSpPr>
        <p:spPr bwMode="auto">
          <a:xfrm>
            <a:off x="5990729" y="4500570"/>
            <a:ext cx="1421240" cy="64294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0" name="Группа 99"/>
          <p:cNvGrpSpPr/>
          <p:nvPr/>
        </p:nvGrpSpPr>
        <p:grpSpPr>
          <a:xfrm>
            <a:off x="6732352" y="4653192"/>
            <a:ext cx="1008000" cy="504000"/>
            <a:chOff x="6357950" y="4572008"/>
            <a:chExt cx="785818" cy="357188"/>
          </a:xfrm>
        </p:grpSpPr>
        <p:sp>
          <p:nvSpPr>
            <p:cNvPr id="71" name="Line 45"/>
            <p:cNvSpPr>
              <a:spLocks noChangeShapeType="1"/>
            </p:cNvSpPr>
            <p:nvPr/>
          </p:nvSpPr>
          <p:spPr bwMode="auto">
            <a:xfrm flipV="1">
              <a:off x="6357950" y="4572008"/>
              <a:ext cx="428628" cy="285752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73" name="Прямая соединительная линия 72"/>
            <p:cNvCxnSpPr>
              <a:stCxn id="71" idx="1"/>
            </p:cNvCxnSpPr>
            <p:nvPr/>
          </p:nvCxnSpPr>
          <p:spPr>
            <a:xfrm rot="16200000" flipH="1">
              <a:off x="6786579" y="4572007"/>
              <a:ext cx="357188" cy="357190"/>
            </a:xfrm>
            <a:prstGeom prst="line">
              <a:avLst/>
            </a:prstGeom>
            <a:ln>
              <a:tailEnd type="oval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" name="Group 22"/>
          <p:cNvGrpSpPr>
            <a:grpSpLocks noChangeAspect="1"/>
          </p:cNvGrpSpPr>
          <p:nvPr/>
        </p:nvGrpSpPr>
        <p:grpSpPr bwMode="auto">
          <a:xfrm>
            <a:off x="1142976" y="4312242"/>
            <a:ext cx="1258892" cy="1060974"/>
            <a:chOff x="5872" y="4133"/>
            <a:chExt cx="971" cy="818"/>
          </a:xfrm>
        </p:grpSpPr>
        <p:sp>
          <p:nvSpPr>
            <p:cNvPr id="77" name="AutoShape 34"/>
            <p:cNvSpPr>
              <a:spLocks noChangeAspect="1" noChangeArrowheads="1" noTextEdit="1"/>
            </p:cNvSpPr>
            <p:nvPr/>
          </p:nvSpPr>
          <p:spPr bwMode="auto">
            <a:xfrm>
              <a:off x="5872" y="4133"/>
              <a:ext cx="971" cy="818"/>
            </a:xfrm>
            <a:prstGeom prst="rect">
              <a:avLst/>
            </a:prstGeom>
            <a:noFill/>
            <a:ln w="28575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33"/>
            <p:cNvSpPr>
              <a:spLocks/>
            </p:cNvSpPr>
            <p:nvPr/>
          </p:nvSpPr>
          <p:spPr bwMode="auto">
            <a:xfrm>
              <a:off x="6079" y="4582"/>
              <a:ext cx="281" cy="291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0" y="256"/>
                </a:cxn>
              </a:cxnLst>
              <a:rect l="0" t="0" r="r" b="b"/>
              <a:pathLst>
                <a:path w="254" h="256">
                  <a:moveTo>
                    <a:pt x="254" y="0"/>
                  </a:moveTo>
                  <a:lnTo>
                    <a:pt x="0" y="256"/>
                  </a:lnTo>
                </a:path>
              </a:pathLst>
            </a:custGeom>
            <a:ln>
              <a:headEnd type="oval"/>
              <a:tailEnd type="oval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6360" y="4582"/>
              <a:ext cx="231" cy="2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9" y="243"/>
                </a:cxn>
              </a:cxnLst>
              <a:rect l="0" t="0" r="r" b="b"/>
              <a:pathLst>
                <a:path w="209" h="243">
                  <a:moveTo>
                    <a:pt x="0" y="0"/>
                  </a:moveTo>
                  <a:lnTo>
                    <a:pt x="209" y="243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Freeform 31"/>
            <p:cNvSpPr>
              <a:spLocks/>
            </p:cNvSpPr>
            <p:nvPr/>
          </p:nvSpPr>
          <p:spPr bwMode="auto">
            <a:xfrm>
              <a:off x="6360" y="4582"/>
              <a:ext cx="357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1" y="50"/>
                </a:cxn>
              </a:cxnLst>
              <a:rect l="0" t="0" r="r" b="b"/>
              <a:pathLst>
                <a:path w="221" h="50">
                  <a:moveTo>
                    <a:pt x="0" y="0"/>
                  </a:moveTo>
                  <a:lnTo>
                    <a:pt x="221" y="5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Line 30"/>
            <p:cNvSpPr>
              <a:spLocks noChangeShapeType="1"/>
            </p:cNvSpPr>
            <p:nvPr/>
          </p:nvSpPr>
          <p:spPr bwMode="auto">
            <a:xfrm flipV="1">
              <a:off x="6370" y="4246"/>
              <a:ext cx="1" cy="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Freeform 29"/>
            <p:cNvSpPr>
              <a:spLocks/>
            </p:cNvSpPr>
            <p:nvPr/>
          </p:nvSpPr>
          <p:spPr bwMode="auto">
            <a:xfrm>
              <a:off x="6120" y="4246"/>
              <a:ext cx="240" cy="60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602"/>
                </a:cxn>
              </a:cxnLst>
              <a:rect l="0" t="0" r="r" b="b"/>
              <a:pathLst>
                <a:path w="240" h="602">
                  <a:moveTo>
                    <a:pt x="240" y="0"/>
                  </a:moveTo>
                  <a:lnTo>
                    <a:pt x="0" y="6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Line 28"/>
            <p:cNvSpPr>
              <a:spLocks noChangeShapeType="1"/>
            </p:cNvSpPr>
            <p:nvPr/>
          </p:nvSpPr>
          <p:spPr bwMode="auto">
            <a:xfrm flipV="1">
              <a:off x="6092" y="4858"/>
              <a:ext cx="496" cy="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Line 27"/>
            <p:cNvSpPr>
              <a:spLocks noChangeShapeType="1"/>
            </p:cNvSpPr>
            <p:nvPr/>
          </p:nvSpPr>
          <p:spPr bwMode="auto">
            <a:xfrm>
              <a:off x="6359" y="4263"/>
              <a:ext cx="232" cy="5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Line 26"/>
            <p:cNvSpPr>
              <a:spLocks noChangeShapeType="1"/>
            </p:cNvSpPr>
            <p:nvPr/>
          </p:nvSpPr>
          <p:spPr bwMode="auto">
            <a:xfrm>
              <a:off x="6388" y="4265"/>
              <a:ext cx="339" cy="3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oval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25"/>
            <p:cNvSpPr>
              <a:spLocks/>
            </p:cNvSpPr>
            <p:nvPr/>
          </p:nvSpPr>
          <p:spPr bwMode="auto">
            <a:xfrm>
              <a:off x="6583" y="4649"/>
              <a:ext cx="171" cy="212"/>
            </a:xfrm>
            <a:custGeom>
              <a:avLst/>
              <a:gdLst/>
              <a:ahLst/>
              <a:cxnLst>
                <a:cxn ang="0">
                  <a:pos x="0" y="193"/>
                </a:cxn>
                <a:cxn ang="0">
                  <a:pos x="103" y="0"/>
                </a:cxn>
              </a:cxnLst>
              <a:rect l="0" t="0" r="r" b="b"/>
              <a:pathLst>
                <a:path w="103" h="193">
                  <a:moveTo>
                    <a:pt x="0" y="193"/>
                  </a:moveTo>
                  <a:lnTo>
                    <a:pt x="103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AutoShape 24"/>
            <p:cNvSpPr>
              <a:spLocks noChangeArrowheads="1"/>
            </p:cNvSpPr>
            <p:nvPr/>
          </p:nvSpPr>
          <p:spPr bwMode="auto">
            <a:xfrm>
              <a:off x="6340" y="4558"/>
              <a:ext cx="74" cy="74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flipV="1">
              <a:off x="6079" y="4721"/>
              <a:ext cx="564" cy="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4129791" y="4625302"/>
            <a:ext cx="1105748" cy="747914"/>
            <a:chOff x="4357686" y="4537007"/>
            <a:chExt cx="753326" cy="530520"/>
          </a:xfrm>
        </p:grpSpPr>
        <p:sp>
          <p:nvSpPr>
            <p:cNvPr id="91" name="Freeform 33"/>
            <p:cNvSpPr>
              <a:spLocks/>
            </p:cNvSpPr>
            <p:nvPr/>
          </p:nvSpPr>
          <p:spPr bwMode="auto">
            <a:xfrm>
              <a:off x="4357686" y="4572008"/>
              <a:ext cx="311872" cy="432000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0" y="256"/>
                </a:cxn>
              </a:cxnLst>
              <a:rect l="0" t="0" r="r" b="b"/>
              <a:pathLst>
                <a:path w="254" h="256">
                  <a:moveTo>
                    <a:pt x="254" y="0"/>
                  </a:moveTo>
                  <a:lnTo>
                    <a:pt x="0" y="256"/>
                  </a:lnTo>
                </a:path>
              </a:pathLst>
            </a:custGeom>
            <a:ln>
              <a:headEnd/>
              <a:tailEnd type="oval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Freeform 32"/>
            <p:cNvSpPr>
              <a:spLocks/>
            </p:cNvSpPr>
            <p:nvPr/>
          </p:nvSpPr>
          <p:spPr bwMode="auto">
            <a:xfrm>
              <a:off x="4682384" y="4537007"/>
              <a:ext cx="428628" cy="3563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9" y="243"/>
                </a:cxn>
              </a:cxnLst>
              <a:rect l="0" t="0" r="r" b="b"/>
              <a:pathLst>
                <a:path w="209" h="243">
                  <a:moveTo>
                    <a:pt x="0" y="0"/>
                  </a:moveTo>
                  <a:lnTo>
                    <a:pt x="209" y="243"/>
                  </a:lnTo>
                </a:path>
              </a:pathLst>
            </a:custGeom>
            <a:ln>
              <a:headEnd type="oval"/>
              <a:tailEnd type="oval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3" name="Freeform 31"/>
            <p:cNvSpPr>
              <a:spLocks/>
            </p:cNvSpPr>
            <p:nvPr/>
          </p:nvSpPr>
          <p:spPr bwMode="auto">
            <a:xfrm>
              <a:off x="4671337" y="4559945"/>
              <a:ext cx="285881" cy="5000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1" y="50"/>
                </a:cxn>
              </a:cxnLst>
              <a:rect l="0" t="0" r="r" b="b"/>
              <a:pathLst>
                <a:path w="221" h="50">
                  <a:moveTo>
                    <a:pt x="0" y="0"/>
                  </a:moveTo>
                  <a:lnTo>
                    <a:pt x="221" y="50"/>
                  </a:lnTo>
                </a:path>
              </a:pathLst>
            </a:custGeom>
            <a:ln>
              <a:headEnd/>
              <a:tailEnd type="oval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Line 28"/>
            <p:cNvSpPr>
              <a:spLocks noChangeShapeType="1"/>
            </p:cNvSpPr>
            <p:nvPr/>
          </p:nvSpPr>
          <p:spPr bwMode="auto">
            <a:xfrm flipV="1">
              <a:off x="4368354" y="4905221"/>
              <a:ext cx="711258" cy="102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Line 27"/>
            <p:cNvSpPr>
              <a:spLocks noChangeShapeType="1"/>
            </p:cNvSpPr>
            <p:nvPr/>
          </p:nvSpPr>
          <p:spPr bwMode="auto">
            <a:xfrm flipH="1" flipV="1">
              <a:off x="4391138" y="5016455"/>
              <a:ext cx="539574" cy="510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Freeform 25"/>
            <p:cNvSpPr>
              <a:spLocks/>
            </p:cNvSpPr>
            <p:nvPr/>
          </p:nvSpPr>
          <p:spPr bwMode="auto">
            <a:xfrm>
              <a:off x="4977842" y="4913130"/>
              <a:ext cx="122631" cy="142876"/>
            </a:xfrm>
            <a:custGeom>
              <a:avLst/>
              <a:gdLst/>
              <a:ahLst/>
              <a:cxnLst>
                <a:cxn ang="0">
                  <a:pos x="0" y="193"/>
                </a:cxn>
                <a:cxn ang="0">
                  <a:pos x="103" y="0"/>
                </a:cxn>
              </a:cxnLst>
              <a:rect l="0" t="0" r="r" b="b"/>
              <a:pathLst>
                <a:path w="103" h="193">
                  <a:moveTo>
                    <a:pt x="0" y="193"/>
                  </a:moveTo>
                  <a:lnTo>
                    <a:pt x="103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8934" name="Group 22"/>
          <p:cNvGrpSpPr>
            <a:grpSpLocks/>
          </p:cNvGrpSpPr>
          <p:nvPr/>
        </p:nvGrpSpPr>
        <p:grpSpPr bwMode="auto">
          <a:xfrm rot="7740000">
            <a:off x="1938110" y="1845936"/>
            <a:ext cx="508302" cy="1762630"/>
            <a:chOff x="4850" y="3150"/>
            <a:chExt cx="705" cy="1596"/>
          </a:xfrm>
          <a:solidFill>
            <a:srgbClr val="FFFF00">
              <a:alpha val="60000"/>
            </a:srgbClr>
          </a:solidFill>
        </p:grpSpPr>
        <p:sp>
          <p:nvSpPr>
            <p:cNvPr id="38936" name="Freeform 24"/>
            <p:cNvSpPr>
              <a:spLocks/>
            </p:cNvSpPr>
            <p:nvPr/>
          </p:nvSpPr>
          <p:spPr bwMode="auto">
            <a:xfrm rot="5400000">
              <a:off x="4565" y="3756"/>
              <a:ext cx="1275" cy="705"/>
            </a:xfrm>
            <a:custGeom>
              <a:avLst/>
              <a:gdLst/>
              <a:ahLst/>
              <a:cxnLst>
                <a:cxn ang="0">
                  <a:pos x="1012" y="371"/>
                </a:cxn>
                <a:cxn ang="0">
                  <a:pos x="1161" y="478"/>
                </a:cxn>
                <a:cxn ang="0">
                  <a:pos x="1273" y="352"/>
                </a:cxn>
                <a:cxn ang="0">
                  <a:pos x="1148" y="246"/>
                </a:cxn>
                <a:cxn ang="0">
                  <a:pos x="995" y="383"/>
                </a:cxn>
                <a:cxn ang="0">
                  <a:pos x="856" y="497"/>
                </a:cxn>
                <a:cxn ang="0">
                  <a:pos x="608" y="658"/>
                </a:cxn>
                <a:cxn ang="0">
                  <a:pos x="287" y="683"/>
                </a:cxn>
                <a:cxn ang="0">
                  <a:pos x="81" y="529"/>
                </a:cxn>
                <a:cxn ang="0">
                  <a:pos x="0" y="339"/>
                </a:cxn>
                <a:cxn ang="0">
                  <a:pos x="81" y="143"/>
                </a:cxn>
                <a:cxn ang="0">
                  <a:pos x="300" y="15"/>
                </a:cxn>
                <a:cxn ang="0">
                  <a:pos x="608" y="53"/>
                </a:cxn>
                <a:cxn ang="0">
                  <a:pos x="840" y="182"/>
                </a:cxn>
                <a:cxn ang="0">
                  <a:pos x="1013" y="339"/>
                </a:cxn>
                <a:cxn ang="0">
                  <a:pos x="1012" y="371"/>
                </a:cxn>
              </a:cxnLst>
              <a:rect l="0" t="0" r="r" b="b"/>
              <a:pathLst>
                <a:path w="1275" h="705">
                  <a:moveTo>
                    <a:pt x="1012" y="371"/>
                  </a:moveTo>
                  <a:cubicBezTo>
                    <a:pt x="1037" y="394"/>
                    <a:pt x="1118" y="481"/>
                    <a:pt x="1161" y="478"/>
                  </a:cubicBezTo>
                  <a:cubicBezTo>
                    <a:pt x="1204" y="475"/>
                    <a:pt x="1275" y="391"/>
                    <a:pt x="1273" y="352"/>
                  </a:cubicBezTo>
                  <a:cubicBezTo>
                    <a:pt x="1271" y="313"/>
                    <a:pt x="1194" y="241"/>
                    <a:pt x="1148" y="246"/>
                  </a:cubicBezTo>
                  <a:cubicBezTo>
                    <a:pt x="1102" y="251"/>
                    <a:pt x="1044" y="341"/>
                    <a:pt x="995" y="383"/>
                  </a:cubicBezTo>
                  <a:cubicBezTo>
                    <a:pt x="946" y="425"/>
                    <a:pt x="920" y="451"/>
                    <a:pt x="856" y="497"/>
                  </a:cubicBezTo>
                  <a:cubicBezTo>
                    <a:pt x="792" y="543"/>
                    <a:pt x="703" y="627"/>
                    <a:pt x="608" y="658"/>
                  </a:cubicBezTo>
                  <a:cubicBezTo>
                    <a:pt x="513" y="689"/>
                    <a:pt x="375" y="705"/>
                    <a:pt x="287" y="683"/>
                  </a:cubicBezTo>
                  <a:cubicBezTo>
                    <a:pt x="199" y="661"/>
                    <a:pt x="129" y="586"/>
                    <a:pt x="81" y="529"/>
                  </a:cubicBezTo>
                  <a:cubicBezTo>
                    <a:pt x="33" y="472"/>
                    <a:pt x="0" y="403"/>
                    <a:pt x="0" y="339"/>
                  </a:cubicBezTo>
                  <a:cubicBezTo>
                    <a:pt x="0" y="275"/>
                    <a:pt x="31" y="197"/>
                    <a:pt x="81" y="143"/>
                  </a:cubicBezTo>
                  <a:cubicBezTo>
                    <a:pt x="131" y="89"/>
                    <a:pt x="212" y="30"/>
                    <a:pt x="300" y="15"/>
                  </a:cubicBezTo>
                  <a:cubicBezTo>
                    <a:pt x="388" y="0"/>
                    <a:pt x="518" y="25"/>
                    <a:pt x="608" y="53"/>
                  </a:cubicBezTo>
                  <a:cubicBezTo>
                    <a:pt x="698" y="81"/>
                    <a:pt x="773" y="134"/>
                    <a:pt x="840" y="182"/>
                  </a:cubicBezTo>
                  <a:cubicBezTo>
                    <a:pt x="907" y="230"/>
                    <a:pt x="984" y="308"/>
                    <a:pt x="1013" y="339"/>
                  </a:cubicBezTo>
                  <a:cubicBezTo>
                    <a:pt x="1042" y="370"/>
                    <a:pt x="987" y="347"/>
                    <a:pt x="1012" y="371"/>
                  </a:cubicBezTo>
                  <a:close/>
                </a:path>
              </a:pathLst>
            </a:custGeom>
            <a:grpFill/>
            <a:ln w="381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 flipH="1">
              <a:off x="5194" y="3150"/>
              <a:ext cx="27" cy="134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1" name="Прямоугольник 100"/>
          <p:cNvSpPr/>
          <p:nvPr/>
        </p:nvSpPr>
        <p:spPr>
          <a:xfrm>
            <a:off x="251520" y="692696"/>
            <a:ext cx="10663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sp</a:t>
            </a:r>
            <a:r>
              <a:rPr lang="en-US" sz="4000" b="1" i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3</a:t>
            </a:r>
            <a:endParaRPr lang="ru-RU" sz="4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571636" y="328594"/>
            <a:ext cx="600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</a:rPr>
              <a:t>Молекулы с </a:t>
            </a:r>
            <a:r>
              <a:rPr kumimoji="0" lang="ru-RU" sz="3200" b="1" i="0" strike="noStrike" normalizeH="0" baseline="0" dirty="0" err="1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π</a:t>
            </a:r>
            <a:r>
              <a:rPr kumimoji="0" lang="en-US" sz="3200" b="1" i="0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strike="noStrike" normalizeH="0" baseline="0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</a:rPr>
              <a:t>- связями.</a:t>
            </a:r>
            <a:endParaRPr kumimoji="0" lang="ru-RU" sz="3200" b="1" i="0" strike="noStrike" normalizeH="0" baseline="0" dirty="0" smtClean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40013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2" name="AutoShape 76"/>
          <p:cNvSpPr>
            <a:spLocks noChangeAspect="1" noChangeArrowheads="1" noTextEdit="1"/>
          </p:cNvSpPr>
          <p:nvPr/>
        </p:nvSpPr>
        <p:spPr bwMode="auto">
          <a:xfrm>
            <a:off x="1283163" y="1073903"/>
            <a:ext cx="7575117" cy="399817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11" name="Line 75"/>
          <p:cNvSpPr>
            <a:spLocks noChangeAspect="1" noChangeShapeType="1"/>
          </p:cNvSpPr>
          <p:nvPr/>
        </p:nvSpPr>
        <p:spPr bwMode="auto">
          <a:xfrm>
            <a:off x="3168415" y="3834949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10" name="Text Box 74"/>
          <p:cNvSpPr txBox="1">
            <a:spLocks noChangeAspect="1" noChangeArrowheads="1"/>
          </p:cNvSpPr>
          <p:nvPr/>
        </p:nvSpPr>
        <p:spPr bwMode="auto">
          <a:xfrm>
            <a:off x="5712059" y="3008534"/>
            <a:ext cx="1405671" cy="44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π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связь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9" name="Text Box 73"/>
          <p:cNvSpPr txBox="1">
            <a:spLocks noChangeAspect="1" noChangeArrowheads="1"/>
          </p:cNvSpPr>
          <p:nvPr/>
        </p:nvSpPr>
        <p:spPr bwMode="auto">
          <a:xfrm>
            <a:off x="5603533" y="1877335"/>
            <a:ext cx="1581379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π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связь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8" name="Rectangle 72"/>
          <p:cNvSpPr>
            <a:spLocks noChangeAspect="1" noChangeArrowheads="1"/>
          </p:cNvSpPr>
          <p:nvPr/>
        </p:nvSpPr>
        <p:spPr bwMode="auto">
          <a:xfrm>
            <a:off x="2225789" y="4243660"/>
            <a:ext cx="386559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7" name="Rectangle 71"/>
          <p:cNvSpPr>
            <a:spLocks noChangeAspect="1" noChangeArrowheads="1"/>
          </p:cNvSpPr>
          <p:nvPr/>
        </p:nvSpPr>
        <p:spPr bwMode="auto">
          <a:xfrm>
            <a:off x="2612348" y="3834949"/>
            <a:ext cx="1224794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6" name="Line 70"/>
          <p:cNvSpPr>
            <a:spLocks noChangeAspect="1" noChangeShapeType="1"/>
          </p:cNvSpPr>
          <p:nvPr/>
        </p:nvSpPr>
        <p:spPr bwMode="auto">
          <a:xfrm>
            <a:off x="3016479" y="3834949"/>
            <a:ext cx="1034" cy="359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5" name="Line 69"/>
          <p:cNvSpPr>
            <a:spLocks noChangeAspect="1" noChangeShapeType="1"/>
          </p:cNvSpPr>
          <p:nvPr/>
        </p:nvSpPr>
        <p:spPr bwMode="auto">
          <a:xfrm>
            <a:off x="3425777" y="3834949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4" name="Line 68"/>
          <p:cNvSpPr>
            <a:spLocks noChangeAspect="1" noChangeShapeType="1"/>
          </p:cNvSpPr>
          <p:nvPr/>
        </p:nvSpPr>
        <p:spPr bwMode="auto">
          <a:xfrm>
            <a:off x="2380826" y="4243660"/>
            <a:ext cx="2067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3" name="Line 67"/>
          <p:cNvSpPr>
            <a:spLocks noChangeAspect="1" noChangeShapeType="1"/>
          </p:cNvSpPr>
          <p:nvPr/>
        </p:nvSpPr>
        <p:spPr bwMode="auto">
          <a:xfrm>
            <a:off x="2771520" y="3834949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2" name="Line 66"/>
          <p:cNvSpPr>
            <a:spLocks noChangeAspect="1" noChangeShapeType="1"/>
          </p:cNvSpPr>
          <p:nvPr/>
        </p:nvSpPr>
        <p:spPr bwMode="auto">
          <a:xfrm flipV="1">
            <a:off x="3261438" y="3834949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1" name="Line 65"/>
          <p:cNvSpPr>
            <a:spLocks noChangeAspect="1" noChangeShapeType="1"/>
          </p:cNvSpPr>
          <p:nvPr/>
        </p:nvSpPr>
        <p:spPr bwMode="auto">
          <a:xfrm flipV="1">
            <a:off x="3630426" y="3834949"/>
            <a:ext cx="1034" cy="3737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0" name="Text Box 64"/>
          <p:cNvSpPr txBox="1">
            <a:spLocks noChangeAspect="1" noChangeArrowheads="1"/>
          </p:cNvSpPr>
          <p:nvPr/>
        </p:nvSpPr>
        <p:spPr bwMode="auto">
          <a:xfrm>
            <a:off x="1674890" y="4208685"/>
            <a:ext cx="470279" cy="40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О</a:t>
            </a:r>
            <a:r>
              <a:rPr kumimoji="0" lang="ru-RU" sz="32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‾</a:t>
            </a:r>
            <a:endParaRPr kumimoji="0" lang="ru-RU" sz="32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9999" name="Line 63"/>
          <p:cNvSpPr>
            <a:spLocks noChangeAspect="1" noChangeShapeType="1"/>
          </p:cNvSpPr>
          <p:nvPr/>
        </p:nvSpPr>
        <p:spPr bwMode="auto">
          <a:xfrm>
            <a:off x="2503822" y="4243660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8" name="Line 62"/>
          <p:cNvSpPr>
            <a:spLocks noChangeAspect="1" noChangeShapeType="1"/>
          </p:cNvSpPr>
          <p:nvPr/>
        </p:nvSpPr>
        <p:spPr bwMode="auto">
          <a:xfrm>
            <a:off x="2889348" y="3834949"/>
            <a:ext cx="0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7" name="Rectangle 61"/>
          <p:cNvSpPr>
            <a:spLocks noChangeAspect="1" noChangeArrowheads="1"/>
          </p:cNvSpPr>
          <p:nvPr/>
        </p:nvSpPr>
        <p:spPr bwMode="auto">
          <a:xfrm>
            <a:off x="2111062" y="2184117"/>
            <a:ext cx="386559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6" name="Rectangle 60"/>
          <p:cNvSpPr>
            <a:spLocks noChangeAspect="1" noChangeArrowheads="1"/>
          </p:cNvSpPr>
          <p:nvPr/>
        </p:nvSpPr>
        <p:spPr bwMode="auto">
          <a:xfrm>
            <a:off x="2497621" y="1775407"/>
            <a:ext cx="1224794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5" name="Line 59"/>
          <p:cNvSpPr>
            <a:spLocks noChangeAspect="1" noChangeShapeType="1"/>
          </p:cNvSpPr>
          <p:nvPr/>
        </p:nvSpPr>
        <p:spPr bwMode="auto">
          <a:xfrm>
            <a:off x="2901751" y="1775407"/>
            <a:ext cx="1034" cy="40871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4" name="Line 58"/>
          <p:cNvSpPr>
            <a:spLocks noChangeAspect="1" noChangeShapeType="1"/>
          </p:cNvSpPr>
          <p:nvPr/>
        </p:nvSpPr>
        <p:spPr bwMode="auto">
          <a:xfrm>
            <a:off x="3311049" y="1775407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3" name="Line 57"/>
          <p:cNvSpPr>
            <a:spLocks noChangeAspect="1" noChangeShapeType="1"/>
          </p:cNvSpPr>
          <p:nvPr/>
        </p:nvSpPr>
        <p:spPr bwMode="auto">
          <a:xfrm>
            <a:off x="2252662" y="2184117"/>
            <a:ext cx="2067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2" name="Line 56"/>
          <p:cNvSpPr>
            <a:spLocks noChangeAspect="1" noChangeShapeType="1"/>
          </p:cNvSpPr>
          <p:nvPr/>
        </p:nvSpPr>
        <p:spPr bwMode="auto">
          <a:xfrm>
            <a:off x="2656792" y="1775407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1" name="Line 55"/>
          <p:cNvSpPr>
            <a:spLocks noChangeAspect="1" noChangeShapeType="1"/>
          </p:cNvSpPr>
          <p:nvPr/>
        </p:nvSpPr>
        <p:spPr bwMode="auto">
          <a:xfrm flipV="1">
            <a:off x="3066091" y="1775407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0" name="Line 54"/>
          <p:cNvSpPr>
            <a:spLocks noChangeAspect="1" noChangeShapeType="1"/>
          </p:cNvSpPr>
          <p:nvPr/>
        </p:nvSpPr>
        <p:spPr bwMode="auto">
          <a:xfrm flipV="1">
            <a:off x="3515699" y="1775407"/>
            <a:ext cx="1034" cy="3737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9" name="Text Box 53"/>
          <p:cNvSpPr txBox="1">
            <a:spLocks noChangeAspect="1" noChangeArrowheads="1"/>
          </p:cNvSpPr>
          <p:nvPr/>
        </p:nvSpPr>
        <p:spPr bwMode="auto">
          <a:xfrm>
            <a:off x="1560163" y="2149142"/>
            <a:ext cx="470279" cy="40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О</a:t>
            </a:r>
            <a:r>
              <a:rPr kumimoji="0" lang="ru-RU" sz="32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‾</a:t>
            </a:r>
            <a:endParaRPr kumimoji="0" lang="ru-RU" sz="32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9988" name="Line 52"/>
          <p:cNvSpPr>
            <a:spLocks noChangeAspect="1" noChangeShapeType="1"/>
          </p:cNvSpPr>
          <p:nvPr/>
        </p:nvSpPr>
        <p:spPr bwMode="auto">
          <a:xfrm>
            <a:off x="2362222" y="2184117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7" name="Line 51"/>
          <p:cNvSpPr>
            <a:spLocks noChangeAspect="1" noChangeShapeType="1"/>
          </p:cNvSpPr>
          <p:nvPr/>
        </p:nvSpPr>
        <p:spPr bwMode="auto">
          <a:xfrm>
            <a:off x="2774621" y="1775407"/>
            <a:ext cx="0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6" name="Rectangle 50"/>
          <p:cNvSpPr>
            <a:spLocks noChangeAspect="1" noChangeArrowheads="1"/>
          </p:cNvSpPr>
          <p:nvPr/>
        </p:nvSpPr>
        <p:spPr bwMode="auto">
          <a:xfrm>
            <a:off x="4468660" y="1722444"/>
            <a:ext cx="386559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5" name="Rectangle 49"/>
          <p:cNvSpPr>
            <a:spLocks noChangeAspect="1" noChangeArrowheads="1"/>
          </p:cNvSpPr>
          <p:nvPr/>
        </p:nvSpPr>
        <p:spPr bwMode="auto">
          <a:xfrm>
            <a:off x="4855220" y="1313733"/>
            <a:ext cx="1224794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4" name="Line 48"/>
          <p:cNvSpPr>
            <a:spLocks noChangeAspect="1" noChangeShapeType="1"/>
          </p:cNvSpPr>
          <p:nvPr/>
        </p:nvSpPr>
        <p:spPr bwMode="auto">
          <a:xfrm>
            <a:off x="5259350" y="1313733"/>
            <a:ext cx="1034" cy="359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3" name="Line 47"/>
          <p:cNvSpPr>
            <a:spLocks noChangeAspect="1" noChangeShapeType="1"/>
          </p:cNvSpPr>
          <p:nvPr/>
        </p:nvSpPr>
        <p:spPr bwMode="auto">
          <a:xfrm>
            <a:off x="5668648" y="1313733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2" name="Line 46"/>
          <p:cNvSpPr>
            <a:spLocks noChangeAspect="1" noChangeShapeType="1"/>
          </p:cNvSpPr>
          <p:nvPr/>
        </p:nvSpPr>
        <p:spPr bwMode="auto">
          <a:xfrm>
            <a:off x="4610261" y="1722444"/>
            <a:ext cx="2067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1" name="Line 45"/>
          <p:cNvSpPr>
            <a:spLocks noChangeAspect="1" noChangeShapeType="1"/>
          </p:cNvSpPr>
          <p:nvPr/>
        </p:nvSpPr>
        <p:spPr bwMode="auto">
          <a:xfrm>
            <a:off x="5014391" y="1313733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0" name="Line 44"/>
          <p:cNvSpPr>
            <a:spLocks noChangeAspect="1" noChangeShapeType="1"/>
          </p:cNvSpPr>
          <p:nvPr/>
        </p:nvSpPr>
        <p:spPr bwMode="auto">
          <a:xfrm flipV="1">
            <a:off x="5463999" y="1313733"/>
            <a:ext cx="1034" cy="3737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9" name="Line 43"/>
          <p:cNvSpPr>
            <a:spLocks noChangeAspect="1" noChangeShapeType="1"/>
          </p:cNvSpPr>
          <p:nvPr/>
        </p:nvSpPr>
        <p:spPr bwMode="auto">
          <a:xfrm flipV="1">
            <a:off x="5873297" y="1313733"/>
            <a:ext cx="1034" cy="3737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8" name="Text Box 42"/>
          <p:cNvSpPr txBox="1">
            <a:spLocks noChangeAspect="1" noChangeArrowheads="1"/>
          </p:cNvSpPr>
          <p:nvPr/>
        </p:nvSpPr>
        <p:spPr bwMode="auto">
          <a:xfrm>
            <a:off x="3947735" y="1643500"/>
            <a:ext cx="527126" cy="45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О</a:t>
            </a:r>
            <a:endParaRPr kumimoji="0" lang="ru-RU" sz="3200" b="0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9977" name="Line 41"/>
          <p:cNvSpPr>
            <a:spLocks noChangeAspect="1" noChangeShapeType="1"/>
          </p:cNvSpPr>
          <p:nvPr/>
        </p:nvSpPr>
        <p:spPr bwMode="auto">
          <a:xfrm>
            <a:off x="4733257" y="1722444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6" name="Line 40"/>
          <p:cNvSpPr>
            <a:spLocks noChangeAspect="1" noChangeShapeType="1"/>
          </p:cNvSpPr>
          <p:nvPr/>
        </p:nvSpPr>
        <p:spPr bwMode="auto">
          <a:xfrm>
            <a:off x="5132220" y="1313733"/>
            <a:ext cx="0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5" name="Rectangle 39"/>
          <p:cNvSpPr>
            <a:spLocks noChangeAspect="1" noChangeArrowheads="1"/>
          </p:cNvSpPr>
          <p:nvPr/>
        </p:nvSpPr>
        <p:spPr bwMode="auto">
          <a:xfrm>
            <a:off x="4468660" y="4037806"/>
            <a:ext cx="386559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4" name="Rectangle 38"/>
          <p:cNvSpPr>
            <a:spLocks noChangeAspect="1" noChangeArrowheads="1"/>
          </p:cNvSpPr>
          <p:nvPr/>
        </p:nvSpPr>
        <p:spPr bwMode="auto">
          <a:xfrm>
            <a:off x="4855220" y="3629095"/>
            <a:ext cx="1224794" cy="3737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3" name="Line 37"/>
          <p:cNvSpPr>
            <a:spLocks noChangeAspect="1" noChangeShapeType="1"/>
          </p:cNvSpPr>
          <p:nvPr/>
        </p:nvSpPr>
        <p:spPr bwMode="auto">
          <a:xfrm>
            <a:off x="5259350" y="3629095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2" name="Line 36"/>
          <p:cNvSpPr>
            <a:spLocks noChangeAspect="1" noChangeShapeType="1"/>
          </p:cNvSpPr>
          <p:nvPr/>
        </p:nvSpPr>
        <p:spPr bwMode="auto">
          <a:xfrm>
            <a:off x="5668648" y="3629095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1" name="Line 35"/>
          <p:cNvSpPr>
            <a:spLocks noChangeAspect="1" noChangeShapeType="1"/>
          </p:cNvSpPr>
          <p:nvPr/>
        </p:nvSpPr>
        <p:spPr bwMode="auto">
          <a:xfrm>
            <a:off x="4610261" y="4037806"/>
            <a:ext cx="2067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0" name="Line 34"/>
          <p:cNvSpPr>
            <a:spLocks noChangeAspect="1" noChangeShapeType="1"/>
          </p:cNvSpPr>
          <p:nvPr/>
        </p:nvSpPr>
        <p:spPr bwMode="auto">
          <a:xfrm>
            <a:off x="5000955" y="3629095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69" name="Line 33"/>
          <p:cNvSpPr>
            <a:spLocks noChangeAspect="1" noChangeShapeType="1"/>
          </p:cNvSpPr>
          <p:nvPr/>
        </p:nvSpPr>
        <p:spPr bwMode="auto">
          <a:xfrm flipV="1">
            <a:off x="5463999" y="3629095"/>
            <a:ext cx="1034" cy="3737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68" name="Line 32"/>
          <p:cNvSpPr>
            <a:spLocks noChangeAspect="1" noChangeShapeType="1"/>
          </p:cNvSpPr>
          <p:nvPr/>
        </p:nvSpPr>
        <p:spPr bwMode="auto">
          <a:xfrm flipV="1">
            <a:off x="5873297" y="3629095"/>
            <a:ext cx="1034" cy="3737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67" name="Text Box 31"/>
          <p:cNvSpPr txBox="1">
            <a:spLocks noChangeAspect="1" noChangeArrowheads="1"/>
          </p:cNvSpPr>
          <p:nvPr/>
        </p:nvSpPr>
        <p:spPr bwMode="auto">
          <a:xfrm>
            <a:off x="4020086" y="3928883"/>
            <a:ext cx="527126" cy="45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О</a:t>
            </a:r>
            <a:endParaRPr kumimoji="0" lang="ru-RU" sz="3200" b="0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9966" name="Line 30"/>
          <p:cNvSpPr>
            <a:spLocks noChangeAspect="1" noChangeShapeType="1"/>
          </p:cNvSpPr>
          <p:nvPr/>
        </p:nvSpPr>
        <p:spPr bwMode="auto">
          <a:xfrm>
            <a:off x="4733257" y="4037806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65" name="Line 29"/>
          <p:cNvSpPr>
            <a:spLocks noChangeAspect="1" noChangeShapeType="1"/>
          </p:cNvSpPr>
          <p:nvPr/>
        </p:nvSpPr>
        <p:spPr bwMode="auto">
          <a:xfrm>
            <a:off x="5132220" y="3629095"/>
            <a:ext cx="0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9948" name="Group 12"/>
          <p:cNvGrpSpPr>
            <a:grpSpLocks noChangeAspect="1"/>
          </p:cNvGrpSpPr>
          <p:nvPr/>
        </p:nvGrpSpPr>
        <p:grpSpPr bwMode="auto">
          <a:xfrm>
            <a:off x="2527595" y="2432941"/>
            <a:ext cx="4366881" cy="1297082"/>
            <a:chOff x="2626" y="3245"/>
            <a:chExt cx="3841" cy="1180"/>
          </a:xfrm>
        </p:grpSpPr>
        <p:sp>
          <p:nvSpPr>
            <p:cNvPr id="39964" name="Rectangle 28"/>
            <p:cNvSpPr>
              <a:spLocks noChangeAspect="1" noChangeArrowheads="1"/>
            </p:cNvSpPr>
            <p:nvPr/>
          </p:nvSpPr>
          <p:spPr bwMode="auto">
            <a:xfrm>
              <a:off x="3239" y="3998"/>
              <a:ext cx="340" cy="3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63" name="Rectangle 27"/>
            <p:cNvSpPr>
              <a:spLocks noChangeAspect="1" noChangeArrowheads="1"/>
            </p:cNvSpPr>
            <p:nvPr/>
          </p:nvSpPr>
          <p:spPr bwMode="auto">
            <a:xfrm>
              <a:off x="3579" y="3626"/>
              <a:ext cx="1077" cy="3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62" name="Line 26"/>
            <p:cNvSpPr>
              <a:spLocks noChangeAspect="1" noChangeShapeType="1"/>
            </p:cNvSpPr>
            <p:nvPr/>
          </p:nvSpPr>
          <p:spPr bwMode="auto">
            <a:xfrm>
              <a:off x="3934" y="3626"/>
              <a:ext cx="0" cy="3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61" name="Line 25"/>
            <p:cNvSpPr>
              <a:spLocks noChangeAspect="1" noChangeShapeType="1"/>
            </p:cNvSpPr>
            <p:nvPr/>
          </p:nvSpPr>
          <p:spPr bwMode="auto">
            <a:xfrm>
              <a:off x="4294" y="3626"/>
              <a:ext cx="0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60" name="Rectangle 24"/>
            <p:cNvSpPr>
              <a:spLocks noChangeAspect="1" noChangeArrowheads="1"/>
            </p:cNvSpPr>
            <p:nvPr/>
          </p:nvSpPr>
          <p:spPr bwMode="auto">
            <a:xfrm>
              <a:off x="4656" y="3253"/>
              <a:ext cx="1811" cy="37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9" name="Line 23"/>
            <p:cNvSpPr>
              <a:spLocks noChangeAspect="1" noChangeShapeType="1"/>
            </p:cNvSpPr>
            <p:nvPr/>
          </p:nvSpPr>
          <p:spPr bwMode="auto">
            <a:xfrm>
              <a:off x="5027" y="3253"/>
              <a:ext cx="0" cy="3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8" name="Line 22"/>
            <p:cNvSpPr>
              <a:spLocks noChangeAspect="1" noChangeShapeType="1"/>
            </p:cNvSpPr>
            <p:nvPr/>
          </p:nvSpPr>
          <p:spPr bwMode="auto">
            <a:xfrm>
              <a:off x="5387" y="3253"/>
              <a:ext cx="0" cy="3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7" name="Line 21"/>
            <p:cNvSpPr>
              <a:spLocks noChangeAspect="1" noChangeShapeType="1"/>
            </p:cNvSpPr>
            <p:nvPr/>
          </p:nvSpPr>
          <p:spPr bwMode="auto">
            <a:xfrm>
              <a:off x="5747" y="3253"/>
              <a:ext cx="0" cy="3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6" name="Line 20"/>
            <p:cNvSpPr>
              <a:spLocks noChangeAspect="1" noChangeShapeType="1"/>
            </p:cNvSpPr>
            <p:nvPr/>
          </p:nvSpPr>
          <p:spPr bwMode="auto">
            <a:xfrm>
              <a:off x="6107" y="3253"/>
              <a:ext cx="0" cy="3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5" name="Line 19"/>
            <p:cNvSpPr>
              <a:spLocks noChangeAspect="1" noChangeShapeType="1"/>
            </p:cNvSpPr>
            <p:nvPr/>
          </p:nvSpPr>
          <p:spPr bwMode="auto">
            <a:xfrm>
              <a:off x="3399" y="3998"/>
              <a:ext cx="1" cy="340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4" name="Line 18"/>
            <p:cNvSpPr>
              <a:spLocks noChangeAspect="1" noChangeShapeType="1"/>
            </p:cNvSpPr>
            <p:nvPr/>
          </p:nvSpPr>
          <p:spPr bwMode="auto">
            <a:xfrm>
              <a:off x="3754" y="3626"/>
              <a:ext cx="0" cy="340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3" name="Line 17"/>
            <p:cNvSpPr>
              <a:spLocks noChangeAspect="1" noChangeShapeType="1"/>
            </p:cNvSpPr>
            <p:nvPr/>
          </p:nvSpPr>
          <p:spPr bwMode="auto">
            <a:xfrm flipV="1">
              <a:off x="4114" y="3626"/>
              <a:ext cx="0" cy="34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2" name="Line 16"/>
            <p:cNvSpPr>
              <a:spLocks noChangeAspect="1" noChangeShapeType="1"/>
            </p:cNvSpPr>
            <p:nvPr/>
          </p:nvSpPr>
          <p:spPr bwMode="auto">
            <a:xfrm flipV="1">
              <a:off x="4474" y="3626"/>
              <a:ext cx="0" cy="34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1" name="Line 15"/>
            <p:cNvSpPr>
              <a:spLocks noChangeAspect="1" noChangeShapeType="1"/>
            </p:cNvSpPr>
            <p:nvPr/>
          </p:nvSpPr>
          <p:spPr bwMode="auto">
            <a:xfrm flipV="1">
              <a:off x="4834" y="3263"/>
              <a:ext cx="11" cy="3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50" name="Line 14"/>
            <p:cNvSpPr>
              <a:spLocks noChangeAspect="1" noChangeShapeType="1"/>
            </p:cNvSpPr>
            <p:nvPr/>
          </p:nvSpPr>
          <p:spPr bwMode="auto">
            <a:xfrm flipV="1">
              <a:off x="5207" y="3245"/>
              <a:ext cx="0" cy="3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49" name="Text Box 13"/>
            <p:cNvSpPr txBox="1">
              <a:spLocks noChangeAspect="1" noChangeArrowheads="1"/>
            </p:cNvSpPr>
            <p:nvPr/>
          </p:nvSpPr>
          <p:spPr bwMode="auto">
            <a:xfrm>
              <a:off x="2626" y="3870"/>
              <a:ext cx="670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dirty="0" smtClean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S*</a:t>
              </a:r>
              <a:endParaRPr kumimoji="0" lang="ru-RU" sz="3200" b="0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9947" name="Line 11"/>
          <p:cNvSpPr>
            <a:spLocks noChangeAspect="1" noChangeShapeType="1"/>
          </p:cNvSpPr>
          <p:nvPr/>
        </p:nvSpPr>
        <p:spPr bwMode="auto">
          <a:xfrm>
            <a:off x="3193221" y="1775407"/>
            <a:ext cx="10336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6" name="Line 10"/>
          <p:cNvSpPr>
            <a:spLocks noChangeAspect="1" noChangeShapeType="1"/>
          </p:cNvSpPr>
          <p:nvPr/>
        </p:nvSpPr>
        <p:spPr bwMode="auto">
          <a:xfrm>
            <a:off x="3127072" y="3834949"/>
            <a:ext cx="1034" cy="3737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5" name="Freeform 9"/>
          <p:cNvSpPr>
            <a:spLocks noChangeAspect="1"/>
          </p:cNvSpPr>
          <p:nvPr/>
        </p:nvSpPr>
        <p:spPr bwMode="auto">
          <a:xfrm>
            <a:off x="4291918" y="1617518"/>
            <a:ext cx="1050119" cy="1385020"/>
          </a:xfrm>
          <a:custGeom>
            <a:avLst/>
            <a:gdLst/>
            <a:ahLst/>
            <a:cxnLst>
              <a:cxn ang="0">
                <a:pos x="1326" y="0"/>
              </a:cxn>
              <a:cxn ang="0">
                <a:pos x="1344" y="114"/>
              </a:cxn>
              <a:cxn ang="0">
                <a:pos x="1204" y="152"/>
              </a:cxn>
              <a:cxn ang="0">
                <a:pos x="1200" y="292"/>
              </a:cxn>
              <a:cxn ang="0">
                <a:pos x="1064" y="268"/>
              </a:cxn>
              <a:cxn ang="0">
                <a:pos x="1033" y="472"/>
              </a:cxn>
              <a:cxn ang="0">
                <a:pos x="917" y="420"/>
              </a:cxn>
              <a:cxn ang="0">
                <a:pos x="802" y="562"/>
              </a:cxn>
              <a:cxn ang="0">
                <a:pos x="626" y="474"/>
              </a:cxn>
              <a:cxn ang="0">
                <a:pos x="519" y="587"/>
              </a:cxn>
              <a:cxn ang="0">
                <a:pos x="346" y="525"/>
              </a:cxn>
              <a:cxn ang="0">
                <a:pos x="274" y="613"/>
              </a:cxn>
              <a:cxn ang="0">
                <a:pos x="77" y="628"/>
              </a:cxn>
              <a:cxn ang="0">
                <a:pos x="146" y="806"/>
              </a:cxn>
              <a:cxn ang="0">
                <a:pos x="4" y="832"/>
              </a:cxn>
              <a:cxn ang="0">
                <a:pos x="120" y="947"/>
              </a:cxn>
              <a:cxn ang="0">
                <a:pos x="17" y="1012"/>
              </a:cxn>
              <a:cxn ang="0">
                <a:pos x="69" y="1230"/>
              </a:cxn>
            </a:cxnLst>
            <a:rect l="0" t="0" r="r" b="b"/>
            <a:pathLst>
              <a:path w="1364" h="1230">
                <a:moveTo>
                  <a:pt x="1326" y="0"/>
                </a:moveTo>
                <a:cubicBezTo>
                  <a:pt x="1345" y="44"/>
                  <a:pt x="1364" y="89"/>
                  <a:pt x="1344" y="114"/>
                </a:cubicBezTo>
                <a:cubicBezTo>
                  <a:pt x="1324" y="139"/>
                  <a:pt x="1228" y="122"/>
                  <a:pt x="1204" y="152"/>
                </a:cubicBezTo>
                <a:cubicBezTo>
                  <a:pt x="1180" y="182"/>
                  <a:pt x="1223" y="273"/>
                  <a:pt x="1200" y="292"/>
                </a:cubicBezTo>
                <a:cubicBezTo>
                  <a:pt x="1177" y="311"/>
                  <a:pt x="1092" y="238"/>
                  <a:pt x="1064" y="268"/>
                </a:cubicBezTo>
                <a:cubicBezTo>
                  <a:pt x="1036" y="298"/>
                  <a:pt x="1057" y="447"/>
                  <a:pt x="1033" y="472"/>
                </a:cubicBezTo>
                <a:cubicBezTo>
                  <a:pt x="1009" y="497"/>
                  <a:pt x="955" y="405"/>
                  <a:pt x="917" y="420"/>
                </a:cubicBezTo>
                <a:cubicBezTo>
                  <a:pt x="879" y="435"/>
                  <a:pt x="850" y="553"/>
                  <a:pt x="802" y="562"/>
                </a:cubicBezTo>
                <a:cubicBezTo>
                  <a:pt x="754" y="571"/>
                  <a:pt x="673" y="470"/>
                  <a:pt x="626" y="474"/>
                </a:cubicBezTo>
                <a:cubicBezTo>
                  <a:pt x="579" y="478"/>
                  <a:pt x="566" y="578"/>
                  <a:pt x="519" y="587"/>
                </a:cubicBezTo>
                <a:cubicBezTo>
                  <a:pt x="472" y="596"/>
                  <a:pt x="387" y="521"/>
                  <a:pt x="346" y="525"/>
                </a:cubicBezTo>
                <a:cubicBezTo>
                  <a:pt x="305" y="529"/>
                  <a:pt x="319" y="596"/>
                  <a:pt x="274" y="613"/>
                </a:cubicBezTo>
                <a:cubicBezTo>
                  <a:pt x="229" y="630"/>
                  <a:pt x="98" y="596"/>
                  <a:pt x="77" y="628"/>
                </a:cubicBezTo>
                <a:cubicBezTo>
                  <a:pt x="56" y="660"/>
                  <a:pt x="158" y="772"/>
                  <a:pt x="146" y="806"/>
                </a:cubicBezTo>
                <a:cubicBezTo>
                  <a:pt x="134" y="840"/>
                  <a:pt x="8" y="809"/>
                  <a:pt x="4" y="832"/>
                </a:cubicBezTo>
                <a:cubicBezTo>
                  <a:pt x="0" y="855"/>
                  <a:pt x="118" y="917"/>
                  <a:pt x="120" y="947"/>
                </a:cubicBezTo>
                <a:cubicBezTo>
                  <a:pt x="122" y="977"/>
                  <a:pt x="25" y="965"/>
                  <a:pt x="17" y="1012"/>
                </a:cubicBezTo>
                <a:cubicBezTo>
                  <a:pt x="9" y="1059"/>
                  <a:pt x="58" y="1185"/>
                  <a:pt x="69" y="1230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4" name="Freeform 8"/>
          <p:cNvSpPr>
            <a:spLocks noChangeAspect="1"/>
          </p:cNvSpPr>
          <p:nvPr/>
        </p:nvSpPr>
        <p:spPr bwMode="auto">
          <a:xfrm>
            <a:off x="4948242" y="2781695"/>
            <a:ext cx="844436" cy="871383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39" y="143"/>
              </a:cxn>
              <a:cxn ang="0">
                <a:pos x="283" y="193"/>
              </a:cxn>
              <a:cxn ang="0">
                <a:pos x="110" y="285"/>
              </a:cxn>
              <a:cxn ang="0">
                <a:pos x="450" y="285"/>
              </a:cxn>
              <a:cxn ang="0">
                <a:pos x="386" y="424"/>
              </a:cxn>
              <a:cxn ang="0">
                <a:pos x="694" y="450"/>
              </a:cxn>
              <a:cxn ang="0">
                <a:pos x="579" y="553"/>
              </a:cxn>
              <a:cxn ang="0">
                <a:pos x="887" y="566"/>
              </a:cxn>
              <a:cxn ang="0">
                <a:pos x="836" y="707"/>
              </a:cxn>
              <a:cxn ang="0">
                <a:pos x="939" y="900"/>
              </a:cxn>
            </a:cxnLst>
            <a:rect l="0" t="0" r="r" b="b"/>
            <a:pathLst>
              <a:path w="939" h="900">
                <a:moveTo>
                  <a:pt x="52" y="0"/>
                </a:moveTo>
                <a:cubicBezTo>
                  <a:pt x="48" y="24"/>
                  <a:pt x="0" y="111"/>
                  <a:pt x="39" y="143"/>
                </a:cubicBezTo>
                <a:cubicBezTo>
                  <a:pt x="78" y="175"/>
                  <a:pt x="271" y="169"/>
                  <a:pt x="283" y="193"/>
                </a:cubicBezTo>
                <a:cubicBezTo>
                  <a:pt x="295" y="217"/>
                  <a:pt x="82" y="270"/>
                  <a:pt x="110" y="285"/>
                </a:cubicBezTo>
                <a:cubicBezTo>
                  <a:pt x="138" y="300"/>
                  <a:pt x="404" y="262"/>
                  <a:pt x="450" y="285"/>
                </a:cubicBezTo>
                <a:cubicBezTo>
                  <a:pt x="496" y="308"/>
                  <a:pt x="345" y="397"/>
                  <a:pt x="386" y="424"/>
                </a:cubicBezTo>
                <a:cubicBezTo>
                  <a:pt x="427" y="451"/>
                  <a:pt x="662" y="429"/>
                  <a:pt x="694" y="450"/>
                </a:cubicBezTo>
                <a:cubicBezTo>
                  <a:pt x="726" y="471"/>
                  <a:pt x="547" y="534"/>
                  <a:pt x="579" y="553"/>
                </a:cubicBezTo>
                <a:cubicBezTo>
                  <a:pt x="611" y="572"/>
                  <a:pt x="844" y="540"/>
                  <a:pt x="887" y="566"/>
                </a:cubicBezTo>
                <a:cubicBezTo>
                  <a:pt x="930" y="592"/>
                  <a:pt x="827" y="651"/>
                  <a:pt x="836" y="707"/>
                </a:cubicBezTo>
                <a:cubicBezTo>
                  <a:pt x="845" y="763"/>
                  <a:pt x="918" y="860"/>
                  <a:pt x="939" y="900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3" name="Freeform 7"/>
          <p:cNvSpPr>
            <a:spLocks noChangeAspect="1"/>
          </p:cNvSpPr>
          <p:nvPr/>
        </p:nvSpPr>
        <p:spPr bwMode="auto">
          <a:xfrm>
            <a:off x="5354440" y="1617518"/>
            <a:ext cx="600511" cy="989300"/>
          </a:xfrm>
          <a:custGeom>
            <a:avLst/>
            <a:gdLst/>
            <a:ahLst/>
            <a:cxnLst>
              <a:cxn ang="0">
                <a:pos x="765" y="0"/>
              </a:cxn>
              <a:cxn ang="0">
                <a:pos x="778" y="180"/>
              </a:cxn>
              <a:cxn ang="0">
                <a:pos x="700" y="334"/>
              </a:cxn>
              <a:cxn ang="0">
                <a:pos x="533" y="308"/>
              </a:cxn>
              <a:cxn ang="0">
                <a:pos x="495" y="411"/>
              </a:cxn>
              <a:cxn ang="0">
                <a:pos x="287" y="449"/>
              </a:cxn>
              <a:cxn ang="0">
                <a:pos x="287" y="619"/>
              </a:cxn>
              <a:cxn ang="0">
                <a:pos x="159" y="606"/>
              </a:cxn>
              <a:cxn ang="0">
                <a:pos x="160" y="746"/>
              </a:cxn>
              <a:cxn ang="0">
                <a:pos x="19" y="758"/>
              </a:cxn>
              <a:cxn ang="0">
                <a:pos x="45" y="951"/>
              </a:cxn>
            </a:cxnLst>
            <a:rect l="0" t="0" r="r" b="b"/>
            <a:pathLst>
              <a:path w="789" h="951">
                <a:moveTo>
                  <a:pt x="765" y="0"/>
                </a:moveTo>
                <a:cubicBezTo>
                  <a:pt x="769" y="30"/>
                  <a:pt x="789" y="124"/>
                  <a:pt x="778" y="180"/>
                </a:cubicBezTo>
                <a:cubicBezTo>
                  <a:pt x="767" y="236"/>
                  <a:pt x="741" y="313"/>
                  <a:pt x="700" y="334"/>
                </a:cubicBezTo>
                <a:cubicBezTo>
                  <a:pt x="659" y="355"/>
                  <a:pt x="567" y="295"/>
                  <a:pt x="533" y="308"/>
                </a:cubicBezTo>
                <a:cubicBezTo>
                  <a:pt x="499" y="321"/>
                  <a:pt x="536" y="387"/>
                  <a:pt x="495" y="411"/>
                </a:cubicBezTo>
                <a:cubicBezTo>
                  <a:pt x="454" y="435"/>
                  <a:pt x="322" y="414"/>
                  <a:pt x="287" y="449"/>
                </a:cubicBezTo>
                <a:cubicBezTo>
                  <a:pt x="252" y="484"/>
                  <a:pt x="308" y="593"/>
                  <a:pt x="287" y="619"/>
                </a:cubicBezTo>
                <a:cubicBezTo>
                  <a:pt x="266" y="645"/>
                  <a:pt x="180" y="585"/>
                  <a:pt x="159" y="606"/>
                </a:cubicBezTo>
                <a:cubicBezTo>
                  <a:pt x="138" y="627"/>
                  <a:pt x="183" y="721"/>
                  <a:pt x="160" y="746"/>
                </a:cubicBezTo>
                <a:cubicBezTo>
                  <a:pt x="137" y="771"/>
                  <a:pt x="38" y="724"/>
                  <a:pt x="19" y="758"/>
                </a:cubicBezTo>
                <a:cubicBezTo>
                  <a:pt x="0" y="792"/>
                  <a:pt x="40" y="911"/>
                  <a:pt x="45" y="951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2" name="Freeform 6"/>
          <p:cNvSpPr>
            <a:spLocks noChangeAspect="1"/>
          </p:cNvSpPr>
          <p:nvPr/>
        </p:nvSpPr>
        <p:spPr bwMode="auto">
          <a:xfrm>
            <a:off x="3317251" y="2021233"/>
            <a:ext cx="388627" cy="1380024"/>
          </a:xfrm>
          <a:custGeom>
            <a:avLst/>
            <a:gdLst/>
            <a:ahLst/>
            <a:cxnLst>
              <a:cxn ang="0">
                <a:pos x="229" y="0"/>
              </a:cxn>
              <a:cxn ang="0">
                <a:pos x="216" y="126"/>
              </a:cxn>
              <a:cxn ang="0">
                <a:pos x="331" y="265"/>
              </a:cxn>
              <a:cxn ang="0">
                <a:pos x="151" y="278"/>
              </a:cxn>
              <a:cxn ang="0">
                <a:pos x="280" y="406"/>
              </a:cxn>
              <a:cxn ang="0">
                <a:pos x="139" y="486"/>
              </a:cxn>
              <a:cxn ang="0">
                <a:pos x="229" y="599"/>
              </a:cxn>
              <a:cxn ang="0">
                <a:pos x="49" y="651"/>
              </a:cxn>
              <a:cxn ang="0">
                <a:pos x="113" y="805"/>
              </a:cxn>
              <a:cxn ang="0">
                <a:pos x="23" y="921"/>
              </a:cxn>
              <a:cxn ang="0">
                <a:pos x="150" y="1042"/>
              </a:cxn>
              <a:cxn ang="0">
                <a:pos x="17" y="1112"/>
              </a:cxn>
              <a:cxn ang="0">
                <a:pos x="49" y="1255"/>
              </a:cxn>
            </a:cxnLst>
            <a:rect l="0" t="0" r="r" b="b"/>
            <a:pathLst>
              <a:path w="342" h="1255">
                <a:moveTo>
                  <a:pt x="229" y="0"/>
                </a:moveTo>
                <a:cubicBezTo>
                  <a:pt x="227" y="21"/>
                  <a:pt x="199" y="82"/>
                  <a:pt x="216" y="126"/>
                </a:cubicBezTo>
                <a:cubicBezTo>
                  <a:pt x="233" y="170"/>
                  <a:pt x="342" y="240"/>
                  <a:pt x="331" y="265"/>
                </a:cubicBezTo>
                <a:cubicBezTo>
                  <a:pt x="320" y="290"/>
                  <a:pt x="159" y="255"/>
                  <a:pt x="151" y="278"/>
                </a:cubicBezTo>
                <a:cubicBezTo>
                  <a:pt x="143" y="301"/>
                  <a:pt x="282" y="371"/>
                  <a:pt x="280" y="406"/>
                </a:cubicBezTo>
                <a:cubicBezTo>
                  <a:pt x="278" y="441"/>
                  <a:pt x="147" y="454"/>
                  <a:pt x="139" y="486"/>
                </a:cubicBezTo>
                <a:cubicBezTo>
                  <a:pt x="131" y="518"/>
                  <a:pt x="244" y="572"/>
                  <a:pt x="229" y="599"/>
                </a:cubicBezTo>
                <a:cubicBezTo>
                  <a:pt x="214" y="626"/>
                  <a:pt x="68" y="617"/>
                  <a:pt x="49" y="651"/>
                </a:cubicBezTo>
                <a:cubicBezTo>
                  <a:pt x="30" y="685"/>
                  <a:pt x="117" y="760"/>
                  <a:pt x="113" y="805"/>
                </a:cubicBezTo>
                <a:cubicBezTo>
                  <a:pt x="109" y="850"/>
                  <a:pt x="17" y="882"/>
                  <a:pt x="23" y="921"/>
                </a:cubicBezTo>
                <a:cubicBezTo>
                  <a:pt x="29" y="960"/>
                  <a:pt x="151" y="1010"/>
                  <a:pt x="150" y="1042"/>
                </a:cubicBezTo>
                <a:cubicBezTo>
                  <a:pt x="149" y="1074"/>
                  <a:pt x="34" y="1076"/>
                  <a:pt x="17" y="1112"/>
                </a:cubicBezTo>
                <a:cubicBezTo>
                  <a:pt x="0" y="1148"/>
                  <a:pt x="42" y="1225"/>
                  <a:pt x="49" y="1255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1" name="Freeform 5"/>
          <p:cNvSpPr>
            <a:spLocks noChangeAspect="1"/>
          </p:cNvSpPr>
          <p:nvPr/>
        </p:nvSpPr>
        <p:spPr bwMode="auto">
          <a:xfrm>
            <a:off x="3431978" y="3082482"/>
            <a:ext cx="441339" cy="921348"/>
          </a:xfrm>
          <a:custGeom>
            <a:avLst/>
            <a:gdLst/>
            <a:ahLst/>
            <a:cxnLst>
              <a:cxn ang="0">
                <a:pos x="335" y="0"/>
              </a:cxn>
              <a:cxn ang="0">
                <a:pos x="245" y="206"/>
              </a:cxn>
              <a:cxn ang="0">
                <a:pos x="374" y="321"/>
              </a:cxn>
              <a:cxn ang="0">
                <a:pos x="245" y="334"/>
              </a:cxn>
              <a:cxn ang="0">
                <a:pos x="386" y="476"/>
              </a:cxn>
              <a:cxn ang="0">
                <a:pos x="232" y="463"/>
              </a:cxn>
              <a:cxn ang="0">
                <a:pos x="284" y="604"/>
              </a:cxn>
              <a:cxn ang="0">
                <a:pos x="28" y="619"/>
              </a:cxn>
              <a:cxn ang="0">
                <a:pos x="115" y="838"/>
              </a:cxn>
            </a:cxnLst>
            <a:rect l="0" t="0" r="r" b="b"/>
            <a:pathLst>
              <a:path w="388" h="838">
                <a:moveTo>
                  <a:pt x="335" y="0"/>
                </a:moveTo>
                <a:cubicBezTo>
                  <a:pt x="322" y="34"/>
                  <a:pt x="239" y="153"/>
                  <a:pt x="245" y="206"/>
                </a:cubicBezTo>
                <a:cubicBezTo>
                  <a:pt x="251" y="259"/>
                  <a:pt x="374" y="300"/>
                  <a:pt x="374" y="321"/>
                </a:cubicBezTo>
                <a:cubicBezTo>
                  <a:pt x="374" y="342"/>
                  <a:pt x="243" y="308"/>
                  <a:pt x="245" y="334"/>
                </a:cubicBezTo>
                <a:cubicBezTo>
                  <a:pt x="247" y="360"/>
                  <a:pt x="388" y="455"/>
                  <a:pt x="386" y="476"/>
                </a:cubicBezTo>
                <a:cubicBezTo>
                  <a:pt x="384" y="497"/>
                  <a:pt x="249" y="442"/>
                  <a:pt x="232" y="463"/>
                </a:cubicBezTo>
                <a:cubicBezTo>
                  <a:pt x="215" y="484"/>
                  <a:pt x="318" y="578"/>
                  <a:pt x="284" y="604"/>
                </a:cubicBezTo>
                <a:cubicBezTo>
                  <a:pt x="250" y="630"/>
                  <a:pt x="56" y="580"/>
                  <a:pt x="28" y="619"/>
                </a:cubicBezTo>
                <a:cubicBezTo>
                  <a:pt x="0" y="658"/>
                  <a:pt x="101" y="797"/>
                  <a:pt x="115" y="838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0" name="Freeform 4"/>
          <p:cNvSpPr>
            <a:spLocks noChangeAspect="1"/>
          </p:cNvSpPr>
          <p:nvPr/>
        </p:nvSpPr>
        <p:spPr bwMode="auto">
          <a:xfrm>
            <a:off x="4733257" y="3090476"/>
            <a:ext cx="621182" cy="562602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37" y="148"/>
              </a:cxn>
              <a:cxn ang="0">
                <a:pos x="234" y="159"/>
              </a:cxn>
              <a:cxn ang="0">
                <a:pos x="183" y="275"/>
              </a:cxn>
              <a:cxn ang="0">
                <a:pos x="427" y="223"/>
              </a:cxn>
              <a:cxn ang="0">
                <a:pos x="453" y="339"/>
              </a:cxn>
              <a:cxn ang="0">
                <a:pos x="633" y="262"/>
              </a:cxn>
              <a:cxn ang="0">
                <a:pos x="723" y="416"/>
              </a:cxn>
              <a:cxn ang="0">
                <a:pos x="890" y="288"/>
              </a:cxn>
              <a:cxn ang="0">
                <a:pos x="1095" y="339"/>
              </a:cxn>
              <a:cxn ang="0">
                <a:pos x="1237" y="493"/>
              </a:cxn>
            </a:cxnLst>
            <a:rect l="0" t="0" r="r" b="b"/>
            <a:pathLst>
              <a:path w="1237" h="493">
                <a:moveTo>
                  <a:pt x="12" y="0"/>
                </a:moveTo>
                <a:cubicBezTo>
                  <a:pt x="16" y="25"/>
                  <a:pt x="0" y="122"/>
                  <a:pt x="37" y="148"/>
                </a:cubicBezTo>
                <a:cubicBezTo>
                  <a:pt x="74" y="174"/>
                  <a:pt x="210" y="138"/>
                  <a:pt x="234" y="159"/>
                </a:cubicBezTo>
                <a:cubicBezTo>
                  <a:pt x="258" y="180"/>
                  <a:pt x="151" y="264"/>
                  <a:pt x="183" y="275"/>
                </a:cubicBezTo>
                <a:cubicBezTo>
                  <a:pt x="215" y="286"/>
                  <a:pt x="382" y="212"/>
                  <a:pt x="427" y="223"/>
                </a:cubicBezTo>
                <a:cubicBezTo>
                  <a:pt x="472" y="234"/>
                  <a:pt x="419" y="333"/>
                  <a:pt x="453" y="339"/>
                </a:cubicBezTo>
                <a:cubicBezTo>
                  <a:pt x="487" y="345"/>
                  <a:pt x="588" y="249"/>
                  <a:pt x="633" y="262"/>
                </a:cubicBezTo>
                <a:cubicBezTo>
                  <a:pt x="678" y="275"/>
                  <a:pt x="680" y="412"/>
                  <a:pt x="723" y="416"/>
                </a:cubicBezTo>
                <a:cubicBezTo>
                  <a:pt x="766" y="420"/>
                  <a:pt x="828" y="301"/>
                  <a:pt x="890" y="288"/>
                </a:cubicBezTo>
                <a:cubicBezTo>
                  <a:pt x="952" y="275"/>
                  <a:pt x="1037" y="305"/>
                  <a:pt x="1095" y="339"/>
                </a:cubicBezTo>
                <a:cubicBezTo>
                  <a:pt x="1153" y="373"/>
                  <a:pt x="1208" y="461"/>
                  <a:pt x="1237" y="493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0022" name="Group 86"/>
          <p:cNvGrpSpPr>
            <a:grpSpLocks/>
          </p:cNvGrpSpPr>
          <p:nvPr/>
        </p:nvGrpSpPr>
        <p:grpSpPr bwMode="auto">
          <a:xfrm>
            <a:off x="5665828" y="5250762"/>
            <a:ext cx="576000" cy="576000"/>
            <a:chOff x="1923" y="7306"/>
            <a:chExt cx="567" cy="570"/>
          </a:xfrm>
        </p:grpSpPr>
        <p:sp>
          <p:nvSpPr>
            <p:cNvPr id="40023" name="Line 87"/>
            <p:cNvSpPr>
              <a:spLocks noChangeShapeType="1"/>
            </p:cNvSpPr>
            <p:nvPr/>
          </p:nvSpPr>
          <p:spPr bwMode="auto">
            <a:xfrm>
              <a:off x="2320" y="7633"/>
              <a:ext cx="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24" name="Line 88"/>
            <p:cNvSpPr>
              <a:spLocks noChangeShapeType="1"/>
            </p:cNvSpPr>
            <p:nvPr/>
          </p:nvSpPr>
          <p:spPr bwMode="auto">
            <a:xfrm>
              <a:off x="1923" y="7640"/>
              <a:ext cx="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25" name="Line 89"/>
            <p:cNvSpPr>
              <a:spLocks noChangeShapeType="1"/>
            </p:cNvSpPr>
            <p:nvPr/>
          </p:nvSpPr>
          <p:spPr bwMode="auto">
            <a:xfrm flipV="1">
              <a:off x="1923" y="7581"/>
              <a:ext cx="1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26" name="Line 90"/>
            <p:cNvSpPr>
              <a:spLocks noChangeShapeType="1"/>
            </p:cNvSpPr>
            <p:nvPr/>
          </p:nvSpPr>
          <p:spPr bwMode="auto">
            <a:xfrm rot="5400000">
              <a:off x="2125" y="7391"/>
              <a:ext cx="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27" name="Line 91"/>
            <p:cNvSpPr>
              <a:spLocks noChangeShapeType="1"/>
            </p:cNvSpPr>
            <p:nvPr/>
          </p:nvSpPr>
          <p:spPr bwMode="auto">
            <a:xfrm rot="5400000">
              <a:off x="2094" y="7791"/>
              <a:ext cx="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28" name="Line 92"/>
            <p:cNvSpPr>
              <a:spLocks noChangeShapeType="1"/>
            </p:cNvSpPr>
            <p:nvPr/>
          </p:nvSpPr>
          <p:spPr bwMode="auto">
            <a:xfrm rot="5400000" flipV="1">
              <a:off x="2165" y="7790"/>
              <a:ext cx="1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0029" name="Group 93"/>
          <p:cNvGrpSpPr>
            <a:grpSpLocks/>
          </p:cNvGrpSpPr>
          <p:nvPr/>
        </p:nvGrpSpPr>
        <p:grpSpPr bwMode="auto">
          <a:xfrm rot="10800000">
            <a:off x="1386184" y="5281892"/>
            <a:ext cx="684000" cy="576000"/>
            <a:chOff x="9052" y="7250"/>
            <a:chExt cx="534" cy="541"/>
          </a:xfrm>
        </p:grpSpPr>
        <p:sp>
          <p:nvSpPr>
            <p:cNvPr id="40030" name="Line 94"/>
            <p:cNvSpPr>
              <a:spLocks noChangeShapeType="1"/>
            </p:cNvSpPr>
            <p:nvPr/>
          </p:nvSpPr>
          <p:spPr bwMode="auto">
            <a:xfrm rot="5400000">
              <a:off x="9220" y="7706"/>
              <a:ext cx="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1" name="Line 95"/>
            <p:cNvSpPr>
              <a:spLocks noChangeShapeType="1"/>
            </p:cNvSpPr>
            <p:nvPr/>
          </p:nvSpPr>
          <p:spPr bwMode="auto">
            <a:xfrm rot="5400000">
              <a:off x="9187" y="7335"/>
              <a:ext cx="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2" name="Line 96"/>
            <p:cNvSpPr>
              <a:spLocks noChangeShapeType="1"/>
            </p:cNvSpPr>
            <p:nvPr/>
          </p:nvSpPr>
          <p:spPr bwMode="auto">
            <a:xfrm rot="5400000" flipV="1">
              <a:off x="9244" y="7334"/>
              <a:ext cx="1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3" name="Line 97"/>
            <p:cNvSpPr>
              <a:spLocks noChangeShapeType="1"/>
            </p:cNvSpPr>
            <p:nvPr/>
          </p:nvSpPr>
          <p:spPr bwMode="auto">
            <a:xfrm rot="10800000">
              <a:off x="9419" y="7498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4" name="Line 98"/>
            <p:cNvSpPr>
              <a:spLocks noChangeShapeType="1"/>
            </p:cNvSpPr>
            <p:nvPr/>
          </p:nvSpPr>
          <p:spPr bwMode="auto">
            <a:xfrm rot="10800000">
              <a:off x="9052" y="7493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5" name="Line 99"/>
            <p:cNvSpPr>
              <a:spLocks noChangeShapeType="1"/>
            </p:cNvSpPr>
            <p:nvPr/>
          </p:nvSpPr>
          <p:spPr bwMode="auto">
            <a:xfrm rot="10800000" flipV="1">
              <a:off x="9052" y="7550"/>
              <a:ext cx="16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0036" name="Group 100"/>
          <p:cNvGrpSpPr>
            <a:grpSpLocks/>
          </p:cNvGrpSpPr>
          <p:nvPr/>
        </p:nvGrpSpPr>
        <p:grpSpPr bwMode="auto">
          <a:xfrm>
            <a:off x="3498939" y="5181616"/>
            <a:ext cx="720000" cy="720000"/>
            <a:chOff x="3651" y="7397"/>
            <a:chExt cx="488" cy="457"/>
          </a:xfrm>
        </p:grpSpPr>
        <p:sp>
          <p:nvSpPr>
            <p:cNvPr id="40037" name="Line 101"/>
            <p:cNvSpPr>
              <a:spLocks noChangeShapeType="1"/>
            </p:cNvSpPr>
            <p:nvPr/>
          </p:nvSpPr>
          <p:spPr bwMode="auto">
            <a:xfrm rot="5400000">
              <a:off x="3820" y="7798"/>
              <a:ext cx="1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8" name="Line 102"/>
            <p:cNvSpPr>
              <a:spLocks noChangeShapeType="1"/>
            </p:cNvSpPr>
            <p:nvPr/>
          </p:nvSpPr>
          <p:spPr bwMode="auto">
            <a:xfrm rot="5400000">
              <a:off x="3801" y="7454"/>
              <a:ext cx="1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39" name="Line 103"/>
            <p:cNvSpPr>
              <a:spLocks noChangeShapeType="1"/>
            </p:cNvSpPr>
            <p:nvPr/>
          </p:nvSpPr>
          <p:spPr bwMode="auto">
            <a:xfrm rot="5400000" flipV="1">
              <a:off x="3848" y="7462"/>
              <a:ext cx="1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40" name="Line 104"/>
            <p:cNvSpPr>
              <a:spLocks noChangeShapeType="1"/>
            </p:cNvSpPr>
            <p:nvPr/>
          </p:nvSpPr>
          <p:spPr bwMode="auto">
            <a:xfrm rot="10800000">
              <a:off x="4026" y="7640"/>
              <a:ext cx="1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41" name="Line 105"/>
            <p:cNvSpPr>
              <a:spLocks noChangeShapeType="1"/>
            </p:cNvSpPr>
            <p:nvPr/>
          </p:nvSpPr>
          <p:spPr bwMode="auto">
            <a:xfrm rot="10800000">
              <a:off x="3651" y="7618"/>
              <a:ext cx="1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042" name="Line 106"/>
            <p:cNvSpPr>
              <a:spLocks noChangeShapeType="1"/>
            </p:cNvSpPr>
            <p:nvPr/>
          </p:nvSpPr>
          <p:spPr bwMode="auto">
            <a:xfrm rot="10800000" flipV="1">
              <a:off x="3651" y="7671"/>
              <a:ext cx="1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aphicFrame>
        <p:nvGraphicFramePr>
          <p:cNvPr id="40043" name="Object 107"/>
          <p:cNvGraphicFramePr>
            <a:graphicFrameLocks noChangeAspect="1"/>
          </p:cNvGraphicFramePr>
          <p:nvPr/>
        </p:nvGraphicFramePr>
        <p:xfrm>
          <a:off x="1057984" y="4952948"/>
          <a:ext cx="1285879" cy="1234443"/>
        </p:xfrm>
        <a:graphic>
          <a:graphicData uri="http://schemas.openxmlformats.org/presentationml/2006/ole">
            <p:oleObj spid="_x0000_s40080" name="Equation" r:id="rId3" imgW="711200" imgH="685800" progId="">
              <p:embed/>
            </p:oleObj>
          </a:graphicData>
        </a:graphic>
      </p:graphicFrame>
      <p:graphicFrame>
        <p:nvGraphicFramePr>
          <p:cNvPr id="40045" name="Object 109"/>
          <p:cNvGraphicFramePr>
            <a:graphicFrameLocks noChangeAspect="1"/>
          </p:cNvGraphicFramePr>
          <p:nvPr/>
        </p:nvGraphicFramePr>
        <p:xfrm>
          <a:off x="5368014" y="4881886"/>
          <a:ext cx="1347126" cy="1293241"/>
        </p:xfrm>
        <a:graphic>
          <a:graphicData uri="http://schemas.openxmlformats.org/presentationml/2006/ole">
            <p:oleObj spid="_x0000_s40081" name="Equation" r:id="rId4" imgW="711200" imgH="685800" progId="">
              <p:embed/>
            </p:oleObj>
          </a:graphicData>
        </a:graphic>
      </p:graphicFrame>
      <p:graphicFrame>
        <p:nvGraphicFramePr>
          <p:cNvPr id="40044" name="Object 108"/>
          <p:cNvGraphicFramePr>
            <a:graphicFrameLocks noChangeAspect="1"/>
          </p:cNvGraphicFramePr>
          <p:nvPr/>
        </p:nvGraphicFramePr>
        <p:xfrm>
          <a:off x="3284624" y="4929197"/>
          <a:ext cx="1285885" cy="1285885"/>
        </p:xfrm>
        <a:graphic>
          <a:graphicData uri="http://schemas.openxmlformats.org/presentationml/2006/ole">
            <p:oleObj spid="_x0000_s40082" name="Equation" r:id="rId5" imgW="672808" imgH="672808" progId="">
              <p:embed/>
            </p:oleObj>
          </a:graphicData>
        </a:graphic>
      </p:graphicFrame>
      <p:sp>
        <p:nvSpPr>
          <p:cNvPr id="40067" name="Rectangle 1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68" name="Rectangle 13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69" name="Rectangle 133"/>
          <p:cNvSpPr>
            <a:spLocks noChangeArrowheads="1"/>
          </p:cNvSpPr>
          <p:nvPr/>
        </p:nvSpPr>
        <p:spPr bwMode="auto">
          <a:xfrm>
            <a:off x="2498807" y="5357826"/>
            <a:ext cx="5000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↔ </a:t>
            </a:r>
            <a:endParaRPr kumimoji="0" lang="ru-RU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070" name="Rectangle 134"/>
          <p:cNvSpPr>
            <a:spLocks noChangeArrowheads="1"/>
          </p:cNvSpPr>
          <p:nvPr/>
        </p:nvSpPr>
        <p:spPr bwMode="auto">
          <a:xfrm>
            <a:off x="4713385" y="5263234"/>
            <a:ext cx="57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↔ </a:t>
            </a:r>
            <a:endParaRPr kumimoji="0" 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0071" name="Object 135"/>
          <p:cNvGraphicFramePr>
            <a:graphicFrameLocks noChangeAspect="1"/>
          </p:cNvGraphicFramePr>
          <p:nvPr/>
        </p:nvGraphicFramePr>
        <p:xfrm>
          <a:off x="7223125" y="4976822"/>
          <a:ext cx="1004888" cy="1012825"/>
        </p:xfrm>
        <a:graphic>
          <a:graphicData uri="http://schemas.openxmlformats.org/presentationml/2006/ole">
            <p:oleObj spid="_x0000_s40083" name="Equation" r:id="rId6" imgW="672808" imgH="672808" progId="">
              <p:embed/>
            </p:oleObj>
          </a:graphicData>
        </a:graphic>
      </p:graphicFrame>
      <p:grpSp>
        <p:nvGrpSpPr>
          <p:cNvPr id="40072" name="Group 136"/>
          <p:cNvGrpSpPr>
            <a:grpSpLocks/>
          </p:cNvGrpSpPr>
          <p:nvPr/>
        </p:nvGrpSpPr>
        <p:grpSpPr bwMode="auto">
          <a:xfrm>
            <a:off x="7215206" y="4929198"/>
            <a:ext cx="1466853" cy="1000132"/>
            <a:chOff x="2085" y="3881"/>
            <a:chExt cx="1636" cy="1055"/>
          </a:xfrm>
        </p:grpSpPr>
        <p:sp>
          <p:nvSpPr>
            <p:cNvPr id="40087" name="AutoShape 151"/>
            <p:cNvSpPr>
              <a:spLocks/>
            </p:cNvSpPr>
            <p:nvPr/>
          </p:nvSpPr>
          <p:spPr bwMode="auto">
            <a:xfrm>
              <a:off x="2085" y="3958"/>
              <a:ext cx="143" cy="978"/>
            </a:xfrm>
            <a:prstGeom prst="leftBracket">
              <a:avLst>
                <a:gd name="adj" fmla="val 5699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b="1"/>
            </a:p>
          </p:txBody>
        </p:sp>
        <p:sp>
          <p:nvSpPr>
            <p:cNvPr id="40086" name="AutoShape 150"/>
            <p:cNvSpPr>
              <a:spLocks/>
            </p:cNvSpPr>
            <p:nvPr/>
          </p:nvSpPr>
          <p:spPr bwMode="auto">
            <a:xfrm>
              <a:off x="3066" y="3958"/>
              <a:ext cx="169" cy="978"/>
            </a:xfrm>
            <a:prstGeom prst="rightBracket">
              <a:avLst>
                <a:gd name="adj" fmla="val 48225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b="1"/>
            </a:p>
          </p:txBody>
        </p:sp>
        <p:grpSp>
          <p:nvGrpSpPr>
            <p:cNvPr id="40083" name="Group 147"/>
            <p:cNvGrpSpPr>
              <a:grpSpLocks/>
            </p:cNvGrpSpPr>
            <p:nvPr/>
          </p:nvGrpSpPr>
          <p:grpSpPr bwMode="auto">
            <a:xfrm>
              <a:off x="2732" y="4424"/>
              <a:ext cx="170" cy="59"/>
              <a:chOff x="2449" y="5278"/>
              <a:chExt cx="357" cy="59"/>
            </a:xfrm>
          </p:grpSpPr>
          <p:sp>
            <p:nvSpPr>
              <p:cNvPr id="40085" name="Line 149"/>
              <p:cNvSpPr>
                <a:spLocks noChangeShapeType="1"/>
              </p:cNvSpPr>
              <p:nvPr/>
            </p:nvSpPr>
            <p:spPr bwMode="auto">
              <a:xfrm>
                <a:off x="2449" y="533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  <p:sp>
            <p:nvSpPr>
              <p:cNvPr id="40084" name="Line 148"/>
              <p:cNvSpPr>
                <a:spLocks noChangeShapeType="1"/>
              </p:cNvSpPr>
              <p:nvPr/>
            </p:nvSpPr>
            <p:spPr bwMode="auto">
              <a:xfrm flipV="1">
                <a:off x="2449" y="5278"/>
                <a:ext cx="35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</p:grpSp>
        <p:grpSp>
          <p:nvGrpSpPr>
            <p:cNvPr id="40080" name="Group 144"/>
            <p:cNvGrpSpPr>
              <a:grpSpLocks/>
            </p:cNvGrpSpPr>
            <p:nvPr/>
          </p:nvGrpSpPr>
          <p:grpSpPr bwMode="auto">
            <a:xfrm>
              <a:off x="2361" y="4431"/>
              <a:ext cx="170" cy="59"/>
              <a:chOff x="2449" y="5278"/>
              <a:chExt cx="357" cy="59"/>
            </a:xfrm>
          </p:grpSpPr>
          <p:sp>
            <p:nvSpPr>
              <p:cNvPr id="40082" name="Line 146"/>
              <p:cNvSpPr>
                <a:spLocks noChangeShapeType="1"/>
              </p:cNvSpPr>
              <p:nvPr/>
            </p:nvSpPr>
            <p:spPr bwMode="auto">
              <a:xfrm>
                <a:off x="2449" y="533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  <p:sp>
            <p:nvSpPr>
              <p:cNvPr id="40081" name="Line 145"/>
              <p:cNvSpPr>
                <a:spLocks noChangeShapeType="1"/>
              </p:cNvSpPr>
              <p:nvPr/>
            </p:nvSpPr>
            <p:spPr bwMode="auto">
              <a:xfrm flipV="1">
                <a:off x="2449" y="5278"/>
                <a:ext cx="35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</p:grpSp>
        <p:grpSp>
          <p:nvGrpSpPr>
            <p:cNvPr id="40077" name="Group 141"/>
            <p:cNvGrpSpPr>
              <a:grpSpLocks/>
            </p:cNvGrpSpPr>
            <p:nvPr/>
          </p:nvGrpSpPr>
          <p:grpSpPr bwMode="auto">
            <a:xfrm rot="5400000">
              <a:off x="2553" y="4224"/>
              <a:ext cx="170" cy="59"/>
              <a:chOff x="2449" y="5278"/>
              <a:chExt cx="357" cy="59"/>
            </a:xfrm>
          </p:grpSpPr>
          <p:sp>
            <p:nvSpPr>
              <p:cNvPr id="40079" name="Line 143"/>
              <p:cNvSpPr>
                <a:spLocks noChangeShapeType="1"/>
              </p:cNvSpPr>
              <p:nvPr/>
            </p:nvSpPr>
            <p:spPr bwMode="auto">
              <a:xfrm>
                <a:off x="2449" y="533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  <p:sp>
            <p:nvSpPr>
              <p:cNvPr id="40078" name="Line 142"/>
              <p:cNvSpPr>
                <a:spLocks noChangeShapeType="1"/>
              </p:cNvSpPr>
              <p:nvPr/>
            </p:nvSpPr>
            <p:spPr bwMode="auto">
              <a:xfrm flipV="1">
                <a:off x="2449" y="5278"/>
                <a:ext cx="35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</p:grpSp>
        <p:grpSp>
          <p:nvGrpSpPr>
            <p:cNvPr id="40074" name="Group 138"/>
            <p:cNvGrpSpPr>
              <a:grpSpLocks/>
            </p:cNvGrpSpPr>
            <p:nvPr/>
          </p:nvGrpSpPr>
          <p:grpSpPr bwMode="auto">
            <a:xfrm rot="5400000">
              <a:off x="2548" y="4598"/>
              <a:ext cx="170" cy="59"/>
              <a:chOff x="2449" y="5278"/>
              <a:chExt cx="357" cy="59"/>
            </a:xfrm>
          </p:grpSpPr>
          <p:sp>
            <p:nvSpPr>
              <p:cNvPr id="40076" name="Line 140"/>
              <p:cNvSpPr>
                <a:spLocks noChangeShapeType="1"/>
              </p:cNvSpPr>
              <p:nvPr/>
            </p:nvSpPr>
            <p:spPr bwMode="auto">
              <a:xfrm>
                <a:off x="2449" y="533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  <p:sp>
            <p:nvSpPr>
              <p:cNvPr id="40075" name="Line 139"/>
              <p:cNvSpPr>
                <a:spLocks noChangeShapeType="1"/>
              </p:cNvSpPr>
              <p:nvPr/>
            </p:nvSpPr>
            <p:spPr bwMode="auto">
              <a:xfrm flipV="1">
                <a:off x="2449" y="5278"/>
                <a:ext cx="35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/>
              </a:p>
            </p:txBody>
          </p:sp>
        </p:grpSp>
        <p:sp>
          <p:nvSpPr>
            <p:cNvPr id="40073" name="Text Box 137"/>
            <p:cNvSpPr txBox="1">
              <a:spLocks noChangeArrowheads="1"/>
            </p:cNvSpPr>
            <p:nvPr/>
          </p:nvSpPr>
          <p:spPr bwMode="auto">
            <a:xfrm>
              <a:off x="3342" y="3881"/>
              <a:ext cx="3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2-</a:t>
              </a:r>
              <a:endParaRPr kumimoji="0" 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0088" name="Rectangle 1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90" name="Rectangle 154"/>
          <p:cNvSpPr>
            <a:spLocks noChangeArrowheads="1"/>
          </p:cNvSpPr>
          <p:nvPr/>
        </p:nvSpPr>
        <p:spPr bwMode="auto">
          <a:xfrm>
            <a:off x="2251075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571472" y="1078040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SO</a:t>
            </a:r>
            <a:r>
              <a:rPr lang="ru-RU" sz="4000" b="1" baseline="-30000" dirty="0" smtClean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ru-RU" sz="4000" b="1" baseline="30000" dirty="0" smtClean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2-</a:t>
            </a:r>
            <a:endParaRPr lang="ru-RU" sz="4000" b="1" dirty="0">
              <a:ln w="1905">
                <a:solidFill>
                  <a:schemeClr val="tx1"/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7" name="Рисунок 126" descr="http://www.nirhtu.ru/external/onh/Lections/Chem_Bond/Grafic8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2928934"/>
            <a:ext cx="17859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" name="Прямоугольник 127"/>
          <p:cNvSpPr/>
          <p:nvPr/>
        </p:nvSpPr>
        <p:spPr>
          <a:xfrm>
            <a:off x="7596336" y="1556792"/>
            <a:ext cx="10663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sp</a:t>
            </a:r>
            <a:r>
              <a:rPr lang="en-US" sz="4000" b="1" i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3</a:t>
            </a:r>
            <a:endParaRPr lang="ru-RU" sz="4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10" grpId="0"/>
      <p:bldP spid="40009" grpId="0"/>
      <p:bldP spid="39945" grpId="0" animBg="1"/>
      <p:bldP spid="39944" grpId="0" animBg="1"/>
      <p:bldP spid="39943" grpId="0" animBg="1"/>
      <p:bldP spid="39942" grpId="0" animBg="1"/>
      <p:bldP spid="39941" grpId="0" animBg="1"/>
      <p:bldP spid="39940" grpId="0" animBg="1"/>
      <p:bldP spid="40069" grpId="0"/>
      <p:bldP spid="40070" grpId="0"/>
      <p:bldP spid="1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2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в) </a:t>
            </a:r>
            <a:r>
              <a:rPr lang="ru-RU" sz="2800" b="1" i="1" dirty="0" err="1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Поляризуемость</a:t>
            </a:r>
            <a:r>
              <a:rPr lang="ru-RU" sz="2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ковалентной связи </a:t>
            </a:r>
            <a:endParaRPr lang="ru-RU" sz="2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30" name="Text Box 72"/>
          <p:cNvSpPr txBox="1">
            <a:spLocks noChangeArrowheads="1"/>
          </p:cNvSpPr>
          <p:nvPr/>
        </p:nvSpPr>
        <p:spPr bwMode="auto">
          <a:xfrm>
            <a:off x="2786050" y="4736575"/>
            <a:ext cx="2889050" cy="406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Ковалентная связь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314" y="923868"/>
            <a:ext cx="871540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 степени поляризации химическую связь подразделяют на: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677863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1" i="0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неполярную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= 0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</a:t>
            </a:r>
            <a:r>
              <a:rPr lang="ru-RU" sz="2400" b="1" dirty="0" smtClean="0"/>
              <a:t>∆</a:t>
            </a:r>
            <a:r>
              <a:rPr lang="el-GR" sz="2400" b="1" dirty="0" smtClean="0">
                <a:cs typeface="Times New Roman" pitchFamily="18" charset="0"/>
              </a:rPr>
              <a:t>χ</a:t>
            </a:r>
            <a:r>
              <a:rPr lang="en-US" sz="2400" b="1" dirty="0" smtClean="0">
                <a:cs typeface="Times New Roman" pitchFamily="18" charset="0"/>
              </a:rPr>
              <a:t>=0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типа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r>
              <a:rPr kumimoji="0" lang="ru-RU" sz="2000" b="1" i="0" u="none" strike="noStrike" cap="none" normalizeH="0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О</a:t>
            </a:r>
            <a:r>
              <a:rPr kumimoji="0" lang="ru-RU" sz="2000" b="1" i="0" u="none" strike="noStrike" cap="none" normalizeH="0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Сℓ</a:t>
            </a:r>
            <a:r>
              <a:rPr kumimoji="0" lang="ru-RU" sz="2000" b="1" i="0" u="none" strike="noStrike" cap="none" normalizeH="0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1" i="0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полярную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Средняя поляризация, у атомов разная ЭО и размеры, типа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Н–</a:t>
            </a:r>
            <a:r>
              <a:rPr kumimoji="0" lang="ru-RU" sz="20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Сℓ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Н–О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1" i="0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ионную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Предельная поляризация и </a:t>
            </a:r>
            <a:r>
              <a:rPr kumimoji="0" lang="ru-RU" sz="2000" b="1" i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ионизация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ковалентной связи.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4" name="Group 1"/>
          <p:cNvGrpSpPr>
            <a:grpSpLocks/>
          </p:cNvGrpSpPr>
          <p:nvPr/>
        </p:nvGrpSpPr>
        <p:grpSpPr bwMode="auto">
          <a:xfrm rot="10800000">
            <a:off x="5572132" y="3507430"/>
            <a:ext cx="3000402" cy="2357454"/>
            <a:chOff x="1971" y="11898"/>
            <a:chExt cx="4582" cy="3515"/>
          </a:xfrm>
        </p:grpSpPr>
        <p:sp>
          <p:nvSpPr>
            <p:cNvPr id="35" name="Oval 2"/>
            <p:cNvSpPr>
              <a:spLocks noChangeAspect="1" noChangeArrowheads="1"/>
            </p:cNvSpPr>
            <p:nvPr/>
          </p:nvSpPr>
          <p:spPr bwMode="auto">
            <a:xfrm>
              <a:off x="2736" y="14346"/>
              <a:ext cx="850" cy="850"/>
            </a:xfrm>
            <a:prstGeom prst="ellipse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Oval 3"/>
            <p:cNvSpPr>
              <a:spLocks noChangeAspect="1" noChangeArrowheads="1"/>
            </p:cNvSpPr>
            <p:nvPr/>
          </p:nvSpPr>
          <p:spPr bwMode="auto">
            <a:xfrm>
              <a:off x="4467" y="14166"/>
              <a:ext cx="1247" cy="1247"/>
            </a:xfrm>
            <a:prstGeom prst="ellipse">
              <a:avLst/>
            </a:prstGeom>
            <a:solidFill>
              <a:srgbClr val="548DD4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4"/>
            <p:cNvSpPr>
              <a:spLocks/>
            </p:cNvSpPr>
            <p:nvPr/>
          </p:nvSpPr>
          <p:spPr bwMode="auto">
            <a:xfrm>
              <a:off x="2558" y="12224"/>
              <a:ext cx="3262" cy="1495"/>
            </a:xfrm>
            <a:custGeom>
              <a:avLst/>
              <a:gdLst>
                <a:gd name="T0" fmla="*/ 502 w 3262"/>
                <a:gd name="T1" fmla="*/ 250 h 1495"/>
                <a:gd name="T2" fmla="*/ 978 w 3262"/>
                <a:gd name="T3" fmla="*/ 97 h 1495"/>
                <a:gd name="T4" fmla="*/ 1753 w 3262"/>
                <a:gd name="T5" fmla="*/ 7 h 1495"/>
                <a:gd name="T6" fmla="*/ 2437 w 3262"/>
                <a:gd name="T7" fmla="*/ 52 h 1495"/>
                <a:gd name="T8" fmla="*/ 2914 w 3262"/>
                <a:gd name="T9" fmla="*/ 259 h 1495"/>
                <a:gd name="T10" fmla="*/ 3211 w 3262"/>
                <a:gd name="T11" fmla="*/ 583 h 1495"/>
                <a:gd name="T12" fmla="*/ 3202 w 3262"/>
                <a:gd name="T13" fmla="*/ 1015 h 1495"/>
                <a:gd name="T14" fmla="*/ 2851 w 3262"/>
                <a:gd name="T15" fmla="*/ 1348 h 1495"/>
                <a:gd name="T16" fmla="*/ 2185 w 3262"/>
                <a:gd name="T17" fmla="*/ 1474 h 1495"/>
                <a:gd name="T18" fmla="*/ 1420 w 3262"/>
                <a:gd name="T19" fmla="*/ 1474 h 1495"/>
                <a:gd name="T20" fmla="*/ 790 w 3262"/>
                <a:gd name="T21" fmla="*/ 1357 h 1495"/>
                <a:gd name="T22" fmla="*/ 313 w 3262"/>
                <a:gd name="T23" fmla="*/ 1159 h 1495"/>
                <a:gd name="T24" fmla="*/ 34 w 3262"/>
                <a:gd name="T25" fmla="*/ 853 h 1495"/>
                <a:gd name="T26" fmla="*/ 106 w 3262"/>
                <a:gd name="T27" fmla="*/ 493 h 1495"/>
                <a:gd name="T28" fmla="*/ 502 w 3262"/>
                <a:gd name="T29" fmla="*/ 250 h 149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62"/>
                <a:gd name="T46" fmla="*/ 0 h 1495"/>
                <a:gd name="T47" fmla="*/ 3262 w 3262"/>
                <a:gd name="T48" fmla="*/ 1495 h 149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62" h="1495">
                  <a:moveTo>
                    <a:pt x="502" y="250"/>
                  </a:moveTo>
                  <a:cubicBezTo>
                    <a:pt x="646" y="189"/>
                    <a:pt x="770" y="137"/>
                    <a:pt x="978" y="97"/>
                  </a:cubicBezTo>
                  <a:cubicBezTo>
                    <a:pt x="1186" y="57"/>
                    <a:pt x="1510" y="14"/>
                    <a:pt x="1753" y="7"/>
                  </a:cubicBezTo>
                  <a:cubicBezTo>
                    <a:pt x="1996" y="0"/>
                    <a:pt x="2244" y="10"/>
                    <a:pt x="2437" y="52"/>
                  </a:cubicBezTo>
                  <a:cubicBezTo>
                    <a:pt x="2630" y="94"/>
                    <a:pt x="2785" y="171"/>
                    <a:pt x="2914" y="259"/>
                  </a:cubicBezTo>
                  <a:cubicBezTo>
                    <a:pt x="3043" y="347"/>
                    <a:pt x="3163" y="457"/>
                    <a:pt x="3211" y="583"/>
                  </a:cubicBezTo>
                  <a:cubicBezTo>
                    <a:pt x="3259" y="709"/>
                    <a:pt x="3262" y="888"/>
                    <a:pt x="3202" y="1015"/>
                  </a:cubicBezTo>
                  <a:cubicBezTo>
                    <a:pt x="3142" y="1142"/>
                    <a:pt x="3020" y="1272"/>
                    <a:pt x="2851" y="1348"/>
                  </a:cubicBezTo>
                  <a:cubicBezTo>
                    <a:pt x="2682" y="1424"/>
                    <a:pt x="2423" y="1453"/>
                    <a:pt x="2185" y="1474"/>
                  </a:cubicBezTo>
                  <a:cubicBezTo>
                    <a:pt x="1947" y="1495"/>
                    <a:pt x="1652" y="1493"/>
                    <a:pt x="1420" y="1474"/>
                  </a:cubicBezTo>
                  <a:cubicBezTo>
                    <a:pt x="1188" y="1455"/>
                    <a:pt x="974" y="1409"/>
                    <a:pt x="790" y="1357"/>
                  </a:cubicBezTo>
                  <a:cubicBezTo>
                    <a:pt x="606" y="1305"/>
                    <a:pt x="439" y="1243"/>
                    <a:pt x="313" y="1159"/>
                  </a:cubicBezTo>
                  <a:cubicBezTo>
                    <a:pt x="187" y="1075"/>
                    <a:pt x="68" y="964"/>
                    <a:pt x="34" y="853"/>
                  </a:cubicBezTo>
                  <a:cubicBezTo>
                    <a:pt x="0" y="742"/>
                    <a:pt x="28" y="594"/>
                    <a:pt x="106" y="493"/>
                  </a:cubicBezTo>
                  <a:cubicBezTo>
                    <a:pt x="184" y="392"/>
                    <a:pt x="420" y="301"/>
                    <a:pt x="502" y="25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CE6F2"/>
                </a:gs>
                <a:gs pos="100000">
                  <a:srgbClr val="4F81BD"/>
                </a:gs>
              </a:gsLst>
              <a:lin ang="0" scaled="1"/>
              <a:tileRect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Oval 5"/>
            <p:cNvSpPr>
              <a:spLocks noChangeArrowheads="1"/>
            </p:cNvSpPr>
            <p:nvPr/>
          </p:nvSpPr>
          <p:spPr bwMode="auto">
            <a:xfrm>
              <a:off x="3033" y="12843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Oval 6"/>
            <p:cNvSpPr>
              <a:spLocks noChangeArrowheads="1"/>
            </p:cNvSpPr>
            <p:nvPr/>
          </p:nvSpPr>
          <p:spPr bwMode="auto">
            <a:xfrm>
              <a:off x="5062" y="12856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40" name="AutoShape 7"/>
            <p:cNvCxnSpPr>
              <a:cxnSpLocks noChangeShapeType="1"/>
            </p:cNvCxnSpPr>
            <p:nvPr/>
          </p:nvCxnSpPr>
          <p:spPr bwMode="auto">
            <a:xfrm>
              <a:off x="1971" y="12937"/>
              <a:ext cx="4437" cy="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 rot="10800000">
              <a:off x="2222" y="11898"/>
              <a:ext cx="786" cy="5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dirty="0" err="1">
                  <a:latin typeface="Calibri" pitchFamily="34" charset="0"/>
                </a:rPr>
                <a:t>δ</a:t>
              </a:r>
              <a:r>
                <a:rPr lang="en-US" sz="2000" dirty="0">
                  <a:latin typeface="Calibri" pitchFamily="34" charset="0"/>
                </a:rPr>
                <a:t>+</a:t>
              </a:r>
              <a:endParaRPr lang="ru-RU" dirty="0"/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 rot="10800000">
              <a:off x="5103" y="11898"/>
              <a:ext cx="1096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dirty="0" err="1">
                  <a:latin typeface="Calibri" pitchFamily="34" charset="0"/>
                </a:rPr>
                <a:t>δ</a:t>
              </a:r>
              <a:r>
                <a:rPr lang="en-US" sz="2000" dirty="0">
                  <a:latin typeface="Calibri" pitchFamily="34" charset="0"/>
                </a:rPr>
                <a:t> – </a:t>
              </a:r>
              <a:endParaRPr lang="ru-RU" dirty="0"/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3048" y="14667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Oval 11"/>
            <p:cNvSpPr>
              <a:spLocks noChangeArrowheads="1"/>
            </p:cNvSpPr>
            <p:nvPr/>
          </p:nvSpPr>
          <p:spPr bwMode="auto">
            <a:xfrm>
              <a:off x="4971" y="14667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5457" y="13770"/>
              <a:ext cx="1096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000" b="1">
                  <a:latin typeface="Calibri" pitchFamily="34" charset="0"/>
                </a:rPr>
                <a:t> – </a:t>
              </a:r>
              <a:endParaRPr lang="ru-RU"/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2262" y="13923"/>
              <a:ext cx="786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000">
                  <a:latin typeface="Calibri" pitchFamily="34" charset="0"/>
                </a:rPr>
                <a:t>+</a:t>
              </a:r>
              <a:endParaRPr lang="ru-RU"/>
            </a:p>
          </p:txBody>
        </p:sp>
        <p:cxnSp>
          <p:nvCxnSpPr>
            <p:cNvPr id="47" name="AutoShape 14"/>
            <p:cNvCxnSpPr>
              <a:cxnSpLocks noChangeShapeType="1"/>
            </p:cNvCxnSpPr>
            <p:nvPr/>
          </p:nvCxnSpPr>
          <p:spPr bwMode="auto">
            <a:xfrm>
              <a:off x="2067" y="14760"/>
              <a:ext cx="4218" cy="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51" name="Группа 50"/>
          <p:cNvGrpSpPr/>
          <p:nvPr/>
        </p:nvGrpSpPr>
        <p:grpSpPr>
          <a:xfrm>
            <a:off x="428596" y="2786058"/>
            <a:ext cx="4801942" cy="3714776"/>
            <a:chOff x="642910" y="2571744"/>
            <a:chExt cx="4801942" cy="3714776"/>
          </a:xfrm>
        </p:grpSpPr>
        <p:sp>
          <p:nvSpPr>
            <p:cNvPr id="5" name="Line 47"/>
            <p:cNvSpPr>
              <a:spLocks noChangeShapeType="1"/>
            </p:cNvSpPr>
            <p:nvPr/>
          </p:nvSpPr>
          <p:spPr bwMode="auto">
            <a:xfrm>
              <a:off x="1680833" y="2571744"/>
              <a:ext cx="10089" cy="2467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6" name="Line 48"/>
            <p:cNvSpPr>
              <a:spLocks noChangeShapeType="1"/>
            </p:cNvSpPr>
            <p:nvPr/>
          </p:nvSpPr>
          <p:spPr bwMode="auto">
            <a:xfrm>
              <a:off x="1690921" y="5039144"/>
              <a:ext cx="25441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7" name="Line 49"/>
            <p:cNvSpPr>
              <a:spLocks noChangeShapeType="1"/>
            </p:cNvSpPr>
            <p:nvPr/>
          </p:nvSpPr>
          <p:spPr bwMode="auto">
            <a:xfrm flipH="1">
              <a:off x="1661572" y="3347870"/>
              <a:ext cx="135740" cy="9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8" name="Line 50"/>
            <p:cNvSpPr>
              <a:spLocks noChangeShapeType="1"/>
            </p:cNvSpPr>
            <p:nvPr/>
          </p:nvSpPr>
          <p:spPr bwMode="auto">
            <a:xfrm>
              <a:off x="1690921" y="4178316"/>
              <a:ext cx="1063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9" name="Line 51"/>
            <p:cNvSpPr>
              <a:spLocks noChangeShapeType="1"/>
            </p:cNvSpPr>
            <p:nvPr/>
          </p:nvSpPr>
          <p:spPr bwMode="auto">
            <a:xfrm>
              <a:off x="2365033" y="4913012"/>
              <a:ext cx="0" cy="126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0" name="Line 52"/>
            <p:cNvSpPr>
              <a:spLocks noChangeShapeType="1"/>
            </p:cNvSpPr>
            <p:nvPr/>
          </p:nvSpPr>
          <p:spPr bwMode="auto">
            <a:xfrm>
              <a:off x="3020802" y="4913012"/>
              <a:ext cx="0" cy="126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1" name="Line 53"/>
            <p:cNvSpPr>
              <a:spLocks noChangeShapeType="1"/>
            </p:cNvSpPr>
            <p:nvPr/>
          </p:nvSpPr>
          <p:spPr bwMode="auto">
            <a:xfrm>
              <a:off x="3694913" y="4913012"/>
              <a:ext cx="0" cy="126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1690004" y="3733631"/>
              <a:ext cx="1841655" cy="1296306"/>
            </a:xfrm>
            <a:custGeom>
              <a:avLst/>
              <a:gdLst/>
              <a:ahLst/>
              <a:cxnLst>
                <a:cxn ang="0">
                  <a:pos x="0" y="1408"/>
                </a:cxn>
                <a:cxn ang="0">
                  <a:pos x="99" y="1392"/>
                </a:cxn>
                <a:cxn ang="0">
                  <a:pos x="182" y="1367"/>
                </a:cxn>
                <a:cxn ang="0">
                  <a:pos x="290" y="1335"/>
                </a:cxn>
                <a:cxn ang="0">
                  <a:pos x="373" y="1302"/>
                </a:cxn>
                <a:cxn ang="0">
                  <a:pos x="494" y="1239"/>
                </a:cxn>
                <a:cxn ang="0">
                  <a:pos x="725" y="1061"/>
                </a:cxn>
                <a:cxn ang="0">
                  <a:pos x="2008" y="0"/>
                </a:cxn>
              </a:cxnLst>
              <a:rect l="0" t="0" r="r" b="b"/>
              <a:pathLst>
                <a:path w="2008" h="1408">
                  <a:moveTo>
                    <a:pt x="0" y="1408"/>
                  </a:moveTo>
                  <a:cubicBezTo>
                    <a:pt x="17" y="1406"/>
                    <a:pt x="69" y="1399"/>
                    <a:pt x="99" y="1392"/>
                  </a:cubicBezTo>
                  <a:cubicBezTo>
                    <a:pt x="129" y="1383"/>
                    <a:pt x="148" y="1379"/>
                    <a:pt x="182" y="1367"/>
                  </a:cubicBezTo>
                  <a:cubicBezTo>
                    <a:pt x="214" y="1358"/>
                    <a:pt x="259" y="1346"/>
                    <a:pt x="290" y="1335"/>
                  </a:cubicBezTo>
                  <a:cubicBezTo>
                    <a:pt x="322" y="1324"/>
                    <a:pt x="339" y="1318"/>
                    <a:pt x="373" y="1302"/>
                  </a:cubicBezTo>
                  <a:cubicBezTo>
                    <a:pt x="407" y="1286"/>
                    <a:pt x="435" y="1279"/>
                    <a:pt x="494" y="1239"/>
                  </a:cubicBezTo>
                  <a:lnTo>
                    <a:pt x="725" y="1061"/>
                  </a:lnTo>
                  <a:lnTo>
                    <a:pt x="2008" y="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3" name="Text Box 55"/>
            <p:cNvSpPr txBox="1">
              <a:spLocks noChangeArrowheads="1"/>
            </p:cNvSpPr>
            <p:nvPr/>
          </p:nvSpPr>
          <p:spPr bwMode="auto">
            <a:xfrm>
              <a:off x="1572608" y="5022572"/>
              <a:ext cx="2999392" cy="4066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0      1,0      2,0      3,0   ∆</a:t>
              </a:r>
              <a:r>
                <a:rPr kumimoji="0" lang="ru-RU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χ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56"/>
            <p:cNvSpPr txBox="1">
              <a:spLocks noChangeArrowheads="1"/>
            </p:cNvSpPr>
            <p:nvPr/>
          </p:nvSpPr>
          <p:spPr bwMode="auto">
            <a:xfrm>
              <a:off x="1038821" y="3183070"/>
              <a:ext cx="711715" cy="3240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100     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57"/>
            <p:cNvSpPr>
              <a:spLocks noChangeShapeType="1"/>
            </p:cNvSpPr>
            <p:nvPr/>
          </p:nvSpPr>
          <p:spPr bwMode="auto">
            <a:xfrm flipH="1">
              <a:off x="1661572" y="4178316"/>
              <a:ext cx="131062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6" name="Line 58"/>
            <p:cNvSpPr>
              <a:spLocks noChangeShapeType="1"/>
            </p:cNvSpPr>
            <p:nvPr/>
          </p:nvSpPr>
          <p:spPr bwMode="auto">
            <a:xfrm>
              <a:off x="2972192" y="4178316"/>
              <a:ext cx="0" cy="8516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7" name="Line 59"/>
            <p:cNvSpPr>
              <a:spLocks noChangeShapeType="1"/>
            </p:cNvSpPr>
            <p:nvPr/>
          </p:nvSpPr>
          <p:spPr bwMode="auto">
            <a:xfrm>
              <a:off x="1680833" y="3360759"/>
              <a:ext cx="2342424" cy="9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 type="arrow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" name="Line 60"/>
            <p:cNvSpPr>
              <a:spLocks noChangeShapeType="1"/>
            </p:cNvSpPr>
            <p:nvPr/>
          </p:nvSpPr>
          <p:spPr bwMode="auto">
            <a:xfrm>
              <a:off x="4023256" y="3348791"/>
              <a:ext cx="0" cy="168114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9" name="Line 61"/>
            <p:cNvSpPr>
              <a:spLocks noChangeShapeType="1"/>
            </p:cNvSpPr>
            <p:nvPr/>
          </p:nvSpPr>
          <p:spPr bwMode="auto">
            <a:xfrm flipV="1">
              <a:off x="3531659" y="3348791"/>
              <a:ext cx="491597" cy="38484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0" name="Oval 62"/>
            <p:cNvSpPr>
              <a:spLocks noChangeArrowheads="1"/>
            </p:cNvSpPr>
            <p:nvPr/>
          </p:nvSpPr>
          <p:spPr bwMode="auto">
            <a:xfrm>
              <a:off x="2879559" y="4222508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1" name="Oval 63"/>
            <p:cNvSpPr>
              <a:spLocks noChangeArrowheads="1"/>
            </p:cNvSpPr>
            <p:nvPr/>
          </p:nvSpPr>
          <p:spPr bwMode="auto">
            <a:xfrm>
              <a:off x="2653938" y="4406642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2" name="Oval 64"/>
            <p:cNvSpPr>
              <a:spLocks noChangeArrowheads="1"/>
            </p:cNvSpPr>
            <p:nvPr/>
          </p:nvSpPr>
          <p:spPr bwMode="auto">
            <a:xfrm>
              <a:off x="2477844" y="4548426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3" name="Oval 65"/>
            <p:cNvSpPr>
              <a:spLocks noChangeArrowheads="1"/>
            </p:cNvSpPr>
            <p:nvPr/>
          </p:nvSpPr>
          <p:spPr bwMode="auto">
            <a:xfrm>
              <a:off x="2302666" y="4706781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4" name="Oval 66"/>
            <p:cNvSpPr>
              <a:spLocks noChangeArrowheads="1"/>
            </p:cNvSpPr>
            <p:nvPr/>
          </p:nvSpPr>
          <p:spPr bwMode="auto">
            <a:xfrm>
              <a:off x="2085300" y="4872502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5" name="Oval 67"/>
            <p:cNvSpPr>
              <a:spLocks noChangeArrowheads="1"/>
            </p:cNvSpPr>
            <p:nvPr/>
          </p:nvSpPr>
          <p:spPr bwMode="auto">
            <a:xfrm>
              <a:off x="1882607" y="4957204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6" name="Oval 68"/>
            <p:cNvSpPr>
              <a:spLocks noChangeArrowheads="1"/>
            </p:cNvSpPr>
            <p:nvPr/>
          </p:nvSpPr>
          <p:spPr bwMode="auto">
            <a:xfrm>
              <a:off x="3531659" y="3681153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7" name="Oval 69"/>
            <p:cNvSpPr>
              <a:spLocks noChangeArrowheads="1"/>
            </p:cNvSpPr>
            <p:nvPr/>
          </p:nvSpPr>
          <p:spPr bwMode="auto">
            <a:xfrm>
              <a:off x="3251926" y="3902114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8" name="Oval 70"/>
            <p:cNvSpPr>
              <a:spLocks noChangeArrowheads="1"/>
            </p:cNvSpPr>
            <p:nvPr/>
          </p:nvSpPr>
          <p:spPr bwMode="auto">
            <a:xfrm>
              <a:off x="3061157" y="4044818"/>
              <a:ext cx="52278" cy="5247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9" name="Text Box 71"/>
            <p:cNvSpPr txBox="1">
              <a:spLocks noChangeArrowheads="1"/>
            </p:cNvSpPr>
            <p:nvPr/>
          </p:nvSpPr>
          <p:spPr bwMode="auto">
            <a:xfrm>
              <a:off x="3632546" y="3595531"/>
              <a:ext cx="1812306" cy="5441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Ионная связь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Oval 73"/>
            <p:cNvSpPr>
              <a:spLocks noChangeArrowheads="1"/>
            </p:cNvSpPr>
            <p:nvPr/>
          </p:nvSpPr>
          <p:spPr bwMode="auto">
            <a:xfrm>
              <a:off x="3992990" y="3338663"/>
              <a:ext cx="52278" cy="52478"/>
            </a:xfrm>
            <a:prstGeom prst="ellips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32" name="Text Box 74"/>
            <p:cNvSpPr txBox="1">
              <a:spLocks noChangeArrowheads="1"/>
            </p:cNvSpPr>
            <p:nvPr/>
          </p:nvSpPr>
          <p:spPr bwMode="auto">
            <a:xfrm>
              <a:off x="642910" y="5595947"/>
              <a:ext cx="4590380" cy="6905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Зав-сть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степени ионности связи q/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ℓ 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от разности ЭО ∆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χ 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атомов.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1192831" y="4023857"/>
              <a:ext cx="4700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50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1315492" y="4820826"/>
              <a:ext cx="3571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ru-RU" sz="36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Группа 93"/>
          <p:cNvGrpSpPr/>
          <p:nvPr/>
        </p:nvGrpSpPr>
        <p:grpSpPr>
          <a:xfrm>
            <a:off x="5286380" y="863600"/>
            <a:ext cx="3489325" cy="3424249"/>
            <a:chOff x="5378450" y="863600"/>
            <a:chExt cx="3489325" cy="3424249"/>
          </a:xfrm>
        </p:grpSpPr>
        <p:sp>
          <p:nvSpPr>
            <p:cNvPr id="33796" name="Oval 5"/>
            <p:cNvSpPr>
              <a:spLocks noChangeArrowheads="1"/>
            </p:cNvSpPr>
            <p:nvPr/>
          </p:nvSpPr>
          <p:spPr bwMode="auto">
            <a:xfrm>
              <a:off x="6943725" y="2366963"/>
              <a:ext cx="360363" cy="360362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cxnSp>
          <p:nvCxnSpPr>
            <p:cNvPr id="33797" name="AutoShape 6"/>
            <p:cNvCxnSpPr>
              <a:cxnSpLocks noChangeShapeType="1"/>
            </p:cNvCxnSpPr>
            <p:nvPr/>
          </p:nvCxnSpPr>
          <p:spPr bwMode="auto">
            <a:xfrm>
              <a:off x="7124700" y="2443163"/>
              <a:ext cx="0" cy="2159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798" name="AutoShape 7"/>
            <p:cNvCxnSpPr>
              <a:cxnSpLocks noChangeShapeType="1"/>
            </p:cNvCxnSpPr>
            <p:nvPr/>
          </p:nvCxnSpPr>
          <p:spPr bwMode="auto">
            <a:xfrm>
              <a:off x="7010400" y="2555875"/>
              <a:ext cx="21590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3799" name="Oval 8"/>
            <p:cNvSpPr>
              <a:spLocks noChangeArrowheads="1"/>
            </p:cNvSpPr>
            <p:nvPr/>
          </p:nvSpPr>
          <p:spPr bwMode="auto">
            <a:xfrm>
              <a:off x="6619875" y="2063750"/>
              <a:ext cx="981075" cy="981075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33800" name="Oval 9"/>
            <p:cNvSpPr>
              <a:spLocks noChangeArrowheads="1"/>
            </p:cNvSpPr>
            <p:nvPr/>
          </p:nvSpPr>
          <p:spPr bwMode="auto">
            <a:xfrm>
              <a:off x="6038850" y="1481138"/>
              <a:ext cx="2160588" cy="2160587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33801" name="Oval 10"/>
            <p:cNvSpPr>
              <a:spLocks noChangeArrowheads="1"/>
            </p:cNvSpPr>
            <p:nvPr/>
          </p:nvSpPr>
          <p:spPr bwMode="auto">
            <a:xfrm>
              <a:off x="5505450" y="957263"/>
              <a:ext cx="3238500" cy="324008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grpSp>
          <p:nvGrpSpPr>
            <p:cNvPr id="2" name="Group 11"/>
            <p:cNvGrpSpPr>
              <a:grpSpLocks/>
            </p:cNvGrpSpPr>
            <p:nvPr/>
          </p:nvGrpSpPr>
          <p:grpSpPr bwMode="auto">
            <a:xfrm>
              <a:off x="7019959" y="881074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95" name="Oval 12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96" name="AutoShape 13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7896259" y="3827474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93" name="Oval 15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94" name="AutoShape 16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8442359" y="169577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91" name="Oval 18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92" name="AutoShape 19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6134134" y="1096974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89" name="Oval 21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90" name="AutoShape 22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8639209" y="2430474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87" name="Oval 24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88" name="AutoShape 25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5400709" y="247174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85" name="Oval 27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86" name="AutoShape 28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7019959" y="407194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83" name="Oval 30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84" name="AutoShape 31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5572159" y="321469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81" name="Oval 33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82" name="AutoShape 34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6189379" y="385604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79" name="Oval 36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80" name="AutoShape 37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5543584" y="174149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77" name="Oval 39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78" name="AutoShape 40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7820059" y="1096974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75" name="Oval 42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76" name="AutoShape 43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8461409" y="3226129"/>
              <a:ext cx="215900" cy="215900"/>
              <a:chOff x="1950" y="1965"/>
              <a:chExt cx="340" cy="340"/>
            </a:xfrm>
            <a:solidFill>
              <a:srgbClr val="FFFF00"/>
            </a:solidFill>
          </p:grpSpPr>
          <p:sp>
            <p:nvSpPr>
              <p:cNvPr id="25673" name="Oval 45"/>
              <p:cNvSpPr>
                <a:spLocks noChangeArrowheads="1"/>
              </p:cNvSpPr>
              <p:nvPr/>
            </p:nvSpPr>
            <p:spPr bwMode="auto">
              <a:xfrm>
                <a:off x="1950" y="1965"/>
                <a:ext cx="340" cy="340"/>
              </a:xfrm>
              <a:prstGeom prst="ellips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ru-RU">
                  <a:cs typeface="+mn-cs"/>
                </a:endParaRPr>
              </a:p>
            </p:txBody>
          </p:sp>
          <p:cxnSp>
            <p:nvCxnSpPr>
              <p:cNvPr id="25674" name="AutoShape 46"/>
              <p:cNvCxnSpPr>
                <a:cxnSpLocks noChangeShapeType="1"/>
              </p:cNvCxnSpPr>
              <p:nvPr/>
            </p:nvCxnSpPr>
            <p:spPr bwMode="auto">
              <a:xfrm>
                <a:off x="2025" y="2130"/>
                <a:ext cx="165" cy="0"/>
              </a:xfrm>
              <a:prstGeom prst="straightConnector1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4" name="Group 47"/>
            <p:cNvGrpSpPr>
              <a:grpSpLocks/>
            </p:cNvGrpSpPr>
            <p:nvPr/>
          </p:nvGrpSpPr>
          <p:grpSpPr bwMode="auto">
            <a:xfrm>
              <a:off x="5715000" y="1285875"/>
              <a:ext cx="431800" cy="468313"/>
              <a:chOff x="3295" y="1505"/>
              <a:chExt cx="530" cy="595"/>
            </a:xfrm>
          </p:grpSpPr>
          <p:cxnSp>
            <p:nvCxnSpPr>
              <p:cNvPr id="33859" name="AutoShape 48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60" name="AutoShape 49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grpSp>
          <p:nvGrpSpPr>
            <p:cNvPr id="15" name="Group 50"/>
            <p:cNvGrpSpPr>
              <a:grpSpLocks/>
            </p:cNvGrpSpPr>
            <p:nvPr/>
          </p:nvGrpSpPr>
          <p:grpSpPr bwMode="auto">
            <a:xfrm rot="-1727640">
              <a:off x="5378450" y="2052638"/>
              <a:ext cx="336550" cy="377825"/>
              <a:chOff x="3295" y="1505"/>
              <a:chExt cx="530" cy="595"/>
            </a:xfrm>
          </p:grpSpPr>
          <p:cxnSp>
            <p:nvCxnSpPr>
              <p:cNvPr id="33857" name="AutoShape 51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58" name="AutoShape 52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cxnSp>
          <p:nvCxnSpPr>
            <p:cNvPr id="33816" name="AutoShape 54"/>
            <p:cNvCxnSpPr>
              <a:cxnSpLocks noChangeShapeType="1"/>
            </p:cNvCxnSpPr>
            <p:nvPr/>
          </p:nvCxnSpPr>
          <p:spPr bwMode="auto">
            <a:xfrm rot="1810411" flipV="1">
              <a:off x="6403975" y="954088"/>
              <a:ext cx="217488" cy="250825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 type="stealth" w="lg" len="lg"/>
              <a:tailEnd/>
            </a:ln>
          </p:spPr>
        </p:cxnSp>
        <p:cxnSp>
          <p:nvCxnSpPr>
            <p:cNvPr id="33817" name="AutoShape 55"/>
            <p:cNvCxnSpPr>
              <a:cxnSpLocks noChangeShapeType="1"/>
            </p:cNvCxnSpPr>
            <p:nvPr/>
          </p:nvCxnSpPr>
          <p:spPr bwMode="auto">
            <a:xfrm rot="1810411" flipV="1">
              <a:off x="6746875" y="914400"/>
              <a:ext cx="215900" cy="168275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stealth" w="lg" len="lg"/>
            </a:ln>
          </p:spPr>
        </p:cxnSp>
        <p:grpSp>
          <p:nvGrpSpPr>
            <p:cNvPr id="16" name="Group 56"/>
            <p:cNvGrpSpPr>
              <a:grpSpLocks/>
            </p:cNvGrpSpPr>
            <p:nvPr/>
          </p:nvGrpSpPr>
          <p:grpSpPr bwMode="auto">
            <a:xfrm rot="3960000">
              <a:off x="7378701" y="842962"/>
              <a:ext cx="336550" cy="377825"/>
              <a:chOff x="3295" y="1505"/>
              <a:chExt cx="530" cy="595"/>
            </a:xfrm>
          </p:grpSpPr>
          <p:cxnSp>
            <p:nvCxnSpPr>
              <p:cNvPr id="33855" name="AutoShape 57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56" name="AutoShape 58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grpSp>
          <p:nvGrpSpPr>
            <p:cNvPr id="17" name="Group 59"/>
            <p:cNvGrpSpPr>
              <a:grpSpLocks/>
            </p:cNvGrpSpPr>
            <p:nvPr/>
          </p:nvGrpSpPr>
          <p:grpSpPr bwMode="auto">
            <a:xfrm rot="5775298">
              <a:off x="8042275" y="1231900"/>
              <a:ext cx="504825" cy="504825"/>
              <a:chOff x="3295" y="1505"/>
              <a:chExt cx="530" cy="595"/>
            </a:xfrm>
          </p:grpSpPr>
          <p:cxnSp>
            <p:nvCxnSpPr>
              <p:cNvPr id="33853" name="AutoShape 60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54" name="AutoShape 61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grpSp>
          <p:nvGrpSpPr>
            <p:cNvPr id="18" name="Group 62"/>
            <p:cNvGrpSpPr>
              <a:grpSpLocks/>
            </p:cNvGrpSpPr>
            <p:nvPr/>
          </p:nvGrpSpPr>
          <p:grpSpPr bwMode="auto">
            <a:xfrm rot="7560000">
              <a:off x="8510588" y="1990725"/>
              <a:ext cx="336550" cy="377825"/>
              <a:chOff x="3295" y="1505"/>
              <a:chExt cx="530" cy="595"/>
            </a:xfrm>
          </p:grpSpPr>
          <p:cxnSp>
            <p:nvCxnSpPr>
              <p:cNvPr id="33851" name="AutoShape 63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52" name="AutoShape 64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grpSp>
          <p:nvGrpSpPr>
            <p:cNvPr id="19" name="Group 65"/>
            <p:cNvGrpSpPr>
              <a:grpSpLocks/>
            </p:cNvGrpSpPr>
            <p:nvPr/>
          </p:nvGrpSpPr>
          <p:grpSpPr bwMode="auto">
            <a:xfrm rot="-3166704">
              <a:off x="5407026" y="2765425"/>
              <a:ext cx="336550" cy="377825"/>
              <a:chOff x="3295" y="1505"/>
              <a:chExt cx="530" cy="595"/>
            </a:xfrm>
          </p:grpSpPr>
          <p:cxnSp>
            <p:nvCxnSpPr>
              <p:cNvPr id="33849" name="AutoShape 66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50" name="AutoShape 67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cxnSp>
          <p:nvCxnSpPr>
            <p:cNvPr id="33822" name="AutoShape 69"/>
            <p:cNvCxnSpPr>
              <a:cxnSpLocks noChangeShapeType="1"/>
            </p:cNvCxnSpPr>
            <p:nvPr/>
          </p:nvCxnSpPr>
          <p:spPr bwMode="auto">
            <a:xfrm rot="16560000" flipV="1">
              <a:off x="6023769" y="3701256"/>
              <a:ext cx="155575" cy="252413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 type="stealth" w="med" len="lg"/>
              <a:tailEnd/>
            </a:ln>
          </p:spPr>
        </p:cxnSp>
        <p:cxnSp>
          <p:nvCxnSpPr>
            <p:cNvPr id="33823" name="AutoShape 70"/>
            <p:cNvCxnSpPr>
              <a:cxnSpLocks noChangeShapeType="1"/>
            </p:cNvCxnSpPr>
            <p:nvPr/>
          </p:nvCxnSpPr>
          <p:spPr bwMode="auto">
            <a:xfrm rot="16560000" flipV="1">
              <a:off x="5734845" y="3459956"/>
              <a:ext cx="252412" cy="250825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stealth" w="med" len="lg"/>
            </a:ln>
          </p:spPr>
        </p:cxnSp>
        <p:cxnSp>
          <p:nvCxnSpPr>
            <p:cNvPr id="33824" name="AutoShape 72"/>
            <p:cNvCxnSpPr>
              <a:cxnSpLocks noChangeShapeType="1"/>
            </p:cNvCxnSpPr>
            <p:nvPr/>
          </p:nvCxnSpPr>
          <p:spPr bwMode="auto">
            <a:xfrm rot="14786864" flipV="1">
              <a:off x="6778625" y="4087813"/>
              <a:ext cx="155575" cy="209550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 type="stealth" w="lg" len="lg"/>
              <a:tailEnd/>
            </a:ln>
          </p:spPr>
        </p:cxnSp>
        <p:cxnSp>
          <p:nvCxnSpPr>
            <p:cNvPr id="33825" name="AutoShape 73"/>
            <p:cNvCxnSpPr>
              <a:cxnSpLocks noChangeShapeType="1"/>
            </p:cNvCxnSpPr>
            <p:nvPr/>
          </p:nvCxnSpPr>
          <p:spPr bwMode="auto">
            <a:xfrm rot="14786864" flipV="1">
              <a:off x="6469063" y="4006850"/>
              <a:ext cx="180975" cy="168275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stealth" w="lg" len="lg"/>
            </a:ln>
          </p:spPr>
        </p:cxnSp>
        <p:grpSp>
          <p:nvGrpSpPr>
            <p:cNvPr id="20" name="Group 74"/>
            <p:cNvGrpSpPr>
              <a:grpSpLocks/>
            </p:cNvGrpSpPr>
            <p:nvPr/>
          </p:nvGrpSpPr>
          <p:grpSpPr bwMode="auto">
            <a:xfrm rot="10800000">
              <a:off x="8151813" y="3468688"/>
              <a:ext cx="336550" cy="377825"/>
              <a:chOff x="3295" y="1505"/>
              <a:chExt cx="530" cy="595"/>
            </a:xfrm>
          </p:grpSpPr>
          <p:cxnSp>
            <p:nvCxnSpPr>
              <p:cNvPr id="33847" name="AutoShape 75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48" name="AutoShape 76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grpSp>
          <p:nvGrpSpPr>
            <p:cNvPr id="21" name="Group 77"/>
            <p:cNvGrpSpPr>
              <a:grpSpLocks/>
            </p:cNvGrpSpPr>
            <p:nvPr/>
          </p:nvGrpSpPr>
          <p:grpSpPr bwMode="auto">
            <a:xfrm rot="9025330">
              <a:off x="8531225" y="2733675"/>
              <a:ext cx="336550" cy="377825"/>
              <a:chOff x="3295" y="1505"/>
              <a:chExt cx="530" cy="595"/>
            </a:xfrm>
          </p:grpSpPr>
          <p:cxnSp>
            <p:nvCxnSpPr>
              <p:cNvPr id="33845" name="AutoShape 78"/>
              <p:cNvCxnSpPr>
                <a:cxnSpLocks noChangeShapeType="1"/>
              </p:cNvCxnSpPr>
              <p:nvPr/>
            </p:nvCxnSpPr>
            <p:spPr bwMode="auto">
              <a:xfrm flipV="1">
                <a:off x="3295" y="1770"/>
                <a:ext cx="245" cy="330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stealth" w="med" len="lg"/>
                <a:tailEnd/>
              </a:ln>
            </p:spPr>
          </p:cxnSp>
          <p:cxnSp>
            <p:nvCxnSpPr>
              <p:cNvPr id="33846" name="AutoShape 79"/>
              <p:cNvCxnSpPr>
                <a:cxnSpLocks noChangeShapeType="1"/>
              </p:cNvCxnSpPr>
              <p:nvPr/>
            </p:nvCxnSpPr>
            <p:spPr bwMode="auto">
              <a:xfrm flipV="1">
                <a:off x="3540" y="1505"/>
                <a:ext cx="285" cy="26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 type="stealth" w="med" len="lg"/>
              </a:ln>
            </p:spPr>
          </p:cxnSp>
        </p:grpSp>
        <p:cxnSp>
          <p:nvCxnSpPr>
            <p:cNvPr id="33828" name="AutoShape 81"/>
            <p:cNvCxnSpPr>
              <a:cxnSpLocks noChangeShapeType="1"/>
            </p:cNvCxnSpPr>
            <p:nvPr/>
          </p:nvCxnSpPr>
          <p:spPr bwMode="auto">
            <a:xfrm rot="12776594" flipV="1">
              <a:off x="7634288" y="3937000"/>
              <a:ext cx="206375" cy="279400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 type="stealth" w="lg" len="lg"/>
              <a:tailEnd type="none" w="med" len="lg"/>
            </a:ln>
          </p:spPr>
        </p:cxnSp>
        <p:cxnSp>
          <p:nvCxnSpPr>
            <p:cNvPr id="33829" name="AutoShape 82"/>
            <p:cNvCxnSpPr>
              <a:cxnSpLocks noChangeShapeType="1"/>
            </p:cNvCxnSpPr>
            <p:nvPr/>
          </p:nvCxnSpPr>
          <p:spPr bwMode="auto">
            <a:xfrm rot="12776594" flipV="1">
              <a:off x="7291388" y="4054475"/>
              <a:ext cx="241300" cy="22383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 type="none" w="med" len="lg"/>
              <a:tailEnd type="stealth" w="lg" len="lg"/>
            </a:ln>
          </p:spPr>
        </p:cxnSp>
        <p:cxnSp>
          <p:nvCxnSpPr>
            <p:cNvPr id="33830" name="AutoShape 83"/>
            <p:cNvCxnSpPr>
              <a:cxnSpLocks noChangeShapeType="1"/>
            </p:cNvCxnSpPr>
            <p:nvPr/>
          </p:nvCxnSpPr>
          <p:spPr bwMode="auto">
            <a:xfrm flipH="1" flipV="1">
              <a:off x="7124700" y="2813050"/>
              <a:ext cx="0" cy="115252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1" name="AutoShape 84"/>
            <p:cNvCxnSpPr>
              <a:cxnSpLocks noChangeShapeType="1"/>
            </p:cNvCxnSpPr>
            <p:nvPr/>
          </p:nvCxnSpPr>
          <p:spPr bwMode="auto">
            <a:xfrm>
              <a:off x="7115175" y="1241425"/>
              <a:ext cx="0" cy="10429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2" name="AutoShape 85"/>
            <p:cNvCxnSpPr>
              <a:cxnSpLocks noChangeShapeType="1"/>
            </p:cNvCxnSpPr>
            <p:nvPr/>
          </p:nvCxnSpPr>
          <p:spPr bwMode="auto">
            <a:xfrm flipV="1">
              <a:off x="6396038" y="2868613"/>
              <a:ext cx="530225" cy="9080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3" name="AutoShape 86"/>
            <p:cNvCxnSpPr>
              <a:cxnSpLocks noChangeShapeType="1"/>
            </p:cNvCxnSpPr>
            <p:nvPr/>
          </p:nvCxnSpPr>
          <p:spPr bwMode="auto">
            <a:xfrm flipH="1" flipV="1">
              <a:off x="7358063" y="2868613"/>
              <a:ext cx="538162" cy="9080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4" name="AutoShape 87"/>
            <p:cNvCxnSpPr>
              <a:cxnSpLocks noChangeShapeType="1"/>
            </p:cNvCxnSpPr>
            <p:nvPr/>
          </p:nvCxnSpPr>
          <p:spPr bwMode="auto">
            <a:xfrm flipH="1" flipV="1">
              <a:off x="7477125" y="2727325"/>
              <a:ext cx="914400" cy="48736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5" name="AutoShape 88"/>
            <p:cNvCxnSpPr>
              <a:cxnSpLocks noChangeShapeType="1"/>
            </p:cNvCxnSpPr>
            <p:nvPr/>
          </p:nvCxnSpPr>
          <p:spPr bwMode="auto">
            <a:xfrm flipH="1">
              <a:off x="7402513" y="2565400"/>
              <a:ext cx="107950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6" name="AutoShape 89"/>
            <p:cNvCxnSpPr>
              <a:cxnSpLocks noChangeShapeType="1"/>
            </p:cNvCxnSpPr>
            <p:nvPr/>
          </p:nvCxnSpPr>
          <p:spPr bwMode="auto">
            <a:xfrm flipV="1">
              <a:off x="5819775" y="2714625"/>
              <a:ext cx="1044575" cy="5397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7" name="AutoShape 90"/>
            <p:cNvCxnSpPr>
              <a:cxnSpLocks noChangeShapeType="1"/>
            </p:cNvCxnSpPr>
            <p:nvPr/>
          </p:nvCxnSpPr>
          <p:spPr bwMode="auto">
            <a:xfrm>
              <a:off x="5711825" y="2574925"/>
              <a:ext cx="1116013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8" name="AutoShape 91"/>
            <p:cNvCxnSpPr>
              <a:cxnSpLocks noChangeShapeType="1"/>
            </p:cNvCxnSpPr>
            <p:nvPr/>
          </p:nvCxnSpPr>
          <p:spPr bwMode="auto">
            <a:xfrm>
              <a:off x="5783263" y="1909763"/>
              <a:ext cx="1079500" cy="46831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39" name="AutoShape 92"/>
            <p:cNvCxnSpPr>
              <a:cxnSpLocks noChangeShapeType="1"/>
            </p:cNvCxnSpPr>
            <p:nvPr/>
          </p:nvCxnSpPr>
          <p:spPr bwMode="auto">
            <a:xfrm>
              <a:off x="6340475" y="1404938"/>
              <a:ext cx="647700" cy="8636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40" name="AutoShape 93"/>
            <p:cNvCxnSpPr>
              <a:cxnSpLocks noChangeShapeType="1"/>
            </p:cNvCxnSpPr>
            <p:nvPr/>
          </p:nvCxnSpPr>
          <p:spPr bwMode="auto">
            <a:xfrm flipH="1">
              <a:off x="7459663" y="1933575"/>
              <a:ext cx="911225" cy="42386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3841" name="AutoShape 94"/>
            <p:cNvCxnSpPr>
              <a:cxnSpLocks noChangeShapeType="1"/>
            </p:cNvCxnSpPr>
            <p:nvPr/>
          </p:nvCxnSpPr>
          <p:spPr bwMode="auto">
            <a:xfrm flipH="1">
              <a:off x="7267575" y="1419225"/>
              <a:ext cx="503238" cy="90011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</p:spPr>
        </p:cxnSp>
      </p:grpSp>
      <p:sp>
        <p:nvSpPr>
          <p:cNvPr id="98" name="Прямоугольник 97"/>
          <p:cNvSpPr/>
          <p:nvPr/>
        </p:nvSpPr>
        <p:spPr>
          <a:xfrm>
            <a:off x="2214546" y="214290"/>
            <a:ext cx="4643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defTabSz="912813">
              <a:defRPr/>
            </a:pPr>
            <a:r>
              <a:rPr lang="ru-RU" sz="28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Ионная связь</a:t>
            </a:r>
            <a:r>
              <a:rPr lang="ru-RU" sz="2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57158" y="785794"/>
            <a:ext cx="4214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Свойства –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34988" algn="just" defTabSz="912813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неспецифичность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34988" algn="just" defTabSz="912813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ненасыщаемость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34988" algn="just" defTabSz="912813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ненаправленность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85720" y="2505214"/>
            <a:ext cx="44926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Ионные соединения не образуют молекул.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357158" y="3429000"/>
            <a:ext cx="40138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координационное число – к.ч.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06" name="Группа 105"/>
          <p:cNvGrpSpPr/>
          <p:nvPr/>
        </p:nvGrpSpPr>
        <p:grpSpPr>
          <a:xfrm>
            <a:off x="1428728" y="4485530"/>
            <a:ext cx="5214974" cy="1943866"/>
            <a:chOff x="500034" y="4271216"/>
            <a:chExt cx="5214974" cy="1943866"/>
          </a:xfrm>
        </p:grpSpPr>
        <p:graphicFrame>
          <p:nvGraphicFramePr>
            <p:cNvPr id="84993" name="Object 1"/>
            <p:cNvGraphicFramePr>
              <a:graphicFrameLocks noChangeAspect="1"/>
            </p:cNvGraphicFramePr>
            <p:nvPr/>
          </p:nvGraphicFramePr>
          <p:xfrm>
            <a:off x="642910" y="4271216"/>
            <a:ext cx="1428760" cy="872296"/>
          </p:xfrm>
          <a:graphic>
            <a:graphicData uri="http://schemas.openxmlformats.org/presentationml/2006/ole">
              <p:oleObj spid="_x0000_s84996" name="Формула" r:id="rId3" imgW="583947" imgH="406224" progId="Equation.3">
                <p:embed/>
              </p:oleObj>
            </a:graphicData>
          </a:graphic>
        </p:graphicFrame>
        <p:sp>
          <p:nvSpPr>
            <p:cNvPr id="97" name="Прямоугольник 96"/>
            <p:cNvSpPr/>
            <p:nvPr/>
          </p:nvSpPr>
          <p:spPr>
            <a:xfrm>
              <a:off x="2428860" y="4643446"/>
              <a:ext cx="15343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0,41 ÷ 0,73</a:t>
              </a:r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dirty="0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4110081" y="4643446"/>
              <a:ext cx="1604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0,73 ÷ 1,37 </a:t>
              </a:r>
              <a:endParaRPr lang="ru-RU" sz="2000" dirty="0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2643174" y="5314906"/>
              <a:ext cx="11167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октаэдр</a:t>
              </a:r>
              <a:endParaRPr lang="ru-RU" dirty="0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4572000" y="5286388"/>
              <a:ext cx="5783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куб</a:t>
              </a:r>
              <a:endParaRPr lang="ru-RU" dirty="0"/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1071538" y="5814972"/>
              <a:ext cx="57099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к.ч.</a:t>
              </a:r>
              <a:endParaRPr lang="ru-RU" dirty="0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3071802" y="581497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dirty="0"/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4714876" y="581497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00034" y="5286388"/>
              <a:ext cx="172694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координация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70908" y="2056446"/>
          <a:ext cx="8402183" cy="294419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88212"/>
                <a:gridCol w="1288212"/>
                <a:gridCol w="1692000"/>
                <a:gridCol w="1332000"/>
                <a:gridCol w="1512000"/>
                <a:gridCol w="1289759"/>
              </a:tblGrid>
              <a:tr h="736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І</a:t>
                      </a:r>
                      <a:r>
                        <a:rPr lang="ru-RU" sz="2800" baseline="-25000" dirty="0"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І</a:t>
                      </a:r>
                      <a:r>
                        <a:rPr lang="ru-RU" sz="2800" baseline="-25000" dirty="0"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І</a:t>
                      </a:r>
                      <a:r>
                        <a:rPr lang="ru-RU" sz="2800" baseline="-25000" dirty="0"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І</a:t>
                      </a:r>
                      <a:r>
                        <a:rPr lang="ru-RU" sz="2800" baseline="-25000" dirty="0">
                          <a:latin typeface="Arial Black" pitchFamily="34" charset="0"/>
                        </a:rPr>
                        <a:t>4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 Black" pitchFamily="34" charset="0"/>
                        </a:rPr>
                        <a:t>І</a:t>
                      </a:r>
                      <a:r>
                        <a:rPr lang="ru-RU" sz="2800" baseline="-25000">
                          <a:latin typeface="Arial Black" pitchFamily="34" charset="0"/>
                        </a:rPr>
                        <a:t>5</a:t>
                      </a:r>
                      <a:endParaRPr lang="ru-RU" sz="24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 Black" pitchFamily="34" charset="0"/>
                        </a:rPr>
                        <a:t>Nа</a:t>
                      </a:r>
                      <a:endParaRPr lang="ru-RU" sz="24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</a:rPr>
                        <a:t>5,1</a:t>
                      </a:r>
                      <a:r>
                        <a:rPr lang="en-US" sz="2800" dirty="0" smtClean="0">
                          <a:latin typeface="Arial Black" pitchFamily="34" charset="0"/>
                        </a:rPr>
                        <a:t>4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&lt;&lt;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47,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71,65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 Black" pitchFamily="34" charset="0"/>
                        </a:rPr>
                        <a:t>Мg</a:t>
                      </a:r>
                      <a:endParaRPr lang="ru-RU" sz="24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</a:rPr>
                        <a:t>7,64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</a:rPr>
                        <a:t>15,03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&lt;&lt;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80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109,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141,2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 Black" pitchFamily="34" charset="0"/>
                        </a:rPr>
                        <a:t>Аl</a:t>
                      </a:r>
                      <a:endParaRPr lang="ru-RU" sz="24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</a:rPr>
                        <a:t>5,98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</a:rPr>
                        <a:t>18,82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28,44</a:t>
                      </a:r>
                      <a:endParaRPr lang="ru-RU" sz="2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&lt;&lt;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20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153,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762640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Первая и др. энергия ионизации (эВ)</a:t>
            </a:r>
            <a:endParaRPr kumimoji="0" lang="ru-RU" sz="20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301208"/>
            <a:ext cx="2707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1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2p</a:t>
            </a:r>
            <a:r>
              <a:rPr lang="en-US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  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b="1" baseline="300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5775647"/>
            <a:ext cx="2699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Mg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1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2p</a:t>
            </a:r>
            <a:r>
              <a:rPr lang="en-US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baseline="300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38140" y="5487615"/>
            <a:ext cx="3036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1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2p</a:t>
            </a:r>
            <a:r>
              <a:rPr lang="en-US" sz="2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b="1" baseline="300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Картинка 145 из 2995"/>
          <p:cNvPicPr>
            <a:picLocks noChangeAspect="1" noChangeArrowheads="1"/>
          </p:cNvPicPr>
          <p:nvPr/>
        </p:nvPicPr>
        <p:blipFill>
          <a:blip r:embed="rId2" cstate="print"/>
          <a:srcRect l="2847" t="10663" r="6012" b="6731"/>
          <a:stretch>
            <a:fillRect/>
          </a:stretch>
        </p:blipFill>
        <p:spPr bwMode="auto">
          <a:xfrm>
            <a:off x="1143000" y="836712"/>
            <a:ext cx="68580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285720" y="2818124"/>
            <a:ext cx="1440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к.ч. = 6</a:t>
            </a: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7429520" y="2818124"/>
            <a:ext cx="1404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Arial Black" pitchFamily="34" charset="0"/>
              </a:rPr>
              <a:t>к.ч. = 8</a:t>
            </a:r>
          </a:p>
        </p:txBody>
      </p:sp>
      <p:pic>
        <p:nvPicPr>
          <p:cNvPr id="34822" name="Picture 8" descr="Картинка 432 из 25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857760"/>
            <a:ext cx="1335087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36538" y="406858"/>
            <a:ext cx="8640762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3663" algn="ctr" defTabSz="912813">
              <a:spcAft>
                <a:spcPts val="1200"/>
              </a:spcAft>
              <a:tabLst>
                <a:tab pos="455613" algn="l"/>
              </a:tabLst>
              <a:defRPr/>
            </a:pPr>
            <a:r>
              <a:rPr lang="ru-RU" sz="20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МЕТОД МОЛЕКУЛЯРНЫХ ОРБИТАЛЕЙ (ММО)</a:t>
            </a:r>
          </a:p>
          <a:p>
            <a:pPr indent="93663" algn="just" defTabSz="912813">
              <a:tabLst>
                <a:tab pos="455613" algn="l"/>
              </a:tabLs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1927-29 гг.  Ф.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Гунд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 Р.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Малликен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 Р.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Ленард-Джонс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и др. </a:t>
            </a:r>
          </a:p>
          <a:p>
            <a:pPr indent="93663" algn="ctr" defTabSz="912813" eaLnBrk="0" hangingPunct="0">
              <a:spcBef>
                <a:spcPts val="1200"/>
              </a:spcBef>
              <a:spcAft>
                <a:spcPts val="1200"/>
              </a:spcAft>
              <a:tabLst>
                <a:tab pos="455613" algn="l"/>
              </a:tabLst>
              <a:defRPr/>
            </a:pPr>
            <a:r>
              <a:rPr lang="ru-RU" sz="2000" b="1" u="sng" dirty="0">
                <a:latin typeface="Arial" pitchFamily="34" charset="0"/>
                <a:cs typeface="Arial" pitchFamily="34" charset="0"/>
              </a:rPr>
              <a:t>Основные положения метода МО: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93663" algn="just" defTabSz="912813" eaLnBrk="0" hangingPunct="0">
              <a:buFont typeface="+mj-lt"/>
              <a:buAutoNum type="arabicPeriod"/>
              <a:tabLst>
                <a:tab pos="455613" algn="l"/>
              </a:tabLs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При образовании молекулы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электроны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переходят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u="sng" dirty="0">
                <a:latin typeface="Arial" pitchFamily="34" charset="0"/>
                <a:cs typeface="Arial" pitchFamily="34" charset="0"/>
              </a:rPr>
              <a:t>молекулярные орбитали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МО,  двигаясь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поле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всех ядер.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93663" algn="just" defTabSz="912813" eaLnBrk="0" hangingPunct="0">
              <a:buFont typeface="+mj-lt"/>
              <a:buAutoNum type="arabicPeriod"/>
              <a:tabLst>
                <a:tab pos="455613" algn="l"/>
              </a:tabLs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Молекулярные орбитали являются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многоцентровыми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93663" algn="just" defTabSz="912813" eaLnBrk="0" hangingPunct="0">
              <a:buFont typeface="+mj-lt"/>
              <a:buAutoNum type="arabicPeriod"/>
              <a:tabLst>
                <a:tab pos="455613" algn="l"/>
              </a:tabLs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МО также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как и АО характеризуются тремя квантовыми числами: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главным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побочным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ℓ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магнитным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baseline="-30000" dirty="0" err="1">
                <a:latin typeface="Arial" pitchFamily="34" charset="0"/>
                <a:cs typeface="Arial" pitchFamily="34" charset="0"/>
              </a:rPr>
              <a:t>ℓ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;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определяющими их </a:t>
            </a:r>
            <a:r>
              <a:rPr lang="ru-RU" sz="2000" u="sng" dirty="0">
                <a:latin typeface="Arial" pitchFamily="34" charset="0"/>
                <a:cs typeface="Arial" pitchFamily="34" charset="0"/>
              </a:rPr>
              <a:t>энергию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u="sng" dirty="0">
                <a:latin typeface="Arial" pitchFamily="34" charset="0"/>
                <a:cs typeface="Arial" pitchFamily="34" charset="0"/>
              </a:rPr>
              <a:t>число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u="sng" dirty="0">
                <a:latin typeface="Arial" pitchFamily="34" charset="0"/>
                <a:cs typeface="Arial" pitchFamily="34" charset="0"/>
              </a:rPr>
              <a:t>ориентацию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 пространстве.</a:t>
            </a:r>
          </a:p>
          <a:p>
            <a:pPr indent="93663" algn="just" defTabSz="912813" eaLnBrk="0" hangingPunct="0">
              <a:spcBef>
                <a:spcPts val="1200"/>
              </a:spcBef>
              <a:tabLst>
                <a:tab pos="455613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Обозначают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буквами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греческого алфавита,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сходными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 латинскими буквами, принятыми для обозначения АО:</a:t>
            </a:r>
          </a:p>
          <a:p>
            <a:pPr indent="2155825" algn="just" defTabSz="912813" eaLnBrk="0" hangingPunct="0">
              <a:spcBef>
                <a:spcPts val="1200"/>
              </a:spcBef>
              <a:tabLst>
                <a:tab pos="455613" algn="l"/>
              </a:tabLs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АО             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indent="2155825" algn="just" defTabSz="912813" eaLnBrk="0" hangingPunct="0">
              <a:tabLst>
                <a:tab pos="455613" algn="l"/>
              </a:tabLs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МО            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σ        π        δ       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φ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268288" indent="-268288" algn="just" defTabSz="912813" eaLnBrk="0" hangingPunct="0">
              <a:buFont typeface="+mj-lt"/>
              <a:buAutoNum type="arabicPeriod" startAt="4"/>
              <a:tabLst>
                <a:tab pos="268288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Заполнение МО электронами подчиняется тем же принципам, что и АО:           а) принцип минимума энергии;</a:t>
            </a:r>
          </a:p>
          <a:p>
            <a:pPr indent="1438275" algn="just" defTabSz="912813" eaLnBrk="0" hangingPunct="0">
              <a:tabLst>
                <a:tab pos="455613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б) принцип Паули;</a:t>
            </a:r>
          </a:p>
          <a:p>
            <a:pPr indent="1438275" algn="just" defTabSz="912813" eaLnBrk="0" hangingPunct="0">
              <a:tabLst>
                <a:tab pos="455613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в) правило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Гунда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285750" y="714356"/>
            <a:ext cx="8572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defTabSz="912813">
              <a:tabLst>
                <a:tab pos="455613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Имеются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различные варианты ММО. Наиболее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широкое использование получил метод 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МО ЛКАО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«молекулярная орбиталь – есть линейная комбинация атомных орбиталей».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450850" algn="just" defTabSz="912813">
              <a:tabLst>
                <a:tab pos="455613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линейной комбинации подразумевает конструирование МО путём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сложения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вычитания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волновых функций электронов исходных АО. </a:t>
            </a: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7488" y="3957638"/>
            <a:ext cx="86407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Линейная комбинация двух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s-орбиталей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(молекула Н</a:t>
            </a:r>
            <a:r>
              <a:rPr lang="ru-RU" sz="20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 даёт </a:t>
            </a:r>
            <a:r>
              <a:rPr lang="ru-RU" sz="2000" u="sng" dirty="0">
                <a:latin typeface="Arial" pitchFamily="34" charset="0"/>
                <a:cs typeface="Arial" pitchFamily="34" charset="0"/>
              </a:rPr>
              <a:t>столько же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молекулярных орбиталей МО в виде: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450850" algn="ctr">
              <a:defRPr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800" baseline="30000" dirty="0" err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с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+ с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и         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с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с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000" baseline="30000" dirty="0" err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связывающая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 – (волновая функция - при сложении исходных АО ).</a:t>
            </a:r>
          </a:p>
          <a:p>
            <a:pPr algn="just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ru-RU" sz="2000" baseline="30000" dirty="0" err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разрыхляющая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 – (волновая функция- при вычитании исходных АО).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Овал 105"/>
          <p:cNvSpPr/>
          <p:nvPr/>
        </p:nvSpPr>
        <p:spPr>
          <a:xfrm>
            <a:off x="2350903" y="5007127"/>
            <a:ext cx="432048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62" name="Rectangle 1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642938" y="627063"/>
            <a:ext cx="7798343" cy="6300000"/>
            <a:chOff x="2050" y="1807"/>
            <a:chExt cx="8900" cy="7187"/>
          </a:xfrm>
        </p:grpSpPr>
        <p:sp>
          <p:nvSpPr>
            <p:cNvPr id="41061" name="AutoShape 101"/>
            <p:cNvSpPr>
              <a:spLocks noChangeAspect="1" noChangeArrowheads="1"/>
            </p:cNvSpPr>
            <p:nvPr/>
          </p:nvSpPr>
          <p:spPr bwMode="auto">
            <a:xfrm>
              <a:off x="2050" y="1807"/>
              <a:ext cx="8806" cy="7187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auto">
            <a:xfrm flipV="1">
              <a:off x="2812" y="3177"/>
              <a:ext cx="2763" cy="1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9" name="Freeform 99"/>
            <p:cNvSpPr>
              <a:spLocks/>
            </p:cNvSpPr>
            <p:nvPr/>
          </p:nvSpPr>
          <p:spPr bwMode="auto">
            <a:xfrm>
              <a:off x="2812" y="2439"/>
              <a:ext cx="1630" cy="748"/>
            </a:xfrm>
            <a:custGeom>
              <a:avLst/>
              <a:gdLst/>
              <a:ahLst/>
              <a:cxnLst>
                <a:cxn ang="0">
                  <a:pos x="0" y="739"/>
                </a:cxn>
                <a:cxn ang="0">
                  <a:pos x="194" y="584"/>
                </a:cxn>
                <a:cxn ang="0">
                  <a:pos x="806" y="3"/>
                </a:cxn>
                <a:cxn ang="0">
                  <a:pos x="1409" y="564"/>
                </a:cxn>
                <a:cxn ang="0">
                  <a:pos x="1634" y="747"/>
                </a:cxn>
              </a:cxnLst>
              <a:rect l="0" t="0" r="r" b="b"/>
              <a:pathLst>
                <a:path w="1634" h="747">
                  <a:moveTo>
                    <a:pt x="0" y="739"/>
                  </a:moveTo>
                  <a:cubicBezTo>
                    <a:pt x="32" y="713"/>
                    <a:pt x="60" y="707"/>
                    <a:pt x="194" y="584"/>
                  </a:cubicBezTo>
                  <a:cubicBezTo>
                    <a:pt x="328" y="461"/>
                    <a:pt x="604" y="6"/>
                    <a:pt x="806" y="3"/>
                  </a:cubicBezTo>
                  <a:cubicBezTo>
                    <a:pt x="1008" y="0"/>
                    <a:pt x="1271" y="440"/>
                    <a:pt x="1409" y="564"/>
                  </a:cubicBezTo>
                  <a:cubicBezTo>
                    <a:pt x="1547" y="688"/>
                    <a:pt x="1587" y="709"/>
                    <a:pt x="1634" y="747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8" name="Freeform 98"/>
            <p:cNvSpPr>
              <a:spLocks/>
            </p:cNvSpPr>
            <p:nvPr/>
          </p:nvSpPr>
          <p:spPr bwMode="auto">
            <a:xfrm>
              <a:off x="3991" y="2450"/>
              <a:ext cx="1590" cy="738"/>
            </a:xfrm>
            <a:custGeom>
              <a:avLst/>
              <a:gdLst/>
              <a:ahLst/>
              <a:cxnLst>
                <a:cxn ang="0">
                  <a:pos x="0" y="739"/>
                </a:cxn>
                <a:cxn ang="0">
                  <a:pos x="194" y="584"/>
                </a:cxn>
                <a:cxn ang="0">
                  <a:pos x="806" y="3"/>
                </a:cxn>
                <a:cxn ang="0">
                  <a:pos x="1409" y="564"/>
                </a:cxn>
                <a:cxn ang="0">
                  <a:pos x="1593" y="717"/>
                </a:cxn>
              </a:cxnLst>
              <a:rect l="0" t="0" r="r" b="b"/>
              <a:pathLst>
                <a:path w="1593" h="739">
                  <a:moveTo>
                    <a:pt x="0" y="739"/>
                  </a:moveTo>
                  <a:cubicBezTo>
                    <a:pt x="32" y="713"/>
                    <a:pt x="60" y="707"/>
                    <a:pt x="194" y="584"/>
                  </a:cubicBezTo>
                  <a:cubicBezTo>
                    <a:pt x="328" y="461"/>
                    <a:pt x="604" y="6"/>
                    <a:pt x="806" y="3"/>
                  </a:cubicBezTo>
                  <a:cubicBezTo>
                    <a:pt x="1008" y="0"/>
                    <a:pt x="1278" y="445"/>
                    <a:pt x="1409" y="564"/>
                  </a:cubicBezTo>
                  <a:cubicBezTo>
                    <a:pt x="1540" y="683"/>
                    <a:pt x="1555" y="685"/>
                    <a:pt x="1593" y="717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7" name="Freeform 97"/>
            <p:cNvSpPr>
              <a:spLocks/>
            </p:cNvSpPr>
            <p:nvPr/>
          </p:nvSpPr>
          <p:spPr bwMode="auto">
            <a:xfrm>
              <a:off x="2812" y="2147"/>
              <a:ext cx="2763" cy="1030"/>
            </a:xfrm>
            <a:custGeom>
              <a:avLst/>
              <a:gdLst/>
              <a:ahLst/>
              <a:cxnLst>
                <a:cxn ang="0">
                  <a:pos x="0" y="1029"/>
                </a:cxn>
                <a:cxn ang="0">
                  <a:pos x="234" y="752"/>
                </a:cxn>
                <a:cxn ang="0">
                  <a:pos x="653" y="191"/>
                </a:cxn>
                <a:cxn ang="0">
                  <a:pos x="868" y="7"/>
                </a:cxn>
                <a:cxn ang="0">
                  <a:pos x="1000" y="150"/>
                </a:cxn>
                <a:cxn ang="0">
                  <a:pos x="1266" y="497"/>
                </a:cxn>
                <a:cxn ang="0">
                  <a:pos x="1593" y="466"/>
                </a:cxn>
                <a:cxn ang="0">
                  <a:pos x="1807" y="181"/>
                </a:cxn>
                <a:cxn ang="0">
                  <a:pos x="1950" y="38"/>
                </a:cxn>
                <a:cxn ang="0">
                  <a:pos x="2134" y="181"/>
                </a:cxn>
                <a:cxn ang="0">
                  <a:pos x="2767" y="1029"/>
                </a:cxn>
              </a:cxnLst>
              <a:rect l="0" t="0" r="r" b="b"/>
              <a:pathLst>
                <a:path w="2767" h="1029">
                  <a:moveTo>
                    <a:pt x="0" y="1029"/>
                  </a:moveTo>
                  <a:cubicBezTo>
                    <a:pt x="50" y="973"/>
                    <a:pt x="125" y="892"/>
                    <a:pt x="234" y="752"/>
                  </a:cubicBezTo>
                  <a:cubicBezTo>
                    <a:pt x="343" y="612"/>
                    <a:pt x="547" y="315"/>
                    <a:pt x="653" y="191"/>
                  </a:cubicBezTo>
                  <a:cubicBezTo>
                    <a:pt x="759" y="67"/>
                    <a:pt x="810" y="14"/>
                    <a:pt x="868" y="7"/>
                  </a:cubicBezTo>
                  <a:cubicBezTo>
                    <a:pt x="926" y="0"/>
                    <a:pt x="934" y="68"/>
                    <a:pt x="1000" y="150"/>
                  </a:cubicBezTo>
                  <a:cubicBezTo>
                    <a:pt x="1066" y="232"/>
                    <a:pt x="1167" y="444"/>
                    <a:pt x="1266" y="497"/>
                  </a:cubicBezTo>
                  <a:cubicBezTo>
                    <a:pt x="1365" y="550"/>
                    <a:pt x="1503" y="519"/>
                    <a:pt x="1593" y="466"/>
                  </a:cubicBezTo>
                  <a:cubicBezTo>
                    <a:pt x="1683" y="413"/>
                    <a:pt x="1748" y="252"/>
                    <a:pt x="1807" y="181"/>
                  </a:cubicBezTo>
                  <a:cubicBezTo>
                    <a:pt x="1866" y="110"/>
                    <a:pt x="1896" y="38"/>
                    <a:pt x="1950" y="38"/>
                  </a:cubicBezTo>
                  <a:cubicBezTo>
                    <a:pt x="2004" y="38"/>
                    <a:pt x="1998" y="16"/>
                    <a:pt x="2134" y="181"/>
                  </a:cubicBezTo>
                  <a:cubicBezTo>
                    <a:pt x="2270" y="346"/>
                    <a:pt x="2635" y="852"/>
                    <a:pt x="2767" y="1029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auto">
            <a:xfrm>
              <a:off x="3677" y="1880"/>
              <a:ext cx="0" cy="59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auto">
            <a:xfrm>
              <a:off x="4760" y="1880"/>
              <a:ext cx="18" cy="59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4" name="Freeform 94"/>
            <p:cNvSpPr>
              <a:spLocks/>
            </p:cNvSpPr>
            <p:nvPr/>
          </p:nvSpPr>
          <p:spPr bwMode="auto">
            <a:xfrm>
              <a:off x="6852" y="4401"/>
              <a:ext cx="2781" cy="1462"/>
            </a:xfrm>
            <a:custGeom>
              <a:avLst/>
              <a:gdLst/>
              <a:ahLst/>
              <a:cxnLst>
                <a:cxn ang="0">
                  <a:pos x="0" y="1358"/>
                </a:cxn>
                <a:cxn ang="0">
                  <a:pos x="276" y="1144"/>
                </a:cxn>
                <a:cxn ang="0">
                  <a:pos x="470" y="827"/>
                </a:cxn>
                <a:cxn ang="0">
                  <a:pos x="640" y="422"/>
                </a:cxn>
                <a:cxn ang="0">
                  <a:pos x="813" y="1"/>
                </a:cxn>
                <a:cxn ang="0">
                  <a:pos x="956" y="415"/>
                </a:cxn>
                <a:cxn ang="0">
                  <a:pos x="1093" y="898"/>
                </a:cxn>
                <a:cxn ang="0">
                  <a:pos x="1215" y="1297"/>
                </a:cxn>
                <a:cxn ang="0">
                  <a:pos x="1368" y="1460"/>
                </a:cxn>
                <a:cxn ang="0">
                  <a:pos x="1521" y="1287"/>
                </a:cxn>
                <a:cxn ang="0">
                  <a:pos x="1664" y="898"/>
                </a:cxn>
                <a:cxn ang="0">
                  <a:pos x="1777" y="469"/>
                </a:cxn>
                <a:cxn ang="0">
                  <a:pos x="1910" y="20"/>
                </a:cxn>
                <a:cxn ang="0">
                  <a:pos x="2073" y="439"/>
                </a:cxn>
                <a:cxn ang="0">
                  <a:pos x="2247" y="817"/>
                </a:cxn>
                <a:cxn ang="0">
                  <a:pos x="2468" y="1128"/>
                </a:cxn>
                <a:cxn ang="0">
                  <a:pos x="2778" y="1358"/>
                </a:cxn>
              </a:cxnLst>
              <a:rect l="0" t="0" r="r" b="b"/>
              <a:pathLst>
                <a:path w="2778" h="1462">
                  <a:moveTo>
                    <a:pt x="0" y="1358"/>
                  </a:moveTo>
                  <a:cubicBezTo>
                    <a:pt x="48" y="1322"/>
                    <a:pt x="198" y="1232"/>
                    <a:pt x="276" y="1144"/>
                  </a:cubicBezTo>
                  <a:cubicBezTo>
                    <a:pt x="354" y="1056"/>
                    <a:pt x="409" y="947"/>
                    <a:pt x="470" y="827"/>
                  </a:cubicBezTo>
                  <a:cubicBezTo>
                    <a:pt x="531" y="707"/>
                    <a:pt x="583" y="560"/>
                    <a:pt x="640" y="422"/>
                  </a:cubicBezTo>
                  <a:cubicBezTo>
                    <a:pt x="697" y="284"/>
                    <a:pt x="760" y="2"/>
                    <a:pt x="813" y="1"/>
                  </a:cubicBezTo>
                  <a:cubicBezTo>
                    <a:pt x="866" y="0"/>
                    <a:pt x="909" y="266"/>
                    <a:pt x="956" y="415"/>
                  </a:cubicBezTo>
                  <a:cubicBezTo>
                    <a:pt x="1003" y="564"/>
                    <a:pt x="1050" y="751"/>
                    <a:pt x="1093" y="898"/>
                  </a:cubicBezTo>
                  <a:cubicBezTo>
                    <a:pt x="1136" y="1045"/>
                    <a:pt x="1169" y="1203"/>
                    <a:pt x="1215" y="1297"/>
                  </a:cubicBezTo>
                  <a:cubicBezTo>
                    <a:pt x="1261" y="1391"/>
                    <a:pt x="1317" y="1462"/>
                    <a:pt x="1368" y="1460"/>
                  </a:cubicBezTo>
                  <a:cubicBezTo>
                    <a:pt x="1419" y="1458"/>
                    <a:pt x="1472" y="1381"/>
                    <a:pt x="1521" y="1287"/>
                  </a:cubicBezTo>
                  <a:cubicBezTo>
                    <a:pt x="1570" y="1193"/>
                    <a:pt x="1621" y="1034"/>
                    <a:pt x="1664" y="898"/>
                  </a:cubicBezTo>
                  <a:cubicBezTo>
                    <a:pt x="1707" y="762"/>
                    <a:pt x="1736" y="615"/>
                    <a:pt x="1777" y="469"/>
                  </a:cubicBezTo>
                  <a:cubicBezTo>
                    <a:pt x="1818" y="323"/>
                    <a:pt x="1861" y="25"/>
                    <a:pt x="1910" y="20"/>
                  </a:cubicBezTo>
                  <a:cubicBezTo>
                    <a:pt x="1959" y="15"/>
                    <a:pt x="2017" y="306"/>
                    <a:pt x="2073" y="439"/>
                  </a:cubicBezTo>
                  <a:cubicBezTo>
                    <a:pt x="2129" y="572"/>
                    <a:pt x="2181" y="702"/>
                    <a:pt x="2247" y="817"/>
                  </a:cubicBezTo>
                  <a:cubicBezTo>
                    <a:pt x="2313" y="932"/>
                    <a:pt x="2379" y="1038"/>
                    <a:pt x="2468" y="1128"/>
                  </a:cubicBezTo>
                  <a:cubicBezTo>
                    <a:pt x="2557" y="1218"/>
                    <a:pt x="2714" y="1310"/>
                    <a:pt x="2778" y="1358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auto">
            <a:xfrm>
              <a:off x="2459" y="5526"/>
              <a:ext cx="3566" cy="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auto">
            <a:xfrm>
              <a:off x="3586" y="4438"/>
              <a:ext cx="133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auto">
            <a:xfrm flipV="1">
              <a:off x="3509" y="4634"/>
              <a:ext cx="2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auto">
            <a:xfrm>
              <a:off x="3409" y="4817"/>
              <a:ext cx="52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auto">
            <a:xfrm>
              <a:off x="3290" y="4992"/>
              <a:ext cx="1847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auto">
            <a:xfrm>
              <a:off x="3173" y="5164"/>
              <a:ext cx="2117" cy="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auto">
            <a:xfrm>
              <a:off x="3042" y="5339"/>
              <a:ext cx="2419" cy="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auto">
            <a:xfrm>
              <a:off x="4564" y="4817"/>
              <a:ext cx="50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auto">
            <a:xfrm>
              <a:off x="4667" y="4634"/>
              <a:ext cx="3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auto">
            <a:xfrm>
              <a:off x="4718" y="4438"/>
              <a:ext cx="156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auto">
            <a:xfrm>
              <a:off x="2739" y="6934"/>
              <a:ext cx="31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2" name="Freeform 82"/>
            <p:cNvSpPr>
              <a:spLocks/>
            </p:cNvSpPr>
            <p:nvPr/>
          </p:nvSpPr>
          <p:spPr bwMode="auto">
            <a:xfrm>
              <a:off x="3042" y="6300"/>
              <a:ext cx="2459" cy="1281"/>
            </a:xfrm>
            <a:custGeom>
              <a:avLst/>
              <a:gdLst/>
              <a:ahLst/>
              <a:cxnLst>
                <a:cxn ang="0">
                  <a:pos x="0" y="635"/>
                </a:cxn>
                <a:cxn ang="0">
                  <a:pos x="72" y="330"/>
                </a:cxn>
                <a:cxn ang="0">
                  <a:pos x="286" y="104"/>
                </a:cxn>
                <a:cxn ang="0">
                  <a:pos x="623" y="2"/>
                </a:cxn>
                <a:cxn ang="0">
                  <a:pos x="1052" y="93"/>
                </a:cxn>
                <a:cxn ang="0">
                  <a:pos x="1400" y="93"/>
                </a:cxn>
                <a:cxn ang="0">
                  <a:pos x="1747" y="2"/>
                </a:cxn>
                <a:cxn ang="0">
                  <a:pos x="2145" y="83"/>
                </a:cxn>
                <a:cxn ang="0">
                  <a:pos x="2390" y="328"/>
                </a:cxn>
                <a:cxn ang="0">
                  <a:pos x="2461" y="635"/>
                </a:cxn>
                <a:cxn ang="0">
                  <a:pos x="2390" y="972"/>
                </a:cxn>
                <a:cxn ang="0">
                  <a:pos x="2145" y="1217"/>
                </a:cxn>
                <a:cxn ang="0">
                  <a:pos x="1737" y="1268"/>
                </a:cxn>
                <a:cxn ang="0">
                  <a:pos x="1400" y="1176"/>
                </a:cxn>
                <a:cxn ang="0">
                  <a:pos x="1001" y="1186"/>
                </a:cxn>
                <a:cxn ang="0">
                  <a:pos x="644" y="1278"/>
                </a:cxn>
                <a:cxn ang="0">
                  <a:pos x="297" y="1219"/>
                </a:cxn>
                <a:cxn ang="0">
                  <a:pos x="62" y="962"/>
                </a:cxn>
                <a:cxn ang="0">
                  <a:pos x="0" y="635"/>
                </a:cxn>
              </a:cxnLst>
              <a:rect l="0" t="0" r="r" b="b"/>
              <a:pathLst>
                <a:path w="2461" h="1284">
                  <a:moveTo>
                    <a:pt x="0" y="635"/>
                  </a:moveTo>
                  <a:cubicBezTo>
                    <a:pt x="2" y="530"/>
                    <a:pt x="24" y="418"/>
                    <a:pt x="72" y="330"/>
                  </a:cubicBezTo>
                  <a:cubicBezTo>
                    <a:pt x="120" y="242"/>
                    <a:pt x="194" y="159"/>
                    <a:pt x="286" y="104"/>
                  </a:cubicBezTo>
                  <a:cubicBezTo>
                    <a:pt x="378" y="49"/>
                    <a:pt x="495" y="4"/>
                    <a:pt x="623" y="2"/>
                  </a:cubicBezTo>
                  <a:cubicBezTo>
                    <a:pt x="751" y="0"/>
                    <a:pt x="923" y="78"/>
                    <a:pt x="1052" y="93"/>
                  </a:cubicBezTo>
                  <a:cubicBezTo>
                    <a:pt x="1181" y="108"/>
                    <a:pt x="1284" y="108"/>
                    <a:pt x="1400" y="93"/>
                  </a:cubicBezTo>
                  <a:cubicBezTo>
                    <a:pt x="1516" y="78"/>
                    <a:pt x="1623" y="4"/>
                    <a:pt x="1747" y="2"/>
                  </a:cubicBezTo>
                  <a:cubicBezTo>
                    <a:pt x="1871" y="0"/>
                    <a:pt x="2038" y="29"/>
                    <a:pt x="2145" y="83"/>
                  </a:cubicBezTo>
                  <a:cubicBezTo>
                    <a:pt x="2252" y="137"/>
                    <a:pt x="2337" y="236"/>
                    <a:pt x="2390" y="328"/>
                  </a:cubicBezTo>
                  <a:cubicBezTo>
                    <a:pt x="2443" y="420"/>
                    <a:pt x="2461" y="528"/>
                    <a:pt x="2461" y="635"/>
                  </a:cubicBezTo>
                  <a:cubicBezTo>
                    <a:pt x="2461" y="742"/>
                    <a:pt x="2443" y="875"/>
                    <a:pt x="2390" y="972"/>
                  </a:cubicBezTo>
                  <a:cubicBezTo>
                    <a:pt x="2337" y="1069"/>
                    <a:pt x="2254" y="1168"/>
                    <a:pt x="2145" y="1217"/>
                  </a:cubicBezTo>
                  <a:cubicBezTo>
                    <a:pt x="2036" y="1266"/>
                    <a:pt x="1861" y="1275"/>
                    <a:pt x="1737" y="1268"/>
                  </a:cubicBezTo>
                  <a:cubicBezTo>
                    <a:pt x="1613" y="1261"/>
                    <a:pt x="1523" y="1190"/>
                    <a:pt x="1400" y="1176"/>
                  </a:cubicBezTo>
                  <a:cubicBezTo>
                    <a:pt x="1277" y="1162"/>
                    <a:pt x="1127" y="1169"/>
                    <a:pt x="1001" y="1186"/>
                  </a:cubicBezTo>
                  <a:cubicBezTo>
                    <a:pt x="875" y="1203"/>
                    <a:pt x="761" y="1272"/>
                    <a:pt x="644" y="1278"/>
                  </a:cubicBezTo>
                  <a:cubicBezTo>
                    <a:pt x="527" y="1284"/>
                    <a:pt x="394" y="1272"/>
                    <a:pt x="297" y="1219"/>
                  </a:cubicBezTo>
                  <a:cubicBezTo>
                    <a:pt x="200" y="1166"/>
                    <a:pt x="111" y="1059"/>
                    <a:pt x="62" y="962"/>
                  </a:cubicBezTo>
                  <a:cubicBezTo>
                    <a:pt x="13" y="865"/>
                    <a:pt x="13" y="703"/>
                    <a:pt x="0" y="63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1" name="Freeform 81"/>
            <p:cNvSpPr>
              <a:spLocks/>
            </p:cNvSpPr>
            <p:nvPr/>
          </p:nvSpPr>
          <p:spPr bwMode="auto">
            <a:xfrm>
              <a:off x="3151" y="6420"/>
              <a:ext cx="2241" cy="1061"/>
            </a:xfrm>
            <a:custGeom>
              <a:avLst/>
              <a:gdLst/>
              <a:ahLst/>
              <a:cxnLst>
                <a:cxn ang="0">
                  <a:pos x="0" y="514"/>
                </a:cxn>
                <a:cxn ang="0">
                  <a:pos x="74" y="262"/>
                </a:cxn>
                <a:cxn ang="0">
                  <a:pos x="260" y="78"/>
                </a:cxn>
                <a:cxn ang="0">
                  <a:pos x="534" y="34"/>
                </a:cxn>
                <a:cxn ang="0">
                  <a:pos x="963" y="115"/>
                </a:cxn>
                <a:cxn ang="0">
                  <a:pos x="1208" y="126"/>
                </a:cxn>
                <a:cxn ang="0">
                  <a:pos x="1641" y="11"/>
                </a:cxn>
                <a:cxn ang="0">
                  <a:pos x="1947" y="61"/>
                </a:cxn>
                <a:cxn ang="0">
                  <a:pos x="2170" y="262"/>
                </a:cxn>
                <a:cxn ang="0">
                  <a:pos x="2234" y="514"/>
                </a:cxn>
                <a:cxn ang="0">
                  <a:pos x="2137" y="822"/>
                </a:cxn>
                <a:cxn ang="0">
                  <a:pos x="1943" y="985"/>
                </a:cxn>
                <a:cxn ang="0">
                  <a:pos x="1637" y="1024"/>
                </a:cxn>
                <a:cxn ang="0">
                  <a:pos x="1238" y="932"/>
                </a:cxn>
                <a:cxn ang="0">
                  <a:pos x="912" y="943"/>
                </a:cxn>
                <a:cxn ang="0">
                  <a:pos x="483" y="1055"/>
                </a:cxn>
                <a:cxn ang="0">
                  <a:pos x="248" y="984"/>
                </a:cxn>
                <a:cxn ang="0">
                  <a:pos x="64" y="771"/>
                </a:cxn>
                <a:cxn ang="0">
                  <a:pos x="0" y="514"/>
                </a:cxn>
              </a:cxnLst>
              <a:rect l="0" t="0" r="r" b="b"/>
              <a:pathLst>
                <a:path w="2239" h="1062">
                  <a:moveTo>
                    <a:pt x="0" y="514"/>
                  </a:moveTo>
                  <a:cubicBezTo>
                    <a:pt x="0" y="426"/>
                    <a:pt x="31" y="334"/>
                    <a:pt x="74" y="262"/>
                  </a:cubicBezTo>
                  <a:cubicBezTo>
                    <a:pt x="118" y="190"/>
                    <a:pt x="183" y="116"/>
                    <a:pt x="260" y="78"/>
                  </a:cubicBezTo>
                  <a:cubicBezTo>
                    <a:pt x="337" y="40"/>
                    <a:pt x="417" y="28"/>
                    <a:pt x="534" y="34"/>
                  </a:cubicBezTo>
                  <a:cubicBezTo>
                    <a:pt x="651" y="40"/>
                    <a:pt x="851" y="100"/>
                    <a:pt x="963" y="115"/>
                  </a:cubicBezTo>
                  <a:cubicBezTo>
                    <a:pt x="1075" y="130"/>
                    <a:pt x="1095" y="143"/>
                    <a:pt x="1208" y="126"/>
                  </a:cubicBezTo>
                  <a:cubicBezTo>
                    <a:pt x="1321" y="109"/>
                    <a:pt x="1518" y="22"/>
                    <a:pt x="1641" y="11"/>
                  </a:cubicBezTo>
                  <a:cubicBezTo>
                    <a:pt x="1764" y="0"/>
                    <a:pt x="1859" y="19"/>
                    <a:pt x="1947" y="61"/>
                  </a:cubicBezTo>
                  <a:cubicBezTo>
                    <a:pt x="2035" y="103"/>
                    <a:pt x="2121" y="186"/>
                    <a:pt x="2170" y="262"/>
                  </a:cubicBezTo>
                  <a:cubicBezTo>
                    <a:pt x="2218" y="338"/>
                    <a:pt x="2239" y="421"/>
                    <a:pt x="2234" y="514"/>
                  </a:cubicBezTo>
                  <a:cubicBezTo>
                    <a:pt x="2229" y="607"/>
                    <a:pt x="2185" y="744"/>
                    <a:pt x="2137" y="822"/>
                  </a:cubicBezTo>
                  <a:cubicBezTo>
                    <a:pt x="2089" y="900"/>
                    <a:pt x="2026" y="951"/>
                    <a:pt x="1943" y="985"/>
                  </a:cubicBezTo>
                  <a:cubicBezTo>
                    <a:pt x="1860" y="1019"/>
                    <a:pt x="1754" y="1033"/>
                    <a:pt x="1637" y="1024"/>
                  </a:cubicBezTo>
                  <a:cubicBezTo>
                    <a:pt x="1520" y="1015"/>
                    <a:pt x="1359" y="945"/>
                    <a:pt x="1238" y="932"/>
                  </a:cubicBezTo>
                  <a:cubicBezTo>
                    <a:pt x="1117" y="919"/>
                    <a:pt x="1038" y="923"/>
                    <a:pt x="912" y="943"/>
                  </a:cubicBezTo>
                  <a:cubicBezTo>
                    <a:pt x="786" y="963"/>
                    <a:pt x="594" y="1048"/>
                    <a:pt x="483" y="1055"/>
                  </a:cubicBezTo>
                  <a:cubicBezTo>
                    <a:pt x="372" y="1062"/>
                    <a:pt x="318" y="1031"/>
                    <a:pt x="248" y="984"/>
                  </a:cubicBezTo>
                  <a:cubicBezTo>
                    <a:pt x="178" y="937"/>
                    <a:pt x="105" y="849"/>
                    <a:pt x="64" y="771"/>
                  </a:cubicBezTo>
                  <a:cubicBezTo>
                    <a:pt x="23" y="693"/>
                    <a:pt x="13" y="568"/>
                    <a:pt x="0" y="514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40" name="Freeform 80"/>
            <p:cNvSpPr>
              <a:spLocks/>
            </p:cNvSpPr>
            <p:nvPr/>
          </p:nvSpPr>
          <p:spPr bwMode="auto">
            <a:xfrm>
              <a:off x="3310" y="6556"/>
              <a:ext cx="1877" cy="761"/>
            </a:xfrm>
            <a:custGeom>
              <a:avLst/>
              <a:gdLst/>
              <a:ahLst/>
              <a:cxnLst>
                <a:cxn ang="0">
                  <a:pos x="0" y="377"/>
                </a:cxn>
                <a:cxn ang="0">
                  <a:pos x="47" y="177"/>
                </a:cxn>
                <a:cxn ang="0">
                  <a:pos x="204" y="42"/>
                </a:cxn>
                <a:cxn ang="0">
                  <a:pos x="449" y="19"/>
                </a:cxn>
                <a:cxn ang="0">
                  <a:pos x="797" y="142"/>
                </a:cxn>
                <a:cxn ang="0">
                  <a:pos x="1093" y="142"/>
                </a:cxn>
                <a:cxn ang="0">
                  <a:pos x="1348" y="19"/>
                </a:cxn>
                <a:cxn ang="0">
                  <a:pos x="1635" y="30"/>
                </a:cxn>
                <a:cxn ang="0">
                  <a:pos x="1823" y="177"/>
                </a:cxn>
                <a:cxn ang="0">
                  <a:pos x="1878" y="360"/>
                </a:cxn>
                <a:cxn ang="0">
                  <a:pos x="1823" y="562"/>
                </a:cxn>
                <a:cxn ang="0">
                  <a:pos x="1659" y="728"/>
                </a:cxn>
                <a:cxn ang="0">
                  <a:pos x="1368" y="740"/>
                </a:cxn>
                <a:cxn ang="0">
                  <a:pos x="1093" y="612"/>
                </a:cxn>
                <a:cxn ang="0">
                  <a:pos x="797" y="622"/>
                </a:cxn>
                <a:cxn ang="0">
                  <a:pos x="480" y="746"/>
                </a:cxn>
                <a:cxn ang="0">
                  <a:pos x="204" y="715"/>
                </a:cxn>
                <a:cxn ang="0">
                  <a:pos x="47" y="562"/>
                </a:cxn>
                <a:cxn ang="0">
                  <a:pos x="0" y="377"/>
                </a:cxn>
              </a:cxnLst>
              <a:rect l="0" t="0" r="r" b="b"/>
              <a:pathLst>
                <a:path w="1878" h="761">
                  <a:moveTo>
                    <a:pt x="0" y="377"/>
                  </a:moveTo>
                  <a:cubicBezTo>
                    <a:pt x="0" y="313"/>
                    <a:pt x="13" y="233"/>
                    <a:pt x="47" y="177"/>
                  </a:cubicBezTo>
                  <a:cubicBezTo>
                    <a:pt x="81" y="121"/>
                    <a:pt x="137" y="68"/>
                    <a:pt x="204" y="42"/>
                  </a:cubicBezTo>
                  <a:cubicBezTo>
                    <a:pt x="271" y="16"/>
                    <a:pt x="350" y="2"/>
                    <a:pt x="449" y="19"/>
                  </a:cubicBezTo>
                  <a:cubicBezTo>
                    <a:pt x="548" y="36"/>
                    <a:pt x="690" y="122"/>
                    <a:pt x="797" y="142"/>
                  </a:cubicBezTo>
                  <a:cubicBezTo>
                    <a:pt x="904" y="162"/>
                    <a:pt x="1001" y="162"/>
                    <a:pt x="1093" y="142"/>
                  </a:cubicBezTo>
                  <a:cubicBezTo>
                    <a:pt x="1185" y="122"/>
                    <a:pt x="1258" y="38"/>
                    <a:pt x="1348" y="19"/>
                  </a:cubicBezTo>
                  <a:cubicBezTo>
                    <a:pt x="1438" y="0"/>
                    <a:pt x="1556" y="4"/>
                    <a:pt x="1635" y="30"/>
                  </a:cubicBezTo>
                  <a:cubicBezTo>
                    <a:pt x="1714" y="56"/>
                    <a:pt x="1783" y="121"/>
                    <a:pt x="1823" y="177"/>
                  </a:cubicBezTo>
                  <a:cubicBezTo>
                    <a:pt x="1864" y="232"/>
                    <a:pt x="1878" y="296"/>
                    <a:pt x="1878" y="360"/>
                  </a:cubicBezTo>
                  <a:cubicBezTo>
                    <a:pt x="1878" y="425"/>
                    <a:pt x="1860" y="501"/>
                    <a:pt x="1823" y="562"/>
                  </a:cubicBezTo>
                  <a:cubicBezTo>
                    <a:pt x="1786" y="623"/>
                    <a:pt x="1735" y="698"/>
                    <a:pt x="1659" y="728"/>
                  </a:cubicBezTo>
                  <a:cubicBezTo>
                    <a:pt x="1582" y="757"/>
                    <a:pt x="1462" y="759"/>
                    <a:pt x="1368" y="740"/>
                  </a:cubicBezTo>
                  <a:cubicBezTo>
                    <a:pt x="1274" y="721"/>
                    <a:pt x="1188" y="632"/>
                    <a:pt x="1093" y="612"/>
                  </a:cubicBezTo>
                  <a:cubicBezTo>
                    <a:pt x="998" y="592"/>
                    <a:pt x="899" y="600"/>
                    <a:pt x="797" y="622"/>
                  </a:cubicBezTo>
                  <a:cubicBezTo>
                    <a:pt x="695" y="644"/>
                    <a:pt x="579" y="731"/>
                    <a:pt x="480" y="746"/>
                  </a:cubicBezTo>
                  <a:cubicBezTo>
                    <a:pt x="381" y="761"/>
                    <a:pt x="276" y="746"/>
                    <a:pt x="204" y="715"/>
                  </a:cubicBezTo>
                  <a:cubicBezTo>
                    <a:pt x="132" y="685"/>
                    <a:pt x="81" y="618"/>
                    <a:pt x="47" y="562"/>
                  </a:cubicBezTo>
                  <a:cubicBezTo>
                    <a:pt x="13" y="506"/>
                    <a:pt x="0" y="441"/>
                    <a:pt x="0" y="377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9" name="Freeform 79"/>
            <p:cNvSpPr>
              <a:spLocks/>
            </p:cNvSpPr>
            <p:nvPr/>
          </p:nvSpPr>
          <p:spPr bwMode="auto">
            <a:xfrm>
              <a:off x="3400" y="6767"/>
              <a:ext cx="560" cy="362"/>
            </a:xfrm>
            <a:custGeom>
              <a:avLst/>
              <a:gdLst/>
              <a:ahLst/>
              <a:cxnLst>
                <a:cxn ang="0">
                  <a:pos x="2" y="177"/>
                </a:cxn>
                <a:cxn ang="0">
                  <a:pos x="82" y="44"/>
                </a:cxn>
                <a:cxn ang="0">
                  <a:pos x="261" y="3"/>
                </a:cxn>
                <a:cxn ang="0">
                  <a:pos x="472" y="65"/>
                </a:cxn>
                <a:cxn ang="0">
                  <a:pos x="558" y="177"/>
                </a:cxn>
                <a:cxn ang="0">
                  <a:pos x="462" y="320"/>
                </a:cxn>
                <a:cxn ang="0">
                  <a:pos x="241" y="361"/>
                </a:cxn>
                <a:cxn ang="0">
                  <a:pos x="72" y="310"/>
                </a:cxn>
                <a:cxn ang="0">
                  <a:pos x="2" y="177"/>
                </a:cxn>
              </a:cxnLst>
              <a:rect l="0" t="0" r="r" b="b"/>
              <a:pathLst>
                <a:path w="560" h="363">
                  <a:moveTo>
                    <a:pt x="2" y="177"/>
                  </a:moveTo>
                  <a:cubicBezTo>
                    <a:pt x="4" y="133"/>
                    <a:pt x="39" y="73"/>
                    <a:pt x="82" y="44"/>
                  </a:cubicBezTo>
                  <a:cubicBezTo>
                    <a:pt x="124" y="15"/>
                    <a:pt x="196" y="0"/>
                    <a:pt x="261" y="3"/>
                  </a:cubicBezTo>
                  <a:cubicBezTo>
                    <a:pt x="326" y="6"/>
                    <a:pt x="423" y="36"/>
                    <a:pt x="472" y="65"/>
                  </a:cubicBezTo>
                  <a:cubicBezTo>
                    <a:pt x="521" y="94"/>
                    <a:pt x="560" y="135"/>
                    <a:pt x="558" y="177"/>
                  </a:cubicBezTo>
                  <a:cubicBezTo>
                    <a:pt x="556" y="219"/>
                    <a:pt x="515" y="289"/>
                    <a:pt x="462" y="320"/>
                  </a:cubicBezTo>
                  <a:cubicBezTo>
                    <a:pt x="409" y="351"/>
                    <a:pt x="306" y="363"/>
                    <a:pt x="241" y="361"/>
                  </a:cubicBezTo>
                  <a:cubicBezTo>
                    <a:pt x="176" y="359"/>
                    <a:pt x="112" y="341"/>
                    <a:pt x="72" y="310"/>
                  </a:cubicBezTo>
                  <a:cubicBezTo>
                    <a:pt x="32" y="279"/>
                    <a:pt x="0" y="221"/>
                    <a:pt x="2" y="177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8" name="Freeform 78"/>
            <p:cNvSpPr>
              <a:spLocks/>
            </p:cNvSpPr>
            <p:nvPr/>
          </p:nvSpPr>
          <p:spPr bwMode="auto">
            <a:xfrm>
              <a:off x="4515" y="6767"/>
              <a:ext cx="500" cy="351"/>
            </a:xfrm>
            <a:custGeom>
              <a:avLst/>
              <a:gdLst/>
              <a:ahLst/>
              <a:cxnLst>
                <a:cxn ang="0">
                  <a:pos x="102" y="53"/>
                </a:cxn>
                <a:cxn ang="0">
                  <a:pos x="276" y="2"/>
                </a:cxn>
                <a:cxn ang="0">
                  <a:pos x="449" y="43"/>
                </a:cxn>
                <a:cxn ang="0">
                  <a:pos x="499" y="166"/>
                </a:cxn>
                <a:cxn ang="0">
                  <a:pos x="439" y="309"/>
                </a:cxn>
                <a:cxn ang="0">
                  <a:pos x="286" y="350"/>
                </a:cxn>
                <a:cxn ang="0">
                  <a:pos x="102" y="309"/>
                </a:cxn>
                <a:cxn ang="0">
                  <a:pos x="0" y="176"/>
                </a:cxn>
                <a:cxn ang="0">
                  <a:pos x="102" y="53"/>
                </a:cxn>
              </a:cxnLst>
              <a:rect l="0" t="0" r="r" b="b"/>
              <a:pathLst>
                <a:path w="501" h="350">
                  <a:moveTo>
                    <a:pt x="102" y="53"/>
                  </a:moveTo>
                  <a:cubicBezTo>
                    <a:pt x="148" y="24"/>
                    <a:pt x="218" y="4"/>
                    <a:pt x="276" y="2"/>
                  </a:cubicBezTo>
                  <a:cubicBezTo>
                    <a:pt x="334" y="0"/>
                    <a:pt x="412" y="16"/>
                    <a:pt x="449" y="43"/>
                  </a:cubicBezTo>
                  <a:cubicBezTo>
                    <a:pt x="486" y="70"/>
                    <a:pt x="501" y="122"/>
                    <a:pt x="499" y="166"/>
                  </a:cubicBezTo>
                  <a:cubicBezTo>
                    <a:pt x="497" y="210"/>
                    <a:pt x="475" y="278"/>
                    <a:pt x="439" y="309"/>
                  </a:cubicBezTo>
                  <a:cubicBezTo>
                    <a:pt x="403" y="340"/>
                    <a:pt x="342" y="350"/>
                    <a:pt x="286" y="350"/>
                  </a:cubicBezTo>
                  <a:cubicBezTo>
                    <a:pt x="230" y="350"/>
                    <a:pt x="149" y="338"/>
                    <a:pt x="102" y="309"/>
                  </a:cubicBezTo>
                  <a:cubicBezTo>
                    <a:pt x="55" y="280"/>
                    <a:pt x="0" y="219"/>
                    <a:pt x="0" y="176"/>
                  </a:cubicBezTo>
                  <a:cubicBezTo>
                    <a:pt x="0" y="133"/>
                    <a:pt x="56" y="82"/>
                    <a:pt x="102" y="53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7" name="Freeform 77"/>
            <p:cNvSpPr>
              <a:spLocks/>
            </p:cNvSpPr>
            <p:nvPr/>
          </p:nvSpPr>
          <p:spPr bwMode="auto">
            <a:xfrm>
              <a:off x="3509" y="6818"/>
              <a:ext cx="334" cy="247"/>
            </a:xfrm>
            <a:custGeom>
              <a:avLst/>
              <a:gdLst/>
              <a:ahLst/>
              <a:cxnLst>
                <a:cxn ang="0">
                  <a:pos x="2" y="177"/>
                </a:cxn>
                <a:cxn ang="0">
                  <a:pos x="82" y="44"/>
                </a:cxn>
                <a:cxn ang="0">
                  <a:pos x="261" y="3"/>
                </a:cxn>
                <a:cxn ang="0">
                  <a:pos x="472" y="65"/>
                </a:cxn>
                <a:cxn ang="0">
                  <a:pos x="558" y="177"/>
                </a:cxn>
                <a:cxn ang="0">
                  <a:pos x="462" y="320"/>
                </a:cxn>
                <a:cxn ang="0">
                  <a:pos x="241" y="361"/>
                </a:cxn>
                <a:cxn ang="0">
                  <a:pos x="72" y="310"/>
                </a:cxn>
                <a:cxn ang="0">
                  <a:pos x="2" y="177"/>
                </a:cxn>
              </a:cxnLst>
              <a:rect l="0" t="0" r="r" b="b"/>
              <a:pathLst>
                <a:path w="560" h="363">
                  <a:moveTo>
                    <a:pt x="2" y="177"/>
                  </a:moveTo>
                  <a:cubicBezTo>
                    <a:pt x="4" y="133"/>
                    <a:pt x="39" y="73"/>
                    <a:pt x="82" y="44"/>
                  </a:cubicBezTo>
                  <a:cubicBezTo>
                    <a:pt x="124" y="15"/>
                    <a:pt x="196" y="0"/>
                    <a:pt x="261" y="3"/>
                  </a:cubicBezTo>
                  <a:cubicBezTo>
                    <a:pt x="326" y="6"/>
                    <a:pt x="423" y="36"/>
                    <a:pt x="472" y="65"/>
                  </a:cubicBezTo>
                  <a:cubicBezTo>
                    <a:pt x="521" y="94"/>
                    <a:pt x="560" y="135"/>
                    <a:pt x="558" y="177"/>
                  </a:cubicBezTo>
                  <a:cubicBezTo>
                    <a:pt x="556" y="219"/>
                    <a:pt x="515" y="289"/>
                    <a:pt x="462" y="320"/>
                  </a:cubicBezTo>
                  <a:cubicBezTo>
                    <a:pt x="409" y="351"/>
                    <a:pt x="306" y="363"/>
                    <a:pt x="241" y="361"/>
                  </a:cubicBezTo>
                  <a:cubicBezTo>
                    <a:pt x="176" y="359"/>
                    <a:pt x="112" y="341"/>
                    <a:pt x="72" y="310"/>
                  </a:cubicBezTo>
                  <a:cubicBezTo>
                    <a:pt x="32" y="279"/>
                    <a:pt x="0" y="221"/>
                    <a:pt x="2" y="177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6" name="Freeform 76"/>
            <p:cNvSpPr>
              <a:spLocks/>
            </p:cNvSpPr>
            <p:nvPr/>
          </p:nvSpPr>
          <p:spPr bwMode="auto">
            <a:xfrm>
              <a:off x="4618" y="6818"/>
              <a:ext cx="334" cy="247"/>
            </a:xfrm>
            <a:custGeom>
              <a:avLst/>
              <a:gdLst/>
              <a:ahLst/>
              <a:cxnLst>
                <a:cxn ang="0">
                  <a:pos x="2" y="177"/>
                </a:cxn>
                <a:cxn ang="0">
                  <a:pos x="82" y="44"/>
                </a:cxn>
                <a:cxn ang="0">
                  <a:pos x="261" y="3"/>
                </a:cxn>
                <a:cxn ang="0">
                  <a:pos x="472" y="65"/>
                </a:cxn>
                <a:cxn ang="0">
                  <a:pos x="558" y="177"/>
                </a:cxn>
                <a:cxn ang="0">
                  <a:pos x="462" y="320"/>
                </a:cxn>
                <a:cxn ang="0">
                  <a:pos x="241" y="361"/>
                </a:cxn>
                <a:cxn ang="0">
                  <a:pos x="72" y="310"/>
                </a:cxn>
                <a:cxn ang="0">
                  <a:pos x="2" y="177"/>
                </a:cxn>
              </a:cxnLst>
              <a:rect l="0" t="0" r="r" b="b"/>
              <a:pathLst>
                <a:path w="560" h="363">
                  <a:moveTo>
                    <a:pt x="2" y="177"/>
                  </a:moveTo>
                  <a:cubicBezTo>
                    <a:pt x="4" y="133"/>
                    <a:pt x="39" y="73"/>
                    <a:pt x="82" y="44"/>
                  </a:cubicBezTo>
                  <a:cubicBezTo>
                    <a:pt x="124" y="15"/>
                    <a:pt x="196" y="0"/>
                    <a:pt x="261" y="3"/>
                  </a:cubicBezTo>
                  <a:cubicBezTo>
                    <a:pt x="326" y="6"/>
                    <a:pt x="423" y="36"/>
                    <a:pt x="472" y="65"/>
                  </a:cubicBezTo>
                  <a:cubicBezTo>
                    <a:pt x="521" y="94"/>
                    <a:pt x="560" y="135"/>
                    <a:pt x="558" y="177"/>
                  </a:cubicBezTo>
                  <a:cubicBezTo>
                    <a:pt x="556" y="219"/>
                    <a:pt x="515" y="289"/>
                    <a:pt x="462" y="320"/>
                  </a:cubicBezTo>
                  <a:cubicBezTo>
                    <a:pt x="409" y="351"/>
                    <a:pt x="306" y="363"/>
                    <a:pt x="241" y="361"/>
                  </a:cubicBezTo>
                  <a:cubicBezTo>
                    <a:pt x="176" y="359"/>
                    <a:pt x="112" y="341"/>
                    <a:pt x="72" y="310"/>
                  </a:cubicBezTo>
                  <a:cubicBezTo>
                    <a:pt x="32" y="279"/>
                    <a:pt x="0" y="221"/>
                    <a:pt x="2" y="177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5" name="Oval 75"/>
            <p:cNvSpPr>
              <a:spLocks noChangeArrowheads="1"/>
            </p:cNvSpPr>
            <p:nvPr/>
          </p:nvSpPr>
          <p:spPr bwMode="auto">
            <a:xfrm>
              <a:off x="3608" y="6912"/>
              <a:ext cx="144" cy="6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4" name="Oval 74"/>
            <p:cNvSpPr>
              <a:spLocks noChangeArrowheads="1"/>
            </p:cNvSpPr>
            <p:nvPr/>
          </p:nvSpPr>
          <p:spPr bwMode="auto">
            <a:xfrm>
              <a:off x="4707" y="6912"/>
              <a:ext cx="140" cy="6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auto">
            <a:xfrm>
              <a:off x="3042" y="5310"/>
              <a:ext cx="2" cy="16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auto">
            <a:xfrm>
              <a:off x="5503" y="5350"/>
              <a:ext cx="2" cy="16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31" name="Text Box 71"/>
            <p:cNvSpPr txBox="1">
              <a:spLocks noChangeArrowheads="1"/>
            </p:cNvSpPr>
            <p:nvPr/>
          </p:nvSpPr>
          <p:spPr bwMode="auto">
            <a:xfrm>
              <a:off x="3943" y="7695"/>
              <a:ext cx="51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1030" name="Text Box 70"/>
            <p:cNvSpPr txBox="1">
              <a:spLocks noChangeArrowheads="1"/>
            </p:cNvSpPr>
            <p:nvPr/>
          </p:nvSpPr>
          <p:spPr bwMode="auto">
            <a:xfrm>
              <a:off x="4002" y="1940"/>
              <a:ext cx="583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+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auto">
            <a:xfrm>
              <a:off x="7671" y="1940"/>
              <a:ext cx="0" cy="5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auto">
            <a:xfrm flipH="1">
              <a:off x="8753" y="1880"/>
              <a:ext cx="0" cy="56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7" name="Freeform 67"/>
            <p:cNvSpPr>
              <a:spLocks/>
            </p:cNvSpPr>
            <p:nvPr/>
          </p:nvSpPr>
          <p:spPr bwMode="auto">
            <a:xfrm>
              <a:off x="6848" y="2430"/>
              <a:ext cx="1634" cy="747"/>
            </a:xfrm>
            <a:custGeom>
              <a:avLst/>
              <a:gdLst/>
              <a:ahLst/>
              <a:cxnLst>
                <a:cxn ang="0">
                  <a:pos x="0" y="739"/>
                </a:cxn>
                <a:cxn ang="0">
                  <a:pos x="194" y="584"/>
                </a:cxn>
                <a:cxn ang="0">
                  <a:pos x="806" y="3"/>
                </a:cxn>
                <a:cxn ang="0">
                  <a:pos x="1409" y="564"/>
                </a:cxn>
                <a:cxn ang="0">
                  <a:pos x="1634" y="747"/>
                </a:cxn>
              </a:cxnLst>
              <a:rect l="0" t="0" r="r" b="b"/>
              <a:pathLst>
                <a:path w="1634" h="747">
                  <a:moveTo>
                    <a:pt x="0" y="739"/>
                  </a:moveTo>
                  <a:cubicBezTo>
                    <a:pt x="32" y="713"/>
                    <a:pt x="60" y="707"/>
                    <a:pt x="194" y="584"/>
                  </a:cubicBezTo>
                  <a:cubicBezTo>
                    <a:pt x="328" y="461"/>
                    <a:pt x="604" y="6"/>
                    <a:pt x="806" y="3"/>
                  </a:cubicBezTo>
                  <a:cubicBezTo>
                    <a:pt x="1008" y="0"/>
                    <a:pt x="1271" y="440"/>
                    <a:pt x="1409" y="564"/>
                  </a:cubicBezTo>
                  <a:cubicBezTo>
                    <a:pt x="1547" y="688"/>
                    <a:pt x="1587" y="709"/>
                    <a:pt x="1634" y="747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6" name="Freeform 66"/>
            <p:cNvSpPr>
              <a:spLocks/>
            </p:cNvSpPr>
            <p:nvPr/>
          </p:nvSpPr>
          <p:spPr bwMode="auto">
            <a:xfrm flipV="1">
              <a:off x="7930" y="3170"/>
              <a:ext cx="1632" cy="747"/>
            </a:xfrm>
            <a:custGeom>
              <a:avLst/>
              <a:gdLst/>
              <a:ahLst/>
              <a:cxnLst>
                <a:cxn ang="0">
                  <a:pos x="0" y="739"/>
                </a:cxn>
                <a:cxn ang="0">
                  <a:pos x="194" y="584"/>
                </a:cxn>
                <a:cxn ang="0">
                  <a:pos x="806" y="3"/>
                </a:cxn>
                <a:cxn ang="0">
                  <a:pos x="1409" y="564"/>
                </a:cxn>
                <a:cxn ang="0">
                  <a:pos x="1634" y="747"/>
                </a:cxn>
              </a:cxnLst>
              <a:rect l="0" t="0" r="r" b="b"/>
              <a:pathLst>
                <a:path w="1634" h="747">
                  <a:moveTo>
                    <a:pt x="0" y="739"/>
                  </a:moveTo>
                  <a:cubicBezTo>
                    <a:pt x="32" y="713"/>
                    <a:pt x="60" y="707"/>
                    <a:pt x="194" y="584"/>
                  </a:cubicBezTo>
                  <a:cubicBezTo>
                    <a:pt x="328" y="461"/>
                    <a:pt x="604" y="6"/>
                    <a:pt x="806" y="3"/>
                  </a:cubicBezTo>
                  <a:cubicBezTo>
                    <a:pt x="1008" y="0"/>
                    <a:pt x="1271" y="440"/>
                    <a:pt x="1409" y="564"/>
                  </a:cubicBezTo>
                  <a:cubicBezTo>
                    <a:pt x="1547" y="688"/>
                    <a:pt x="1587" y="709"/>
                    <a:pt x="1634" y="747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auto">
            <a:xfrm>
              <a:off x="6506" y="3177"/>
              <a:ext cx="35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4" name="Freeform 64"/>
            <p:cNvSpPr>
              <a:spLocks/>
            </p:cNvSpPr>
            <p:nvPr/>
          </p:nvSpPr>
          <p:spPr bwMode="auto">
            <a:xfrm>
              <a:off x="6848" y="2121"/>
              <a:ext cx="2732" cy="2087"/>
            </a:xfrm>
            <a:custGeom>
              <a:avLst/>
              <a:gdLst/>
              <a:ahLst/>
              <a:cxnLst>
                <a:cxn ang="0">
                  <a:pos x="0" y="1048"/>
                </a:cxn>
                <a:cxn ang="0">
                  <a:pos x="239" y="759"/>
                </a:cxn>
                <a:cxn ang="0">
                  <a:pos x="474" y="473"/>
                </a:cxn>
                <a:cxn ang="0">
                  <a:pos x="627" y="238"/>
                </a:cxn>
                <a:cxn ang="0">
                  <a:pos x="821" y="3"/>
                </a:cxn>
                <a:cxn ang="0">
                  <a:pos x="974" y="218"/>
                </a:cxn>
                <a:cxn ang="0">
                  <a:pos x="1097" y="555"/>
                </a:cxn>
                <a:cxn ang="0">
                  <a:pos x="1342" y="1065"/>
                </a:cxn>
                <a:cxn ang="0">
                  <a:pos x="1597" y="1535"/>
                </a:cxn>
                <a:cxn ang="0">
                  <a:pos x="1771" y="1933"/>
                </a:cxn>
                <a:cxn ang="0">
                  <a:pos x="1924" y="2087"/>
                </a:cxn>
                <a:cxn ang="0">
                  <a:pos x="2077" y="1944"/>
                </a:cxn>
                <a:cxn ang="0">
                  <a:pos x="2291" y="1566"/>
                </a:cxn>
                <a:cxn ang="0">
                  <a:pos x="2537" y="1229"/>
                </a:cxn>
                <a:cxn ang="0">
                  <a:pos x="2731" y="1065"/>
                </a:cxn>
              </a:cxnLst>
              <a:rect l="0" t="0" r="r" b="b"/>
              <a:pathLst>
                <a:path w="2731" h="2089">
                  <a:moveTo>
                    <a:pt x="0" y="1048"/>
                  </a:moveTo>
                  <a:cubicBezTo>
                    <a:pt x="40" y="1000"/>
                    <a:pt x="160" y="855"/>
                    <a:pt x="239" y="759"/>
                  </a:cubicBezTo>
                  <a:cubicBezTo>
                    <a:pt x="318" y="663"/>
                    <a:pt x="409" y="560"/>
                    <a:pt x="474" y="473"/>
                  </a:cubicBezTo>
                  <a:cubicBezTo>
                    <a:pt x="539" y="386"/>
                    <a:pt x="569" y="316"/>
                    <a:pt x="627" y="238"/>
                  </a:cubicBezTo>
                  <a:cubicBezTo>
                    <a:pt x="685" y="160"/>
                    <a:pt x="763" y="6"/>
                    <a:pt x="821" y="3"/>
                  </a:cubicBezTo>
                  <a:cubicBezTo>
                    <a:pt x="879" y="0"/>
                    <a:pt x="928" y="126"/>
                    <a:pt x="974" y="218"/>
                  </a:cubicBezTo>
                  <a:cubicBezTo>
                    <a:pt x="1020" y="310"/>
                    <a:pt x="1036" y="414"/>
                    <a:pt x="1097" y="555"/>
                  </a:cubicBezTo>
                  <a:cubicBezTo>
                    <a:pt x="1158" y="696"/>
                    <a:pt x="1259" y="902"/>
                    <a:pt x="1342" y="1065"/>
                  </a:cubicBezTo>
                  <a:cubicBezTo>
                    <a:pt x="1425" y="1228"/>
                    <a:pt x="1525" y="1390"/>
                    <a:pt x="1597" y="1535"/>
                  </a:cubicBezTo>
                  <a:cubicBezTo>
                    <a:pt x="1669" y="1680"/>
                    <a:pt x="1717" y="1841"/>
                    <a:pt x="1771" y="1933"/>
                  </a:cubicBezTo>
                  <a:cubicBezTo>
                    <a:pt x="1825" y="2025"/>
                    <a:pt x="1873" y="2085"/>
                    <a:pt x="1924" y="2087"/>
                  </a:cubicBezTo>
                  <a:cubicBezTo>
                    <a:pt x="1975" y="2089"/>
                    <a:pt x="2016" y="2031"/>
                    <a:pt x="2077" y="1944"/>
                  </a:cubicBezTo>
                  <a:cubicBezTo>
                    <a:pt x="2138" y="1857"/>
                    <a:pt x="2214" y="1685"/>
                    <a:pt x="2291" y="1566"/>
                  </a:cubicBezTo>
                  <a:cubicBezTo>
                    <a:pt x="2368" y="1447"/>
                    <a:pt x="2464" y="1312"/>
                    <a:pt x="2537" y="1229"/>
                  </a:cubicBezTo>
                  <a:cubicBezTo>
                    <a:pt x="2610" y="1146"/>
                    <a:pt x="2691" y="1099"/>
                    <a:pt x="2731" y="1065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auto">
            <a:xfrm flipV="1">
              <a:off x="6701" y="5860"/>
              <a:ext cx="317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2" name="Freeform 62"/>
            <p:cNvSpPr>
              <a:spLocks/>
            </p:cNvSpPr>
            <p:nvPr/>
          </p:nvSpPr>
          <p:spPr bwMode="auto">
            <a:xfrm>
              <a:off x="2852" y="4267"/>
              <a:ext cx="2763" cy="1201"/>
            </a:xfrm>
            <a:custGeom>
              <a:avLst/>
              <a:gdLst/>
              <a:ahLst/>
              <a:cxnLst>
                <a:cxn ang="0">
                  <a:pos x="0" y="1201"/>
                </a:cxn>
                <a:cxn ang="0">
                  <a:pos x="286" y="940"/>
                </a:cxn>
                <a:cxn ang="0">
                  <a:pos x="644" y="348"/>
                </a:cxn>
                <a:cxn ang="0">
                  <a:pos x="817" y="1"/>
                </a:cxn>
                <a:cxn ang="0">
                  <a:pos x="960" y="342"/>
                </a:cxn>
                <a:cxn ang="0">
                  <a:pos x="1195" y="654"/>
                </a:cxn>
                <a:cxn ang="0">
                  <a:pos x="1583" y="654"/>
                </a:cxn>
                <a:cxn ang="0">
                  <a:pos x="1808" y="368"/>
                </a:cxn>
                <a:cxn ang="0">
                  <a:pos x="1931" y="21"/>
                </a:cxn>
                <a:cxn ang="0">
                  <a:pos x="2104" y="348"/>
                </a:cxn>
                <a:cxn ang="0">
                  <a:pos x="2472" y="930"/>
                </a:cxn>
                <a:cxn ang="0">
                  <a:pos x="2767" y="1201"/>
                </a:cxn>
              </a:cxnLst>
              <a:rect l="0" t="0" r="r" b="b"/>
              <a:pathLst>
                <a:path w="2767" h="1201">
                  <a:moveTo>
                    <a:pt x="0" y="1201"/>
                  </a:moveTo>
                  <a:cubicBezTo>
                    <a:pt x="48" y="1158"/>
                    <a:pt x="179" y="1082"/>
                    <a:pt x="286" y="940"/>
                  </a:cubicBezTo>
                  <a:cubicBezTo>
                    <a:pt x="393" y="798"/>
                    <a:pt x="556" y="504"/>
                    <a:pt x="644" y="348"/>
                  </a:cubicBezTo>
                  <a:cubicBezTo>
                    <a:pt x="732" y="192"/>
                    <a:pt x="764" y="2"/>
                    <a:pt x="817" y="1"/>
                  </a:cubicBezTo>
                  <a:cubicBezTo>
                    <a:pt x="870" y="0"/>
                    <a:pt x="897" y="233"/>
                    <a:pt x="960" y="342"/>
                  </a:cubicBezTo>
                  <a:cubicBezTo>
                    <a:pt x="1023" y="451"/>
                    <a:pt x="1091" y="602"/>
                    <a:pt x="1195" y="654"/>
                  </a:cubicBezTo>
                  <a:cubicBezTo>
                    <a:pt x="1299" y="706"/>
                    <a:pt x="1481" y="702"/>
                    <a:pt x="1583" y="654"/>
                  </a:cubicBezTo>
                  <a:cubicBezTo>
                    <a:pt x="1685" y="606"/>
                    <a:pt x="1750" y="473"/>
                    <a:pt x="1808" y="368"/>
                  </a:cubicBezTo>
                  <a:cubicBezTo>
                    <a:pt x="1866" y="263"/>
                    <a:pt x="1882" y="24"/>
                    <a:pt x="1931" y="21"/>
                  </a:cubicBezTo>
                  <a:cubicBezTo>
                    <a:pt x="1980" y="18"/>
                    <a:pt x="2014" y="197"/>
                    <a:pt x="2104" y="348"/>
                  </a:cubicBezTo>
                  <a:cubicBezTo>
                    <a:pt x="2194" y="499"/>
                    <a:pt x="2362" y="788"/>
                    <a:pt x="2472" y="930"/>
                  </a:cubicBezTo>
                  <a:cubicBezTo>
                    <a:pt x="2582" y="1072"/>
                    <a:pt x="2706" y="1145"/>
                    <a:pt x="2767" y="1201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021" name="Oval 61"/>
            <p:cNvSpPr>
              <a:spLocks noChangeArrowheads="1"/>
            </p:cNvSpPr>
            <p:nvPr/>
          </p:nvSpPr>
          <p:spPr bwMode="auto">
            <a:xfrm>
              <a:off x="3649" y="3150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20" name="Oval 60"/>
            <p:cNvSpPr>
              <a:spLocks noChangeArrowheads="1"/>
            </p:cNvSpPr>
            <p:nvPr/>
          </p:nvSpPr>
          <p:spPr bwMode="auto">
            <a:xfrm>
              <a:off x="4738" y="3142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9" name="Oval 59"/>
            <p:cNvSpPr>
              <a:spLocks noChangeArrowheads="1"/>
            </p:cNvSpPr>
            <p:nvPr/>
          </p:nvSpPr>
          <p:spPr bwMode="auto">
            <a:xfrm>
              <a:off x="3657" y="5502"/>
              <a:ext cx="58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8" name="Oval 58"/>
            <p:cNvSpPr>
              <a:spLocks noChangeArrowheads="1"/>
            </p:cNvSpPr>
            <p:nvPr/>
          </p:nvSpPr>
          <p:spPr bwMode="auto">
            <a:xfrm>
              <a:off x="4747" y="5502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7" name="Oval 57"/>
            <p:cNvSpPr>
              <a:spLocks noChangeArrowheads="1"/>
            </p:cNvSpPr>
            <p:nvPr/>
          </p:nvSpPr>
          <p:spPr bwMode="auto">
            <a:xfrm>
              <a:off x="7652" y="3153"/>
              <a:ext cx="58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6" name="Oval 56"/>
            <p:cNvSpPr>
              <a:spLocks noChangeArrowheads="1"/>
            </p:cNvSpPr>
            <p:nvPr/>
          </p:nvSpPr>
          <p:spPr bwMode="auto">
            <a:xfrm>
              <a:off x="8720" y="3150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5" name="Oval 55"/>
            <p:cNvSpPr>
              <a:spLocks noChangeArrowheads="1"/>
            </p:cNvSpPr>
            <p:nvPr/>
          </p:nvSpPr>
          <p:spPr bwMode="auto">
            <a:xfrm>
              <a:off x="7642" y="5829"/>
              <a:ext cx="58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4" name="Oval 54"/>
            <p:cNvSpPr>
              <a:spLocks noChangeArrowheads="1"/>
            </p:cNvSpPr>
            <p:nvPr/>
          </p:nvSpPr>
          <p:spPr bwMode="auto">
            <a:xfrm>
              <a:off x="8726" y="5822"/>
              <a:ext cx="55" cy="5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3" name="Freeform 53"/>
            <p:cNvSpPr>
              <a:spLocks/>
            </p:cNvSpPr>
            <p:nvPr/>
          </p:nvSpPr>
          <p:spPr bwMode="auto">
            <a:xfrm>
              <a:off x="6966" y="6561"/>
              <a:ext cx="1061" cy="778"/>
            </a:xfrm>
            <a:custGeom>
              <a:avLst/>
              <a:gdLst/>
              <a:ahLst/>
              <a:cxnLst>
                <a:cxn ang="0">
                  <a:pos x="11" y="359"/>
                </a:cxn>
                <a:cxn ang="0">
                  <a:pos x="41" y="270"/>
                </a:cxn>
                <a:cxn ang="0">
                  <a:pos x="103" y="168"/>
                </a:cxn>
                <a:cxn ang="0">
                  <a:pos x="215" y="76"/>
                </a:cxn>
                <a:cxn ang="0">
                  <a:pos x="453" y="7"/>
                </a:cxn>
                <a:cxn ang="0">
                  <a:pos x="684" y="35"/>
                </a:cxn>
                <a:cxn ang="0">
                  <a:pos x="859" y="127"/>
                </a:cxn>
                <a:cxn ang="0">
                  <a:pos x="991" y="229"/>
                </a:cxn>
                <a:cxn ang="0">
                  <a:pos x="1062" y="413"/>
                </a:cxn>
                <a:cxn ang="0">
                  <a:pos x="981" y="597"/>
                </a:cxn>
                <a:cxn ang="0">
                  <a:pos x="837" y="699"/>
                </a:cxn>
                <a:cxn ang="0">
                  <a:pos x="657" y="761"/>
                </a:cxn>
                <a:cxn ang="0">
                  <a:pos x="388" y="771"/>
                </a:cxn>
                <a:cxn ang="0">
                  <a:pos x="241" y="729"/>
                </a:cxn>
                <a:cxn ang="0">
                  <a:pos x="131" y="669"/>
                </a:cxn>
                <a:cxn ang="0">
                  <a:pos x="38" y="577"/>
                </a:cxn>
                <a:cxn ang="0">
                  <a:pos x="11" y="461"/>
                </a:cxn>
                <a:cxn ang="0">
                  <a:pos x="11" y="359"/>
                </a:cxn>
              </a:cxnLst>
              <a:rect l="0" t="0" r="r" b="b"/>
              <a:pathLst>
                <a:path w="1064" h="776">
                  <a:moveTo>
                    <a:pt x="11" y="359"/>
                  </a:moveTo>
                  <a:cubicBezTo>
                    <a:pt x="16" y="327"/>
                    <a:pt x="26" y="302"/>
                    <a:pt x="41" y="270"/>
                  </a:cubicBezTo>
                  <a:cubicBezTo>
                    <a:pt x="56" y="238"/>
                    <a:pt x="74" y="200"/>
                    <a:pt x="103" y="168"/>
                  </a:cubicBezTo>
                  <a:cubicBezTo>
                    <a:pt x="132" y="136"/>
                    <a:pt x="157" y="103"/>
                    <a:pt x="215" y="76"/>
                  </a:cubicBezTo>
                  <a:cubicBezTo>
                    <a:pt x="273" y="49"/>
                    <a:pt x="375" y="14"/>
                    <a:pt x="453" y="7"/>
                  </a:cubicBezTo>
                  <a:cubicBezTo>
                    <a:pt x="531" y="0"/>
                    <a:pt x="616" y="15"/>
                    <a:pt x="684" y="35"/>
                  </a:cubicBezTo>
                  <a:cubicBezTo>
                    <a:pt x="752" y="55"/>
                    <a:pt x="808" y="95"/>
                    <a:pt x="859" y="127"/>
                  </a:cubicBezTo>
                  <a:cubicBezTo>
                    <a:pt x="910" y="159"/>
                    <a:pt x="957" y="181"/>
                    <a:pt x="991" y="229"/>
                  </a:cubicBezTo>
                  <a:cubicBezTo>
                    <a:pt x="1025" y="277"/>
                    <a:pt x="1064" y="352"/>
                    <a:pt x="1062" y="413"/>
                  </a:cubicBezTo>
                  <a:cubicBezTo>
                    <a:pt x="1060" y="474"/>
                    <a:pt x="1018" y="549"/>
                    <a:pt x="981" y="597"/>
                  </a:cubicBezTo>
                  <a:cubicBezTo>
                    <a:pt x="944" y="645"/>
                    <a:pt x="891" y="672"/>
                    <a:pt x="837" y="699"/>
                  </a:cubicBezTo>
                  <a:cubicBezTo>
                    <a:pt x="783" y="726"/>
                    <a:pt x="732" y="749"/>
                    <a:pt x="657" y="761"/>
                  </a:cubicBezTo>
                  <a:cubicBezTo>
                    <a:pt x="582" y="773"/>
                    <a:pt x="458" y="776"/>
                    <a:pt x="388" y="771"/>
                  </a:cubicBezTo>
                  <a:cubicBezTo>
                    <a:pt x="319" y="766"/>
                    <a:pt x="284" y="746"/>
                    <a:pt x="241" y="729"/>
                  </a:cubicBezTo>
                  <a:cubicBezTo>
                    <a:pt x="199" y="712"/>
                    <a:pt x="165" y="694"/>
                    <a:pt x="131" y="669"/>
                  </a:cubicBezTo>
                  <a:cubicBezTo>
                    <a:pt x="97" y="644"/>
                    <a:pt x="58" y="612"/>
                    <a:pt x="38" y="577"/>
                  </a:cubicBezTo>
                  <a:cubicBezTo>
                    <a:pt x="18" y="542"/>
                    <a:pt x="15" y="497"/>
                    <a:pt x="11" y="461"/>
                  </a:cubicBezTo>
                  <a:cubicBezTo>
                    <a:pt x="6" y="425"/>
                    <a:pt x="0" y="389"/>
                    <a:pt x="11" y="35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2" name="Freeform 52"/>
            <p:cNvSpPr>
              <a:spLocks/>
            </p:cNvSpPr>
            <p:nvPr/>
          </p:nvSpPr>
          <p:spPr bwMode="auto">
            <a:xfrm>
              <a:off x="8415" y="6572"/>
              <a:ext cx="1083" cy="778"/>
            </a:xfrm>
            <a:custGeom>
              <a:avLst/>
              <a:gdLst/>
              <a:ahLst/>
              <a:cxnLst>
                <a:cxn ang="0">
                  <a:pos x="1075" y="359"/>
                </a:cxn>
                <a:cxn ang="0">
                  <a:pos x="1054" y="260"/>
                </a:cxn>
                <a:cxn ang="0">
                  <a:pos x="981" y="168"/>
                </a:cxn>
                <a:cxn ang="0">
                  <a:pos x="878" y="76"/>
                </a:cxn>
                <a:cxn ang="0">
                  <a:pos x="623" y="7"/>
                </a:cxn>
                <a:cxn ang="0">
                  <a:pos x="388" y="35"/>
                </a:cxn>
                <a:cxn ang="0">
                  <a:pos x="209" y="127"/>
                </a:cxn>
                <a:cxn ang="0">
                  <a:pos x="74" y="250"/>
                </a:cxn>
                <a:cxn ang="0">
                  <a:pos x="2" y="434"/>
                </a:cxn>
                <a:cxn ang="0">
                  <a:pos x="84" y="597"/>
                </a:cxn>
                <a:cxn ang="0">
                  <a:pos x="237" y="699"/>
                </a:cxn>
                <a:cxn ang="0">
                  <a:pos x="416" y="761"/>
                </a:cxn>
                <a:cxn ang="0">
                  <a:pos x="690" y="771"/>
                </a:cxn>
                <a:cxn ang="0">
                  <a:pos x="840" y="729"/>
                </a:cxn>
                <a:cxn ang="0">
                  <a:pos x="952" y="669"/>
                </a:cxn>
                <a:cxn ang="0">
                  <a:pos x="1047" y="577"/>
                </a:cxn>
                <a:cxn ang="0">
                  <a:pos x="1075" y="461"/>
                </a:cxn>
                <a:cxn ang="0">
                  <a:pos x="1075" y="359"/>
                </a:cxn>
              </a:cxnLst>
              <a:rect l="0" t="0" r="r" b="b"/>
              <a:pathLst>
                <a:path w="1086" h="776">
                  <a:moveTo>
                    <a:pt x="1075" y="359"/>
                  </a:moveTo>
                  <a:cubicBezTo>
                    <a:pt x="1072" y="326"/>
                    <a:pt x="1070" y="292"/>
                    <a:pt x="1054" y="260"/>
                  </a:cubicBezTo>
                  <a:cubicBezTo>
                    <a:pt x="1038" y="228"/>
                    <a:pt x="1010" y="199"/>
                    <a:pt x="981" y="168"/>
                  </a:cubicBezTo>
                  <a:cubicBezTo>
                    <a:pt x="952" y="137"/>
                    <a:pt x="938" y="103"/>
                    <a:pt x="878" y="76"/>
                  </a:cubicBezTo>
                  <a:cubicBezTo>
                    <a:pt x="818" y="49"/>
                    <a:pt x="704" y="14"/>
                    <a:pt x="623" y="7"/>
                  </a:cubicBezTo>
                  <a:cubicBezTo>
                    <a:pt x="542" y="0"/>
                    <a:pt x="457" y="15"/>
                    <a:pt x="388" y="35"/>
                  </a:cubicBezTo>
                  <a:cubicBezTo>
                    <a:pt x="319" y="55"/>
                    <a:pt x="261" y="91"/>
                    <a:pt x="209" y="127"/>
                  </a:cubicBezTo>
                  <a:cubicBezTo>
                    <a:pt x="157" y="163"/>
                    <a:pt x="109" y="199"/>
                    <a:pt x="74" y="250"/>
                  </a:cubicBezTo>
                  <a:cubicBezTo>
                    <a:pt x="39" y="301"/>
                    <a:pt x="0" y="376"/>
                    <a:pt x="2" y="434"/>
                  </a:cubicBezTo>
                  <a:cubicBezTo>
                    <a:pt x="4" y="492"/>
                    <a:pt x="45" y="553"/>
                    <a:pt x="84" y="597"/>
                  </a:cubicBezTo>
                  <a:cubicBezTo>
                    <a:pt x="123" y="641"/>
                    <a:pt x="182" y="672"/>
                    <a:pt x="237" y="699"/>
                  </a:cubicBezTo>
                  <a:cubicBezTo>
                    <a:pt x="292" y="726"/>
                    <a:pt x="341" y="749"/>
                    <a:pt x="416" y="761"/>
                  </a:cubicBezTo>
                  <a:cubicBezTo>
                    <a:pt x="491" y="773"/>
                    <a:pt x="619" y="776"/>
                    <a:pt x="690" y="771"/>
                  </a:cubicBezTo>
                  <a:cubicBezTo>
                    <a:pt x="761" y="766"/>
                    <a:pt x="797" y="746"/>
                    <a:pt x="840" y="729"/>
                  </a:cubicBezTo>
                  <a:cubicBezTo>
                    <a:pt x="883" y="712"/>
                    <a:pt x="917" y="694"/>
                    <a:pt x="952" y="669"/>
                  </a:cubicBezTo>
                  <a:cubicBezTo>
                    <a:pt x="987" y="644"/>
                    <a:pt x="1027" y="612"/>
                    <a:pt x="1047" y="577"/>
                  </a:cubicBezTo>
                  <a:cubicBezTo>
                    <a:pt x="1068" y="542"/>
                    <a:pt x="1070" y="497"/>
                    <a:pt x="1075" y="461"/>
                  </a:cubicBezTo>
                  <a:cubicBezTo>
                    <a:pt x="1080" y="425"/>
                    <a:pt x="1086" y="389"/>
                    <a:pt x="1075" y="35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auto">
            <a:xfrm>
              <a:off x="6599" y="6972"/>
              <a:ext cx="3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10" name="Freeform 50"/>
            <p:cNvSpPr>
              <a:spLocks/>
            </p:cNvSpPr>
            <p:nvPr/>
          </p:nvSpPr>
          <p:spPr bwMode="auto">
            <a:xfrm>
              <a:off x="7183" y="6692"/>
              <a:ext cx="789" cy="549"/>
            </a:xfrm>
            <a:custGeom>
              <a:avLst/>
              <a:gdLst/>
              <a:ahLst/>
              <a:cxnLst>
                <a:cxn ang="0">
                  <a:pos x="12" y="359"/>
                </a:cxn>
                <a:cxn ang="0">
                  <a:pos x="63" y="260"/>
                </a:cxn>
                <a:cxn ang="0">
                  <a:pos x="114" y="168"/>
                </a:cxn>
                <a:cxn ang="0">
                  <a:pos x="226" y="76"/>
                </a:cxn>
                <a:cxn ang="0">
                  <a:pos x="502" y="7"/>
                </a:cxn>
                <a:cxn ang="0">
                  <a:pos x="757" y="35"/>
                </a:cxn>
                <a:cxn ang="0">
                  <a:pos x="951" y="127"/>
                </a:cxn>
                <a:cxn ang="0">
                  <a:pos x="1064" y="250"/>
                </a:cxn>
                <a:cxn ang="0">
                  <a:pos x="1176" y="434"/>
                </a:cxn>
                <a:cxn ang="0">
                  <a:pos x="1043" y="618"/>
                </a:cxn>
                <a:cxn ang="0">
                  <a:pos x="900" y="699"/>
                </a:cxn>
                <a:cxn ang="0">
                  <a:pos x="727" y="761"/>
                </a:cxn>
                <a:cxn ang="0">
                  <a:pos x="430" y="771"/>
                </a:cxn>
                <a:cxn ang="0">
                  <a:pos x="267" y="729"/>
                </a:cxn>
                <a:cxn ang="0">
                  <a:pos x="145" y="669"/>
                </a:cxn>
                <a:cxn ang="0">
                  <a:pos x="42" y="577"/>
                </a:cxn>
                <a:cxn ang="0">
                  <a:pos x="12" y="461"/>
                </a:cxn>
                <a:cxn ang="0">
                  <a:pos x="12" y="359"/>
                </a:cxn>
              </a:cxnLst>
              <a:rect l="0" t="0" r="r" b="b"/>
              <a:pathLst>
                <a:path w="1179" h="776">
                  <a:moveTo>
                    <a:pt x="12" y="359"/>
                  </a:moveTo>
                  <a:cubicBezTo>
                    <a:pt x="20" y="326"/>
                    <a:pt x="46" y="292"/>
                    <a:pt x="63" y="260"/>
                  </a:cubicBezTo>
                  <a:cubicBezTo>
                    <a:pt x="80" y="228"/>
                    <a:pt x="87" y="199"/>
                    <a:pt x="114" y="168"/>
                  </a:cubicBezTo>
                  <a:cubicBezTo>
                    <a:pt x="141" y="137"/>
                    <a:pt x="161" y="103"/>
                    <a:pt x="226" y="76"/>
                  </a:cubicBezTo>
                  <a:cubicBezTo>
                    <a:pt x="291" y="49"/>
                    <a:pt x="414" y="14"/>
                    <a:pt x="502" y="7"/>
                  </a:cubicBezTo>
                  <a:cubicBezTo>
                    <a:pt x="590" y="0"/>
                    <a:pt x="682" y="15"/>
                    <a:pt x="757" y="35"/>
                  </a:cubicBezTo>
                  <a:cubicBezTo>
                    <a:pt x="832" y="55"/>
                    <a:pt x="900" y="91"/>
                    <a:pt x="951" y="127"/>
                  </a:cubicBezTo>
                  <a:cubicBezTo>
                    <a:pt x="1002" y="163"/>
                    <a:pt x="1027" y="199"/>
                    <a:pt x="1064" y="250"/>
                  </a:cubicBezTo>
                  <a:cubicBezTo>
                    <a:pt x="1101" y="301"/>
                    <a:pt x="1179" y="373"/>
                    <a:pt x="1176" y="434"/>
                  </a:cubicBezTo>
                  <a:cubicBezTo>
                    <a:pt x="1173" y="495"/>
                    <a:pt x="1089" y="574"/>
                    <a:pt x="1043" y="618"/>
                  </a:cubicBezTo>
                  <a:cubicBezTo>
                    <a:pt x="997" y="662"/>
                    <a:pt x="953" y="675"/>
                    <a:pt x="900" y="699"/>
                  </a:cubicBezTo>
                  <a:cubicBezTo>
                    <a:pt x="847" y="723"/>
                    <a:pt x="805" y="749"/>
                    <a:pt x="727" y="761"/>
                  </a:cubicBezTo>
                  <a:cubicBezTo>
                    <a:pt x="649" y="773"/>
                    <a:pt x="507" y="776"/>
                    <a:pt x="430" y="771"/>
                  </a:cubicBezTo>
                  <a:cubicBezTo>
                    <a:pt x="353" y="766"/>
                    <a:pt x="314" y="746"/>
                    <a:pt x="267" y="729"/>
                  </a:cubicBezTo>
                  <a:cubicBezTo>
                    <a:pt x="220" y="712"/>
                    <a:pt x="183" y="694"/>
                    <a:pt x="145" y="669"/>
                  </a:cubicBezTo>
                  <a:cubicBezTo>
                    <a:pt x="107" y="644"/>
                    <a:pt x="64" y="612"/>
                    <a:pt x="42" y="577"/>
                  </a:cubicBezTo>
                  <a:cubicBezTo>
                    <a:pt x="20" y="542"/>
                    <a:pt x="17" y="497"/>
                    <a:pt x="12" y="461"/>
                  </a:cubicBezTo>
                  <a:cubicBezTo>
                    <a:pt x="7" y="425"/>
                    <a:pt x="0" y="389"/>
                    <a:pt x="12" y="359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9" name="Freeform 49"/>
            <p:cNvSpPr>
              <a:spLocks/>
            </p:cNvSpPr>
            <p:nvPr/>
          </p:nvSpPr>
          <p:spPr bwMode="auto">
            <a:xfrm>
              <a:off x="8491" y="6701"/>
              <a:ext cx="840" cy="550"/>
            </a:xfrm>
            <a:custGeom>
              <a:avLst/>
              <a:gdLst/>
              <a:ahLst/>
              <a:cxnLst>
                <a:cxn ang="0">
                  <a:pos x="831" y="254"/>
                </a:cxn>
                <a:cxn ang="0">
                  <a:pos x="795" y="184"/>
                </a:cxn>
                <a:cxn ang="0">
                  <a:pos x="759" y="119"/>
                </a:cxn>
                <a:cxn ang="0">
                  <a:pos x="679" y="54"/>
                </a:cxn>
                <a:cxn ang="0">
                  <a:pos x="483" y="5"/>
                </a:cxn>
                <a:cxn ang="0">
                  <a:pos x="301" y="25"/>
                </a:cxn>
                <a:cxn ang="0">
                  <a:pos x="163" y="90"/>
                </a:cxn>
                <a:cxn ang="0">
                  <a:pos x="57" y="171"/>
                </a:cxn>
                <a:cxn ang="0">
                  <a:pos x="3" y="308"/>
                </a:cxn>
                <a:cxn ang="0">
                  <a:pos x="78" y="416"/>
                </a:cxn>
                <a:cxn ang="0">
                  <a:pos x="200" y="495"/>
                </a:cxn>
                <a:cxn ang="0">
                  <a:pos x="323" y="539"/>
                </a:cxn>
                <a:cxn ang="0">
                  <a:pos x="534" y="546"/>
                </a:cxn>
                <a:cxn ang="0">
                  <a:pos x="650" y="517"/>
                </a:cxn>
                <a:cxn ang="0">
                  <a:pos x="737" y="474"/>
                </a:cxn>
                <a:cxn ang="0">
                  <a:pos x="810" y="409"/>
                </a:cxn>
                <a:cxn ang="0">
                  <a:pos x="831" y="327"/>
                </a:cxn>
                <a:cxn ang="0">
                  <a:pos x="831" y="254"/>
                </a:cxn>
              </a:cxnLst>
              <a:rect l="0" t="0" r="r" b="b"/>
              <a:pathLst>
                <a:path w="840" h="550">
                  <a:moveTo>
                    <a:pt x="831" y="254"/>
                  </a:moveTo>
                  <a:cubicBezTo>
                    <a:pt x="826" y="231"/>
                    <a:pt x="807" y="207"/>
                    <a:pt x="795" y="184"/>
                  </a:cubicBezTo>
                  <a:cubicBezTo>
                    <a:pt x="783" y="162"/>
                    <a:pt x="778" y="141"/>
                    <a:pt x="759" y="119"/>
                  </a:cubicBezTo>
                  <a:cubicBezTo>
                    <a:pt x="740" y="97"/>
                    <a:pt x="725" y="73"/>
                    <a:pt x="679" y="54"/>
                  </a:cubicBezTo>
                  <a:cubicBezTo>
                    <a:pt x="633" y="35"/>
                    <a:pt x="545" y="10"/>
                    <a:pt x="483" y="5"/>
                  </a:cubicBezTo>
                  <a:cubicBezTo>
                    <a:pt x="420" y="0"/>
                    <a:pt x="355" y="11"/>
                    <a:pt x="301" y="25"/>
                  </a:cubicBezTo>
                  <a:cubicBezTo>
                    <a:pt x="248" y="39"/>
                    <a:pt x="204" y="66"/>
                    <a:pt x="163" y="90"/>
                  </a:cubicBezTo>
                  <a:cubicBezTo>
                    <a:pt x="122" y="114"/>
                    <a:pt x="84" y="135"/>
                    <a:pt x="57" y="171"/>
                  </a:cubicBezTo>
                  <a:cubicBezTo>
                    <a:pt x="30" y="207"/>
                    <a:pt x="0" y="267"/>
                    <a:pt x="3" y="308"/>
                  </a:cubicBezTo>
                  <a:cubicBezTo>
                    <a:pt x="6" y="349"/>
                    <a:pt x="45" y="385"/>
                    <a:pt x="78" y="416"/>
                  </a:cubicBezTo>
                  <a:cubicBezTo>
                    <a:pt x="111" y="447"/>
                    <a:pt x="159" y="475"/>
                    <a:pt x="200" y="495"/>
                  </a:cubicBezTo>
                  <a:cubicBezTo>
                    <a:pt x="241" y="515"/>
                    <a:pt x="267" y="531"/>
                    <a:pt x="323" y="539"/>
                  </a:cubicBezTo>
                  <a:cubicBezTo>
                    <a:pt x="378" y="548"/>
                    <a:pt x="479" y="550"/>
                    <a:pt x="534" y="546"/>
                  </a:cubicBezTo>
                  <a:cubicBezTo>
                    <a:pt x="589" y="543"/>
                    <a:pt x="617" y="529"/>
                    <a:pt x="650" y="517"/>
                  </a:cubicBezTo>
                  <a:cubicBezTo>
                    <a:pt x="683" y="505"/>
                    <a:pt x="710" y="492"/>
                    <a:pt x="737" y="474"/>
                  </a:cubicBezTo>
                  <a:cubicBezTo>
                    <a:pt x="764" y="456"/>
                    <a:pt x="794" y="434"/>
                    <a:pt x="810" y="409"/>
                  </a:cubicBezTo>
                  <a:cubicBezTo>
                    <a:pt x="826" y="384"/>
                    <a:pt x="828" y="352"/>
                    <a:pt x="831" y="327"/>
                  </a:cubicBezTo>
                  <a:cubicBezTo>
                    <a:pt x="835" y="301"/>
                    <a:pt x="840" y="276"/>
                    <a:pt x="831" y="254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8" name="Freeform 48"/>
            <p:cNvSpPr>
              <a:spLocks/>
            </p:cNvSpPr>
            <p:nvPr/>
          </p:nvSpPr>
          <p:spPr bwMode="auto">
            <a:xfrm>
              <a:off x="7363" y="6801"/>
              <a:ext cx="498" cy="322"/>
            </a:xfrm>
            <a:custGeom>
              <a:avLst/>
              <a:gdLst/>
              <a:ahLst/>
              <a:cxnLst>
                <a:cxn ang="0">
                  <a:pos x="12" y="359"/>
                </a:cxn>
                <a:cxn ang="0">
                  <a:pos x="63" y="260"/>
                </a:cxn>
                <a:cxn ang="0">
                  <a:pos x="114" y="168"/>
                </a:cxn>
                <a:cxn ang="0">
                  <a:pos x="226" y="76"/>
                </a:cxn>
                <a:cxn ang="0">
                  <a:pos x="502" y="7"/>
                </a:cxn>
                <a:cxn ang="0">
                  <a:pos x="757" y="35"/>
                </a:cxn>
                <a:cxn ang="0">
                  <a:pos x="951" y="127"/>
                </a:cxn>
                <a:cxn ang="0">
                  <a:pos x="1064" y="250"/>
                </a:cxn>
                <a:cxn ang="0">
                  <a:pos x="1176" y="434"/>
                </a:cxn>
                <a:cxn ang="0">
                  <a:pos x="1043" y="618"/>
                </a:cxn>
                <a:cxn ang="0">
                  <a:pos x="900" y="699"/>
                </a:cxn>
                <a:cxn ang="0">
                  <a:pos x="727" y="761"/>
                </a:cxn>
                <a:cxn ang="0">
                  <a:pos x="430" y="771"/>
                </a:cxn>
                <a:cxn ang="0">
                  <a:pos x="267" y="729"/>
                </a:cxn>
                <a:cxn ang="0">
                  <a:pos x="145" y="669"/>
                </a:cxn>
                <a:cxn ang="0">
                  <a:pos x="42" y="577"/>
                </a:cxn>
                <a:cxn ang="0">
                  <a:pos x="12" y="461"/>
                </a:cxn>
                <a:cxn ang="0">
                  <a:pos x="12" y="359"/>
                </a:cxn>
              </a:cxnLst>
              <a:rect l="0" t="0" r="r" b="b"/>
              <a:pathLst>
                <a:path w="1179" h="776">
                  <a:moveTo>
                    <a:pt x="12" y="359"/>
                  </a:moveTo>
                  <a:cubicBezTo>
                    <a:pt x="20" y="326"/>
                    <a:pt x="46" y="292"/>
                    <a:pt x="63" y="260"/>
                  </a:cubicBezTo>
                  <a:cubicBezTo>
                    <a:pt x="80" y="228"/>
                    <a:pt x="87" y="199"/>
                    <a:pt x="114" y="168"/>
                  </a:cubicBezTo>
                  <a:cubicBezTo>
                    <a:pt x="141" y="137"/>
                    <a:pt x="161" y="103"/>
                    <a:pt x="226" y="76"/>
                  </a:cubicBezTo>
                  <a:cubicBezTo>
                    <a:pt x="291" y="49"/>
                    <a:pt x="414" y="14"/>
                    <a:pt x="502" y="7"/>
                  </a:cubicBezTo>
                  <a:cubicBezTo>
                    <a:pt x="590" y="0"/>
                    <a:pt x="682" y="15"/>
                    <a:pt x="757" y="35"/>
                  </a:cubicBezTo>
                  <a:cubicBezTo>
                    <a:pt x="832" y="55"/>
                    <a:pt x="900" y="91"/>
                    <a:pt x="951" y="127"/>
                  </a:cubicBezTo>
                  <a:cubicBezTo>
                    <a:pt x="1002" y="163"/>
                    <a:pt x="1027" y="199"/>
                    <a:pt x="1064" y="250"/>
                  </a:cubicBezTo>
                  <a:cubicBezTo>
                    <a:pt x="1101" y="301"/>
                    <a:pt x="1179" y="373"/>
                    <a:pt x="1176" y="434"/>
                  </a:cubicBezTo>
                  <a:cubicBezTo>
                    <a:pt x="1173" y="495"/>
                    <a:pt x="1089" y="574"/>
                    <a:pt x="1043" y="618"/>
                  </a:cubicBezTo>
                  <a:cubicBezTo>
                    <a:pt x="997" y="662"/>
                    <a:pt x="953" y="675"/>
                    <a:pt x="900" y="699"/>
                  </a:cubicBezTo>
                  <a:cubicBezTo>
                    <a:pt x="847" y="723"/>
                    <a:pt x="805" y="749"/>
                    <a:pt x="727" y="761"/>
                  </a:cubicBezTo>
                  <a:cubicBezTo>
                    <a:pt x="649" y="773"/>
                    <a:pt x="507" y="776"/>
                    <a:pt x="430" y="771"/>
                  </a:cubicBezTo>
                  <a:cubicBezTo>
                    <a:pt x="353" y="766"/>
                    <a:pt x="314" y="746"/>
                    <a:pt x="267" y="729"/>
                  </a:cubicBezTo>
                  <a:cubicBezTo>
                    <a:pt x="220" y="712"/>
                    <a:pt x="183" y="694"/>
                    <a:pt x="145" y="669"/>
                  </a:cubicBezTo>
                  <a:cubicBezTo>
                    <a:pt x="107" y="644"/>
                    <a:pt x="64" y="612"/>
                    <a:pt x="42" y="577"/>
                  </a:cubicBezTo>
                  <a:cubicBezTo>
                    <a:pt x="20" y="542"/>
                    <a:pt x="17" y="497"/>
                    <a:pt x="12" y="461"/>
                  </a:cubicBezTo>
                  <a:cubicBezTo>
                    <a:pt x="7" y="425"/>
                    <a:pt x="0" y="389"/>
                    <a:pt x="12" y="359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7" name="Freeform 47"/>
            <p:cNvSpPr>
              <a:spLocks/>
            </p:cNvSpPr>
            <p:nvPr/>
          </p:nvSpPr>
          <p:spPr bwMode="auto">
            <a:xfrm>
              <a:off x="8562" y="6801"/>
              <a:ext cx="500" cy="322"/>
            </a:xfrm>
            <a:custGeom>
              <a:avLst/>
              <a:gdLst/>
              <a:ahLst/>
              <a:cxnLst>
                <a:cxn ang="0">
                  <a:pos x="12" y="359"/>
                </a:cxn>
                <a:cxn ang="0">
                  <a:pos x="63" y="260"/>
                </a:cxn>
                <a:cxn ang="0">
                  <a:pos x="114" y="168"/>
                </a:cxn>
                <a:cxn ang="0">
                  <a:pos x="226" y="76"/>
                </a:cxn>
                <a:cxn ang="0">
                  <a:pos x="502" y="7"/>
                </a:cxn>
                <a:cxn ang="0">
                  <a:pos x="757" y="35"/>
                </a:cxn>
                <a:cxn ang="0">
                  <a:pos x="951" y="127"/>
                </a:cxn>
                <a:cxn ang="0">
                  <a:pos x="1064" y="250"/>
                </a:cxn>
                <a:cxn ang="0">
                  <a:pos x="1176" y="434"/>
                </a:cxn>
                <a:cxn ang="0">
                  <a:pos x="1043" y="618"/>
                </a:cxn>
                <a:cxn ang="0">
                  <a:pos x="900" y="699"/>
                </a:cxn>
                <a:cxn ang="0">
                  <a:pos x="727" y="761"/>
                </a:cxn>
                <a:cxn ang="0">
                  <a:pos x="430" y="771"/>
                </a:cxn>
                <a:cxn ang="0">
                  <a:pos x="267" y="729"/>
                </a:cxn>
                <a:cxn ang="0">
                  <a:pos x="145" y="669"/>
                </a:cxn>
                <a:cxn ang="0">
                  <a:pos x="42" y="577"/>
                </a:cxn>
                <a:cxn ang="0">
                  <a:pos x="12" y="461"/>
                </a:cxn>
                <a:cxn ang="0">
                  <a:pos x="12" y="359"/>
                </a:cxn>
              </a:cxnLst>
              <a:rect l="0" t="0" r="r" b="b"/>
              <a:pathLst>
                <a:path w="1179" h="776">
                  <a:moveTo>
                    <a:pt x="12" y="359"/>
                  </a:moveTo>
                  <a:cubicBezTo>
                    <a:pt x="20" y="326"/>
                    <a:pt x="46" y="292"/>
                    <a:pt x="63" y="260"/>
                  </a:cubicBezTo>
                  <a:cubicBezTo>
                    <a:pt x="80" y="228"/>
                    <a:pt x="87" y="199"/>
                    <a:pt x="114" y="168"/>
                  </a:cubicBezTo>
                  <a:cubicBezTo>
                    <a:pt x="141" y="137"/>
                    <a:pt x="161" y="103"/>
                    <a:pt x="226" y="76"/>
                  </a:cubicBezTo>
                  <a:cubicBezTo>
                    <a:pt x="291" y="49"/>
                    <a:pt x="414" y="14"/>
                    <a:pt x="502" y="7"/>
                  </a:cubicBezTo>
                  <a:cubicBezTo>
                    <a:pt x="590" y="0"/>
                    <a:pt x="682" y="15"/>
                    <a:pt x="757" y="35"/>
                  </a:cubicBezTo>
                  <a:cubicBezTo>
                    <a:pt x="832" y="55"/>
                    <a:pt x="900" y="91"/>
                    <a:pt x="951" y="127"/>
                  </a:cubicBezTo>
                  <a:cubicBezTo>
                    <a:pt x="1002" y="163"/>
                    <a:pt x="1027" y="199"/>
                    <a:pt x="1064" y="250"/>
                  </a:cubicBezTo>
                  <a:cubicBezTo>
                    <a:pt x="1101" y="301"/>
                    <a:pt x="1179" y="373"/>
                    <a:pt x="1176" y="434"/>
                  </a:cubicBezTo>
                  <a:cubicBezTo>
                    <a:pt x="1173" y="495"/>
                    <a:pt x="1089" y="574"/>
                    <a:pt x="1043" y="618"/>
                  </a:cubicBezTo>
                  <a:cubicBezTo>
                    <a:pt x="997" y="662"/>
                    <a:pt x="953" y="675"/>
                    <a:pt x="900" y="699"/>
                  </a:cubicBezTo>
                  <a:cubicBezTo>
                    <a:pt x="847" y="723"/>
                    <a:pt x="805" y="749"/>
                    <a:pt x="727" y="761"/>
                  </a:cubicBezTo>
                  <a:cubicBezTo>
                    <a:pt x="649" y="773"/>
                    <a:pt x="507" y="776"/>
                    <a:pt x="430" y="771"/>
                  </a:cubicBezTo>
                  <a:cubicBezTo>
                    <a:pt x="353" y="766"/>
                    <a:pt x="314" y="746"/>
                    <a:pt x="267" y="729"/>
                  </a:cubicBezTo>
                  <a:cubicBezTo>
                    <a:pt x="220" y="712"/>
                    <a:pt x="183" y="694"/>
                    <a:pt x="145" y="669"/>
                  </a:cubicBezTo>
                  <a:cubicBezTo>
                    <a:pt x="107" y="644"/>
                    <a:pt x="64" y="612"/>
                    <a:pt x="42" y="577"/>
                  </a:cubicBezTo>
                  <a:cubicBezTo>
                    <a:pt x="20" y="542"/>
                    <a:pt x="17" y="497"/>
                    <a:pt x="12" y="461"/>
                  </a:cubicBezTo>
                  <a:cubicBezTo>
                    <a:pt x="7" y="425"/>
                    <a:pt x="0" y="389"/>
                    <a:pt x="12" y="359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6" name="Freeform 46"/>
            <p:cNvSpPr>
              <a:spLocks/>
            </p:cNvSpPr>
            <p:nvPr/>
          </p:nvSpPr>
          <p:spPr bwMode="auto">
            <a:xfrm>
              <a:off x="7532" y="6881"/>
              <a:ext cx="273" cy="153"/>
            </a:xfrm>
            <a:custGeom>
              <a:avLst/>
              <a:gdLst/>
              <a:ahLst/>
              <a:cxnLst>
                <a:cxn ang="0">
                  <a:pos x="12" y="359"/>
                </a:cxn>
                <a:cxn ang="0">
                  <a:pos x="63" y="260"/>
                </a:cxn>
                <a:cxn ang="0">
                  <a:pos x="114" y="168"/>
                </a:cxn>
                <a:cxn ang="0">
                  <a:pos x="226" y="76"/>
                </a:cxn>
                <a:cxn ang="0">
                  <a:pos x="502" y="7"/>
                </a:cxn>
                <a:cxn ang="0">
                  <a:pos x="757" y="35"/>
                </a:cxn>
                <a:cxn ang="0">
                  <a:pos x="951" y="127"/>
                </a:cxn>
                <a:cxn ang="0">
                  <a:pos x="1064" y="250"/>
                </a:cxn>
                <a:cxn ang="0">
                  <a:pos x="1176" y="434"/>
                </a:cxn>
                <a:cxn ang="0">
                  <a:pos x="1043" y="618"/>
                </a:cxn>
                <a:cxn ang="0">
                  <a:pos x="900" y="699"/>
                </a:cxn>
                <a:cxn ang="0">
                  <a:pos x="727" y="761"/>
                </a:cxn>
                <a:cxn ang="0">
                  <a:pos x="430" y="771"/>
                </a:cxn>
                <a:cxn ang="0">
                  <a:pos x="267" y="729"/>
                </a:cxn>
                <a:cxn ang="0">
                  <a:pos x="145" y="669"/>
                </a:cxn>
                <a:cxn ang="0">
                  <a:pos x="42" y="577"/>
                </a:cxn>
                <a:cxn ang="0">
                  <a:pos x="12" y="461"/>
                </a:cxn>
                <a:cxn ang="0">
                  <a:pos x="12" y="359"/>
                </a:cxn>
              </a:cxnLst>
              <a:rect l="0" t="0" r="r" b="b"/>
              <a:pathLst>
                <a:path w="1179" h="776">
                  <a:moveTo>
                    <a:pt x="12" y="359"/>
                  </a:moveTo>
                  <a:cubicBezTo>
                    <a:pt x="20" y="326"/>
                    <a:pt x="46" y="292"/>
                    <a:pt x="63" y="260"/>
                  </a:cubicBezTo>
                  <a:cubicBezTo>
                    <a:pt x="80" y="228"/>
                    <a:pt x="87" y="199"/>
                    <a:pt x="114" y="168"/>
                  </a:cubicBezTo>
                  <a:cubicBezTo>
                    <a:pt x="141" y="137"/>
                    <a:pt x="161" y="103"/>
                    <a:pt x="226" y="76"/>
                  </a:cubicBezTo>
                  <a:cubicBezTo>
                    <a:pt x="291" y="49"/>
                    <a:pt x="414" y="14"/>
                    <a:pt x="502" y="7"/>
                  </a:cubicBezTo>
                  <a:cubicBezTo>
                    <a:pt x="590" y="0"/>
                    <a:pt x="682" y="15"/>
                    <a:pt x="757" y="35"/>
                  </a:cubicBezTo>
                  <a:cubicBezTo>
                    <a:pt x="832" y="55"/>
                    <a:pt x="900" y="91"/>
                    <a:pt x="951" y="127"/>
                  </a:cubicBezTo>
                  <a:cubicBezTo>
                    <a:pt x="1002" y="163"/>
                    <a:pt x="1027" y="199"/>
                    <a:pt x="1064" y="250"/>
                  </a:cubicBezTo>
                  <a:cubicBezTo>
                    <a:pt x="1101" y="301"/>
                    <a:pt x="1179" y="373"/>
                    <a:pt x="1176" y="434"/>
                  </a:cubicBezTo>
                  <a:cubicBezTo>
                    <a:pt x="1173" y="495"/>
                    <a:pt x="1089" y="574"/>
                    <a:pt x="1043" y="618"/>
                  </a:cubicBezTo>
                  <a:cubicBezTo>
                    <a:pt x="997" y="662"/>
                    <a:pt x="953" y="675"/>
                    <a:pt x="900" y="699"/>
                  </a:cubicBezTo>
                  <a:cubicBezTo>
                    <a:pt x="847" y="723"/>
                    <a:pt x="805" y="749"/>
                    <a:pt x="727" y="761"/>
                  </a:cubicBezTo>
                  <a:cubicBezTo>
                    <a:pt x="649" y="773"/>
                    <a:pt x="507" y="776"/>
                    <a:pt x="430" y="771"/>
                  </a:cubicBezTo>
                  <a:cubicBezTo>
                    <a:pt x="353" y="766"/>
                    <a:pt x="314" y="746"/>
                    <a:pt x="267" y="729"/>
                  </a:cubicBezTo>
                  <a:cubicBezTo>
                    <a:pt x="220" y="712"/>
                    <a:pt x="183" y="694"/>
                    <a:pt x="145" y="669"/>
                  </a:cubicBezTo>
                  <a:cubicBezTo>
                    <a:pt x="107" y="644"/>
                    <a:pt x="64" y="612"/>
                    <a:pt x="42" y="577"/>
                  </a:cubicBezTo>
                  <a:cubicBezTo>
                    <a:pt x="20" y="542"/>
                    <a:pt x="17" y="497"/>
                    <a:pt x="12" y="461"/>
                  </a:cubicBezTo>
                  <a:cubicBezTo>
                    <a:pt x="7" y="425"/>
                    <a:pt x="0" y="389"/>
                    <a:pt x="12" y="359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5" name="Freeform 45"/>
            <p:cNvSpPr>
              <a:spLocks/>
            </p:cNvSpPr>
            <p:nvPr/>
          </p:nvSpPr>
          <p:spPr bwMode="auto">
            <a:xfrm>
              <a:off x="8611" y="6892"/>
              <a:ext cx="273" cy="153"/>
            </a:xfrm>
            <a:custGeom>
              <a:avLst/>
              <a:gdLst/>
              <a:ahLst/>
              <a:cxnLst>
                <a:cxn ang="0">
                  <a:pos x="12" y="359"/>
                </a:cxn>
                <a:cxn ang="0">
                  <a:pos x="63" y="260"/>
                </a:cxn>
                <a:cxn ang="0">
                  <a:pos x="114" y="168"/>
                </a:cxn>
                <a:cxn ang="0">
                  <a:pos x="226" y="76"/>
                </a:cxn>
                <a:cxn ang="0">
                  <a:pos x="502" y="7"/>
                </a:cxn>
                <a:cxn ang="0">
                  <a:pos x="757" y="35"/>
                </a:cxn>
                <a:cxn ang="0">
                  <a:pos x="951" y="127"/>
                </a:cxn>
                <a:cxn ang="0">
                  <a:pos x="1064" y="250"/>
                </a:cxn>
                <a:cxn ang="0">
                  <a:pos x="1176" y="434"/>
                </a:cxn>
                <a:cxn ang="0">
                  <a:pos x="1043" y="618"/>
                </a:cxn>
                <a:cxn ang="0">
                  <a:pos x="900" y="699"/>
                </a:cxn>
                <a:cxn ang="0">
                  <a:pos x="727" y="761"/>
                </a:cxn>
                <a:cxn ang="0">
                  <a:pos x="430" y="771"/>
                </a:cxn>
                <a:cxn ang="0">
                  <a:pos x="267" y="729"/>
                </a:cxn>
                <a:cxn ang="0">
                  <a:pos x="145" y="669"/>
                </a:cxn>
                <a:cxn ang="0">
                  <a:pos x="42" y="577"/>
                </a:cxn>
                <a:cxn ang="0">
                  <a:pos x="12" y="461"/>
                </a:cxn>
                <a:cxn ang="0">
                  <a:pos x="12" y="359"/>
                </a:cxn>
              </a:cxnLst>
              <a:rect l="0" t="0" r="r" b="b"/>
              <a:pathLst>
                <a:path w="1179" h="776">
                  <a:moveTo>
                    <a:pt x="12" y="359"/>
                  </a:moveTo>
                  <a:cubicBezTo>
                    <a:pt x="20" y="326"/>
                    <a:pt x="46" y="292"/>
                    <a:pt x="63" y="260"/>
                  </a:cubicBezTo>
                  <a:cubicBezTo>
                    <a:pt x="80" y="228"/>
                    <a:pt x="87" y="199"/>
                    <a:pt x="114" y="168"/>
                  </a:cubicBezTo>
                  <a:cubicBezTo>
                    <a:pt x="141" y="137"/>
                    <a:pt x="161" y="103"/>
                    <a:pt x="226" y="76"/>
                  </a:cubicBezTo>
                  <a:cubicBezTo>
                    <a:pt x="291" y="49"/>
                    <a:pt x="414" y="14"/>
                    <a:pt x="502" y="7"/>
                  </a:cubicBezTo>
                  <a:cubicBezTo>
                    <a:pt x="590" y="0"/>
                    <a:pt x="682" y="15"/>
                    <a:pt x="757" y="35"/>
                  </a:cubicBezTo>
                  <a:cubicBezTo>
                    <a:pt x="832" y="55"/>
                    <a:pt x="900" y="91"/>
                    <a:pt x="951" y="127"/>
                  </a:cubicBezTo>
                  <a:cubicBezTo>
                    <a:pt x="1002" y="163"/>
                    <a:pt x="1027" y="199"/>
                    <a:pt x="1064" y="250"/>
                  </a:cubicBezTo>
                  <a:cubicBezTo>
                    <a:pt x="1101" y="301"/>
                    <a:pt x="1179" y="373"/>
                    <a:pt x="1176" y="434"/>
                  </a:cubicBezTo>
                  <a:cubicBezTo>
                    <a:pt x="1173" y="495"/>
                    <a:pt x="1089" y="574"/>
                    <a:pt x="1043" y="618"/>
                  </a:cubicBezTo>
                  <a:cubicBezTo>
                    <a:pt x="997" y="662"/>
                    <a:pt x="953" y="675"/>
                    <a:pt x="900" y="699"/>
                  </a:cubicBezTo>
                  <a:cubicBezTo>
                    <a:pt x="847" y="723"/>
                    <a:pt x="805" y="749"/>
                    <a:pt x="727" y="761"/>
                  </a:cubicBezTo>
                  <a:cubicBezTo>
                    <a:pt x="649" y="773"/>
                    <a:pt x="507" y="776"/>
                    <a:pt x="430" y="771"/>
                  </a:cubicBezTo>
                  <a:cubicBezTo>
                    <a:pt x="353" y="766"/>
                    <a:pt x="314" y="746"/>
                    <a:pt x="267" y="729"/>
                  </a:cubicBezTo>
                  <a:cubicBezTo>
                    <a:pt x="220" y="712"/>
                    <a:pt x="183" y="694"/>
                    <a:pt x="145" y="669"/>
                  </a:cubicBezTo>
                  <a:cubicBezTo>
                    <a:pt x="107" y="644"/>
                    <a:pt x="64" y="612"/>
                    <a:pt x="42" y="577"/>
                  </a:cubicBezTo>
                  <a:cubicBezTo>
                    <a:pt x="20" y="542"/>
                    <a:pt x="17" y="497"/>
                    <a:pt x="12" y="461"/>
                  </a:cubicBezTo>
                  <a:cubicBezTo>
                    <a:pt x="7" y="425"/>
                    <a:pt x="0" y="389"/>
                    <a:pt x="12" y="359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auto">
            <a:xfrm>
              <a:off x="8202" y="2121"/>
              <a:ext cx="9" cy="530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auto">
            <a:xfrm>
              <a:off x="3677" y="6087"/>
              <a:ext cx="110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auto">
            <a:xfrm>
              <a:off x="7671" y="6403"/>
              <a:ext cx="1080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auto">
            <a:xfrm>
              <a:off x="7512" y="4779"/>
              <a:ext cx="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auto">
            <a:xfrm>
              <a:off x="7304" y="5295"/>
              <a:ext cx="62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auto">
            <a:xfrm flipV="1">
              <a:off x="7183" y="5504"/>
              <a:ext cx="83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auto">
            <a:xfrm>
              <a:off x="6955" y="5689"/>
              <a:ext cx="11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auto">
            <a:xfrm>
              <a:off x="8040" y="5689"/>
              <a:ext cx="0" cy="13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auto">
            <a:xfrm>
              <a:off x="7413" y="5043"/>
              <a:ext cx="447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auto">
            <a:xfrm flipH="1">
              <a:off x="6955" y="5689"/>
              <a:ext cx="11" cy="143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auto">
            <a:xfrm>
              <a:off x="8395" y="5689"/>
              <a:ext cx="0" cy="12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auto">
            <a:xfrm>
              <a:off x="8384" y="5689"/>
              <a:ext cx="116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auto">
            <a:xfrm>
              <a:off x="8435" y="5506"/>
              <a:ext cx="8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auto">
            <a:xfrm>
              <a:off x="8491" y="5297"/>
              <a:ext cx="6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auto">
            <a:xfrm>
              <a:off x="8562" y="5043"/>
              <a:ext cx="50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auto">
            <a:xfrm>
              <a:off x="8671" y="4790"/>
              <a:ext cx="2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>
              <a:off x="9498" y="5689"/>
              <a:ext cx="0" cy="143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87" name="Text Box 27"/>
            <p:cNvSpPr txBox="1">
              <a:spLocks noChangeArrowheads="1"/>
            </p:cNvSpPr>
            <p:nvPr/>
          </p:nvSpPr>
          <p:spPr bwMode="auto">
            <a:xfrm>
              <a:off x="7973" y="7596"/>
              <a:ext cx="55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б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86" name="Text Box 26"/>
            <p:cNvSpPr txBox="1">
              <a:spLocks noChangeArrowheads="1"/>
            </p:cNvSpPr>
            <p:nvPr/>
          </p:nvSpPr>
          <p:spPr bwMode="auto">
            <a:xfrm>
              <a:off x="2104" y="2549"/>
              <a:ext cx="571" cy="4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Calibri" pitchFamily="34" charset="0"/>
                  <a:ea typeface="Times New Roman" pitchFamily="18" charset="0"/>
                  <a:cs typeface="+mn-cs"/>
                </a:rPr>
                <a:t>1</a:t>
              </a:r>
              <a:endPara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0985" name="Text Box 25"/>
            <p:cNvSpPr txBox="1">
              <a:spLocks noChangeArrowheads="1"/>
            </p:cNvSpPr>
            <p:nvPr/>
          </p:nvSpPr>
          <p:spPr bwMode="auto">
            <a:xfrm>
              <a:off x="2104" y="4706"/>
              <a:ext cx="633" cy="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Calibri" pitchFamily="34" charset="0"/>
                  <a:ea typeface="Times New Roman" pitchFamily="18" charset="0"/>
                  <a:cs typeface="+mn-cs"/>
                </a:rPr>
                <a:t>2</a:t>
              </a:r>
              <a:endPara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0984" name="Text Box 24"/>
            <p:cNvSpPr txBox="1">
              <a:spLocks noChangeArrowheads="1"/>
            </p:cNvSpPr>
            <p:nvPr/>
          </p:nvSpPr>
          <p:spPr bwMode="auto">
            <a:xfrm>
              <a:off x="2104" y="6727"/>
              <a:ext cx="490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Calibri" pitchFamily="34" charset="0"/>
                  <a:ea typeface="Times New Roman" pitchFamily="18" charset="0"/>
                  <a:cs typeface="+mn-cs"/>
                </a:rPr>
                <a:t>3</a:t>
              </a:r>
              <a:endPara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0983" name="Text Box 23"/>
            <p:cNvSpPr txBox="1">
              <a:spLocks noChangeArrowheads="1"/>
            </p:cNvSpPr>
            <p:nvPr/>
          </p:nvSpPr>
          <p:spPr bwMode="auto">
            <a:xfrm>
              <a:off x="3309" y="3209"/>
              <a:ext cx="2176" cy="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                В</a:t>
              </a:r>
              <a:endParaRPr lang="ru-RU" sz="2400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82" name="Text Box 22"/>
            <p:cNvSpPr txBox="1">
              <a:spLocks noChangeArrowheads="1"/>
            </p:cNvSpPr>
            <p:nvPr/>
          </p:nvSpPr>
          <p:spPr bwMode="auto">
            <a:xfrm>
              <a:off x="3327" y="5571"/>
              <a:ext cx="2011" cy="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      R</a:t>
              </a:r>
              <a:r>
                <a:rPr lang="ru-RU" sz="2400" baseline="-300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АВ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    В</a:t>
              </a:r>
            </a:p>
            <a:p>
              <a:pPr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         </a:t>
              </a:r>
              <a:endParaRPr lang="ru-RU" sz="2400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81" name="Text Box 21"/>
            <p:cNvSpPr txBox="1">
              <a:spLocks noChangeArrowheads="1"/>
            </p:cNvSpPr>
            <p:nvPr/>
          </p:nvSpPr>
          <p:spPr bwMode="auto">
            <a:xfrm>
              <a:off x="7138" y="3108"/>
              <a:ext cx="2126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                 В </a:t>
              </a:r>
              <a:endParaRPr lang="ru-RU" sz="2400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80" name="Text Box 20"/>
            <p:cNvSpPr txBox="1">
              <a:spLocks noChangeArrowheads="1"/>
            </p:cNvSpPr>
            <p:nvPr/>
          </p:nvSpPr>
          <p:spPr bwMode="auto">
            <a:xfrm>
              <a:off x="7090" y="5822"/>
              <a:ext cx="2288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Ctr="1"/>
            <a:lstStyle/>
            <a:p>
              <a:pPr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      R</a:t>
              </a:r>
              <a:r>
                <a:rPr lang="ru-RU" sz="2400" baseline="-300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АВ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    В</a:t>
              </a:r>
              <a:endParaRPr lang="ru-RU" sz="2400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9" name="Text Box 19"/>
            <p:cNvSpPr txBox="1">
              <a:spLocks noChangeArrowheads="1"/>
            </p:cNvSpPr>
            <p:nvPr/>
          </p:nvSpPr>
          <p:spPr bwMode="auto">
            <a:xfrm>
              <a:off x="2416" y="8036"/>
              <a:ext cx="7925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Рис.12. Образование связывающей (а) и разрыхляющей (б) МО молекулы водорода из АО атомов водорода.</a:t>
              </a:r>
              <a:endParaRPr lang="ru-RU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8" name="Text Box 18"/>
            <p:cNvSpPr txBox="1">
              <a:spLocks noChangeArrowheads="1"/>
            </p:cNvSpPr>
            <p:nvPr/>
          </p:nvSpPr>
          <p:spPr bwMode="auto">
            <a:xfrm>
              <a:off x="7783" y="1879"/>
              <a:ext cx="60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–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7" name="Text Box 17"/>
            <p:cNvSpPr txBox="1">
              <a:spLocks noChangeArrowheads="1"/>
            </p:cNvSpPr>
            <p:nvPr/>
          </p:nvSpPr>
          <p:spPr bwMode="auto">
            <a:xfrm>
              <a:off x="2627" y="2229"/>
              <a:ext cx="52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-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1s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2852" y="2550"/>
              <a:ext cx="438" cy="1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5354" y="2203"/>
              <a:ext cx="52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-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1s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6651" y="2203"/>
              <a:ext cx="52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-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1s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auto">
            <a:xfrm>
              <a:off x="9750" y="3320"/>
              <a:ext cx="52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-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1s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 flipV="1">
              <a:off x="4953" y="2430"/>
              <a:ext cx="338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>
              <a:off x="6955" y="2550"/>
              <a:ext cx="405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9091" y="3555"/>
              <a:ext cx="571" cy="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 flipV="1">
              <a:off x="8200" y="2643"/>
              <a:ext cx="1129" cy="53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9002" y="2315"/>
              <a:ext cx="1227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4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ψ</a:t>
              </a:r>
              <a:r>
                <a:rPr lang="ru-RU" sz="2400" baseline="300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–</a:t>
              </a:r>
              <a:r>
                <a:rPr lang="ru-RU" sz="24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 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= 0</a:t>
              </a:r>
              <a:endParaRPr lang="ru-RU" sz="2400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67" name="Text Box 7"/>
            <p:cNvSpPr txBox="1">
              <a:spLocks noChangeArrowheads="1"/>
            </p:cNvSpPr>
            <p:nvPr/>
          </p:nvSpPr>
          <p:spPr bwMode="auto">
            <a:xfrm>
              <a:off x="3850" y="4276"/>
              <a:ext cx="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|ψ</a:t>
              </a:r>
              <a:r>
                <a:rPr lang="ru-RU" sz="2400" baseline="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+</a:t>
              </a: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|</a:t>
              </a:r>
              <a:r>
                <a:rPr lang="ru-RU" sz="2400" baseline="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2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7884" y="4394"/>
              <a:ext cx="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defRPr/>
              </a:pP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|ψ</a:t>
              </a:r>
              <a:r>
                <a:rPr lang="ru-RU" sz="2400" baseline="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–</a:t>
              </a:r>
              <a:r>
                <a:rPr lang="ru-RU" sz="24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|</a:t>
              </a:r>
              <a:r>
                <a:rPr lang="ru-RU" sz="2400" baseline="3000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2</a:t>
              </a:r>
              <a:endParaRPr lang="ru-RU" sz="240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auto">
            <a:xfrm flipV="1">
              <a:off x="8200" y="5370"/>
              <a:ext cx="1461" cy="4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40964" name="Text Box 4"/>
            <p:cNvSpPr txBox="1">
              <a:spLocks noChangeArrowheads="1"/>
            </p:cNvSpPr>
            <p:nvPr/>
          </p:nvSpPr>
          <p:spPr bwMode="auto">
            <a:xfrm>
              <a:off x="9553" y="5165"/>
              <a:ext cx="1397" cy="534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ru-RU" sz="24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|ψ</a:t>
              </a:r>
              <a:r>
                <a:rPr lang="ru-RU" sz="2400" baseline="300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–</a:t>
              </a:r>
              <a:r>
                <a:rPr lang="ru-RU" sz="24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|</a:t>
              </a:r>
              <a:r>
                <a:rPr lang="ru-RU" sz="2400" baseline="300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2</a:t>
              </a:r>
              <a:r>
                <a:rPr lang="ru-RU" sz="2400" dirty="0" err="1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 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latin typeface="Calibri" pitchFamily="34" charset="0"/>
                  <a:ea typeface="Times New Roman" pitchFamily="18" charset="0"/>
                  <a:cs typeface="+mn-cs"/>
                </a:rPr>
                <a:t>= 0</a:t>
              </a:r>
              <a:endParaRPr lang="ru-RU" sz="2400" dirty="0">
                <a:ln>
                  <a:solidFill>
                    <a:schemeClr val="tx1"/>
                  </a:solidFill>
                </a:ln>
                <a:latin typeface="Calibri" pitchFamily="34" charset="0"/>
                <a:cs typeface="+mn-cs"/>
              </a:endParaRPr>
            </a:p>
          </p:txBody>
        </p:sp>
        <p:sp>
          <p:nvSpPr>
            <p:cNvPr id="2" name="Line 3"/>
            <p:cNvSpPr>
              <a:spLocks noChangeShapeType="1"/>
            </p:cNvSpPr>
            <p:nvPr/>
          </p:nvSpPr>
          <p:spPr bwMode="auto">
            <a:xfrm flipV="1">
              <a:off x="7802" y="2228"/>
              <a:ext cx="169" cy="6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  <p:sp>
          <p:nvSpPr>
            <p:cNvPr id="3" name="Line 2"/>
            <p:cNvSpPr>
              <a:spLocks noChangeShapeType="1"/>
            </p:cNvSpPr>
            <p:nvPr/>
          </p:nvSpPr>
          <p:spPr bwMode="auto">
            <a:xfrm flipV="1">
              <a:off x="3933" y="2298"/>
              <a:ext cx="256" cy="13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n>
                  <a:solidFill>
                    <a:schemeClr val="tx1"/>
                  </a:solidFill>
                </a:ln>
                <a:cs typeface="+mn-cs"/>
              </a:endParaRPr>
            </a:p>
          </p:txBody>
        </p:sp>
      </p:grpSp>
      <p:sp>
        <p:nvSpPr>
          <p:cNvPr id="104" name="Прямоугольник 103"/>
          <p:cNvSpPr/>
          <p:nvPr/>
        </p:nvSpPr>
        <p:spPr>
          <a:xfrm>
            <a:off x="785786" y="214290"/>
            <a:ext cx="3569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n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Образование связывающей ММО </a:t>
            </a:r>
            <a:endParaRPr lang="ru-RU" dirty="0">
              <a:cs typeface="+mn-cs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4645835" y="217994"/>
            <a:ext cx="3712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n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Образование разрыхляющей ММО </a:t>
            </a:r>
            <a:endParaRPr lang="ru-RU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4"/>
          <p:cNvGrpSpPr>
            <a:grpSpLocks/>
          </p:cNvGrpSpPr>
          <p:nvPr/>
        </p:nvGrpSpPr>
        <p:grpSpPr bwMode="auto">
          <a:xfrm>
            <a:off x="422275" y="928688"/>
            <a:ext cx="8293100" cy="4572000"/>
            <a:chOff x="421937" y="928670"/>
            <a:chExt cx="8293467" cy="4572032"/>
          </a:xfrm>
        </p:grpSpPr>
        <p:graphicFrame>
          <p:nvGraphicFramePr>
            <p:cNvPr id="3074" name="Object 24"/>
            <p:cNvGraphicFramePr>
              <a:graphicFrameLocks noChangeAspect="1"/>
            </p:cNvGraphicFramePr>
            <p:nvPr/>
          </p:nvGraphicFramePr>
          <p:xfrm>
            <a:off x="6786577" y="1285859"/>
            <a:ext cx="1071571" cy="746131"/>
          </p:xfrm>
          <a:graphic>
            <a:graphicData uri="http://schemas.openxmlformats.org/presentationml/2006/ole">
              <p:oleObj spid="_x0000_s67592" name="Equation" r:id="rId3" imgW="342751" imgH="241195" progId="">
                <p:embed/>
              </p:oleObj>
            </a:graphicData>
          </a:graphic>
        </p:graphicFrame>
        <p:graphicFrame>
          <p:nvGraphicFramePr>
            <p:cNvPr id="3075" name="Object 22"/>
            <p:cNvGraphicFramePr>
              <a:graphicFrameLocks noChangeAspect="1"/>
            </p:cNvGraphicFramePr>
            <p:nvPr/>
          </p:nvGraphicFramePr>
          <p:xfrm>
            <a:off x="6869305" y="3741034"/>
            <a:ext cx="732164" cy="732165"/>
          </p:xfrm>
          <a:graphic>
            <a:graphicData uri="http://schemas.openxmlformats.org/presentationml/2006/ole">
              <p:oleObj spid="_x0000_s67593" name="Equation" r:id="rId4" imgW="241195" imgH="241195" progId="">
                <p:embed/>
              </p:oleObj>
            </a:graphicData>
          </a:graphic>
        </p:graphicFrame>
        <p:sp>
          <p:nvSpPr>
            <p:cNvPr id="42034" name="AutoShape 50"/>
            <p:cNvSpPr>
              <a:spLocks noChangeAspect="1" noChangeArrowheads="1"/>
            </p:cNvSpPr>
            <p:nvPr/>
          </p:nvSpPr>
          <p:spPr bwMode="auto">
            <a:xfrm>
              <a:off x="421937" y="1285859"/>
              <a:ext cx="8293467" cy="2697182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3" name="Oval 49"/>
            <p:cNvSpPr>
              <a:spLocks noChangeArrowheads="1"/>
            </p:cNvSpPr>
            <p:nvPr/>
          </p:nvSpPr>
          <p:spPr bwMode="auto">
            <a:xfrm>
              <a:off x="1098336" y="2404950"/>
              <a:ext cx="799466" cy="8146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2" name="Oval 48"/>
            <p:cNvSpPr>
              <a:spLocks noChangeArrowheads="1"/>
            </p:cNvSpPr>
            <p:nvPr/>
          </p:nvSpPr>
          <p:spPr bwMode="auto">
            <a:xfrm>
              <a:off x="2181514" y="2404950"/>
              <a:ext cx="798527" cy="8146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В</a:t>
              </a: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1" name="Line 47"/>
            <p:cNvSpPr>
              <a:spLocks noChangeShapeType="1"/>
            </p:cNvSpPr>
            <p:nvPr/>
          </p:nvSpPr>
          <p:spPr bwMode="auto">
            <a:xfrm>
              <a:off x="3193835" y="2828920"/>
              <a:ext cx="528661" cy="1588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0" name="Oval 46"/>
            <p:cNvSpPr>
              <a:spLocks noChangeArrowheads="1"/>
            </p:cNvSpPr>
            <p:nvPr/>
          </p:nvSpPr>
          <p:spPr bwMode="auto">
            <a:xfrm>
              <a:off x="4481355" y="2398705"/>
              <a:ext cx="798547" cy="81598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9" name="Oval 45"/>
            <p:cNvSpPr>
              <a:spLocks noChangeArrowheads="1"/>
            </p:cNvSpPr>
            <p:nvPr/>
          </p:nvSpPr>
          <p:spPr bwMode="auto">
            <a:xfrm>
              <a:off x="3935230" y="2406642"/>
              <a:ext cx="798547" cy="814394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V="1">
              <a:off x="5483111" y="2319330"/>
              <a:ext cx="517548" cy="498478"/>
            </a:xfrm>
            <a:prstGeom prst="line">
              <a:avLst/>
            </a:prstGeom>
            <a:ln w="38100">
              <a:headEnd/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7" name="Line 43"/>
            <p:cNvSpPr>
              <a:spLocks noChangeShapeType="1"/>
            </p:cNvSpPr>
            <p:nvPr/>
          </p:nvSpPr>
          <p:spPr bwMode="auto">
            <a:xfrm flipV="1">
              <a:off x="6200693" y="2249479"/>
              <a:ext cx="2065429" cy="793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6" name="Line 42"/>
            <p:cNvSpPr>
              <a:spLocks noChangeShapeType="1"/>
            </p:cNvSpPr>
            <p:nvPr/>
          </p:nvSpPr>
          <p:spPr bwMode="auto">
            <a:xfrm>
              <a:off x="1499898" y="2082790"/>
              <a:ext cx="0" cy="12811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>
              <a:off x="885508" y="2817808"/>
              <a:ext cx="2243237" cy="11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4" name="Line 40"/>
            <p:cNvSpPr>
              <a:spLocks noChangeShapeType="1"/>
            </p:cNvSpPr>
            <p:nvPr/>
          </p:nvSpPr>
          <p:spPr bwMode="auto">
            <a:xfrm>
              <a:off x="2574682" y="2082790"/>
              <a:ext cx="0" cy="12811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3" name="Line 39"/>
            <p:cNvSpPr>
              <a:spLocks noChangeShapeType="1"/>
            </p:cNvSpPr>
            <p:nvPr/>
          </p:nvSpPr>
          <p:spPr bwMode="auto">
            <a:xfrm>
              <a:off x="3722496" y="2817808"/>
              <a:ext cx="1490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>
              <a:off x="4338473" y="2139940"/>
              <a:ext cx="0" cy="12239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1" name="Line 37"/>
            <p:cNvSpPr>
              <a:spLocks noChangeShapeType="1"/>
            </p:cNvSpPr>
            <p:nvPr/>
          </p:nvSpPr>
          <p:spPr bwMode="auto">
            <a:xfrm>
              <a:off x="4876659" y="2139940"/>
              <a:ext cx="0" cy="12239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0" name="Line 36"/>
            <p:cNvSpPr>
              <a:spLocks noChangeShapeType="1"/>
            </p:cNvSpPr>
            <p:nvPr/>
          </p:nvSpPr>
          <p:spPr bwMode="auto">
            <a:xfrm flipH="1">
              <a:off x="6842071" y="1857363"/>
              <a:ext cx="1588" cy="752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9" name="Line 35"/>
            <p:cNvSpPr>
              <a:spLocks noChangeShapeType="1"/>
            </p:cNvSpPr>
            <p:nvPr/>
          </p:nvSpPr>
          <p:spPr bwMode="auto">
            <a:xfrm>
              <a:off x="7581879" y="1857363"/>
              <a:ext cx="0" cy="752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8" name="Oval 34"/>
            <p:cNvSpPr>
              <a:spLocks noChangeArrowheads="1"/>
            </p:cNvSpPr>
            <p:nvPr/>
          </p:nvSpPr>
          <p:spPr bwMode="auto">
            <a:xfrm>
              <a:off x="6333915" y="1965027"/>
              <a:ext cx="586213" cy="598065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100584" tIns="0" rIns="0" bIns="50292" anchorCtr="1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7" name="Oval 33"/>
            <p:cNvSpPr>
              <a:spLocks noChangeArrowheads="1"/>
            </p:cNvSpPr>
            <p:nvPr/>
          </p:nvSpPr>
          <p:spPr bwMode="auto">
            <a:xfrm>
              <a:off x="7505401" y="1957360"/>
              <a:ext cx="586213" cy="598065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72000" tIns="0" rIns="100584" bIns="50292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В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6" name="Line 32"/>
            <p:cNvSpPr>
              <a:spLocks noChangeShapeType="1"/>
            </p:cNvSpPr>
            <p:nvPr/>
          </p:nvSpPr>
          <p:spPr bwMode="auto">
            <a:xfrm>
              <a:off x="5483111" y="2828920"/>
              <a:ext cx="517548" cy="384178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5" name="Line 31"/>
            <p:cNvSpPr>
              <a:spLocks noChangeShapeType="1"/>
            </p:cNvSpPr>
            <p:nvPr/>
          </p:nvSpPr>
          <p:spPr bwMode="auto">
            <a:xfrm flipV="1">
              <a:off x="6335637" y="3368674"/>
              <a:ext cx="1930485" cy="20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4" name="Line 30"/>
            <p:cNvSpPr>
              <a:spLocks noChangeShapeType="1"/>
            </p:cNvSpPr>
            <p:nvPr/>
          </p:nvSpPr>
          <p:spPr bwMode="auto">
            <a:xfrm>
              <a:off x="6842071" y="2930521"/>
              <a:ext cx="1588" cy="10398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3" name="Line 29"/>
            <p:cNvSpPr>
              <a:spLocks noChangeShapeType="1"/>
            </p:cNvSpPr>
            <p:nvPr/>
          </p:nvSpPr>
          <p:spPr bwMode="auto">
            <a:xfrm>
              <a:off x="7581879" y="2943221"/>
              <a:ext cx="0" cy="10287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2" name="Oval 28"/>
            <p:cNvSpPr>
              <a:spLocks noChangeArrowheads="1"/>
            </p:cNvSpPr>
            <p:nvPr/>
          </p:nvSpPr>
          <p:spPr bwMode="auto">
            <a:xfrm>
              <a:off x="6430678" y="3072022"/>
              <a:ext cx="1624298" cy="598065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just"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А     </a:t>
              </a:r>
              <a:r>
                <a:rPr lang="ru-RU" sz="16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</a:t>
              </a: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В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1" name="Text Box 27"/>
            <p:cNvSpPr txBox="1">
              <a:spLocks noChangeArrowheads="1"/>
            </p:cNvSpPr>
            <p:nvPr/>
          </p:nvSpPr>
          <p:spPr bwMode="auto">
            <a:xfrm>
              <a:off x="4195853" y="3357636"/>
              <a:ext cx="954474" cy="46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en-US" sz="20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r>
                <a:rPr lang="ru-RU" sz="20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 –  </a:t>
              </a:r>
              <a:r>
                <a:rPr lang="ru-RU" sz="2000" b="1" dirty="0" err="1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endParaRPr lang="ru-RU" sz="2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0" name="Text Box 26"/>
            <p:cNvSpPr txBox="1">
              <a:spLocks noChangeArrowheads="1"/>
            </p:cNvSpPr>
            <p:nvPr/>
          </p:nvSpPr>
          <p:spPr bwMode="auto">
            <a:xfrm>
              <a:off x="1257102" y="3357636"/>
              <a:ext cx="743100" cy="400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1s</a:t>
              </a:r>
              <a:r>
                <a:rPr lang="ru-RU" sz="2000" b="1" baseline="-30000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lang="ru-RU" sz="2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9" name="Text Box 25"/>
            <p:cNvSpPr txBox="1">
              <a:spLocks noChangeArrowheads="1"/>
            </p:cNvSpPr>
            <p:nvPr/>
          </p:nvSpPr>
          <p:spPr bwMode="auto">
            <a:xfrm>
              <a:off x="2376919" y="3357636"/>
              <a:ext cx="623790" cy="519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1s</a:t>
              </a:r>
              <a:r>
                <a:rPr lang="ru-RU" sz="2000" b="1" baseline="-30000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В</a:t>
              </a:r>
              <a:endParaRPr lang="ru-RU" sz="2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7" name="Text Box 23"/>
            <p:cNvSpPr txBox="1">
              <a:spLocks noChangeArrowheads="1"/>
            </p:cNvSpPr>
            <p:nvPr/>
          </p:nvSpPr>
          <p:spPr bwMode="auto">
            <a:xfrm>
              <a:off x="6824608" y="1617650"/>
              <a:ext cx="739808" cy="522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8054975" y="2597144"/>
              <a:ext cx="660429" cy="3651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4" name="Text Box 20"/>
            <p:cNvSpPr txBox="1">
              <a:spLocks noChangeArrowheads="1"/>
            </p:cNvSpPr>
            <p:nvPr/>
          </p:nvSpPr>
          <p:spPr bwMode="auto">
            <a:xfrm>
              <a:off x="5428545" y="2260329"/>
              <a:ext cx="392687" cy="301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(–)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3" name="Text Box 19"/>
            <p:cNvSpPr txBox="1">
              <a:spLocks noChangeArrowheads="1"/>
            </p:cNvSpPr>
            <p:nvPr/>
          </p:nvSpPr>
          <p:spPr bwMode="auto">
            <a:xfrm>
              <a:off x="5417272" y="3025168"/>
              <a:ext cx="373898" cy="332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(+)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2" name="Line 18"/>
            <p:cNvSpPr>
              <a:spLocks noChangeShapeType="1"/>
            </p:cNvSpPr>
            <p:nvPr/>
          </p:nvSpPr>
          <p:spPr bwMode="auto">
            <a:xfrm>
              <a:off x="885508" y="1677975"/>
              <a:ext cx="3175" cy="2108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1" name="Text Box 17"/>
            <p:cNvSpPr txBox="1">
              <a:spLocks noChangeArrowheads="1"/>
            </p:cNvSpPr>
            <p:nvPr/>
          </p:nvSpPr>
          <p:spPr bwMode="auto">
            <a:xfrm>
              <a:off x="558156" y="1678454"/>
              <a:ext cx="393627" cy="1495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/>
            <a:lstStyle/>
            <a:p>
              <a:pPr>
                <a:defRPr/>
              </a:pPr>
              <a:r>
                <a:rPr lang="ru-RU" sz="200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Энергия (Е)</a:t>
              </a: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0" name="Text Box 16"/>
            <p:cNvSpPr txBox="1">
              <a:spLocks noChangeArrowheads="1"/>
            </p:cNvSpPr>
            <p:nvPr/>
          </p:nvSpPr>
          <p:spPr bwMode="auto">
            <a:xfrm>
              <a:off x="4023935" y="2524754"/>
              <a:ext cx="345715" cy="352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9" name="Text Box 15"/>
            <p:cNvSpPr txBox="1">
              <a:spLocks noChangeArrowheads="1"/>
            </p:cNvSpPr>
            <p:nvPr/>
          </p:nvSpPr>
          <p:spPr bwMode="auto">
            <a:xfrm>
              <a:off x="4912649" y="2515170"/>
              <a:ext cx="355110" cy="352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В</a:t>
              </a: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8" name="Oval 14"/>
            <p:cNvSpPr>
              <a:spLocks noChangeArrowheads="1"/>
            </p:cNvSpPr>
            <p:nvPr/>
          </p:nvSpPr>
          <p:spPr bwMode="auto">
            <a:xfrm>
              <a:off x="7534252" y="3333749"/>
              <a:ext cx="79379" cy="7937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7" name="Oval 13"/>
            <p:cNvSpPr>
              <a:spLocks noChangeArrowheads="1"/>
            </p:cNvSpPr>
            <p:nvPr/>
          </p:nvSpPr>
          <p:spPr bwMode="auto">
            <a:xfrm>
              <a:off x="6811908" y="3341687"/>
              <a:ext cx="77790" cy="809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6" name="Oval 12"/>
            <p:cNvSpPr>
              <a:spLocks noChangeArrowheads="1"/>
            </p:cNvSpPr>
            <p:nvPr/>
          </p:nvSpPr>
          <p:spPr bwMode="auto">
            <a:xfrm>
              <a:off x="7553303" y="2211379"/>
              <a:ext cx="77791" cy="809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5" name="Oval 11"/>
            <p:cNvSpPr>
              <a:spLocks noChangeArrowheads="1"/>
            </p:cNvSpPr>
            <p:nvPr/>
          </p:nvSpPr>
          <p:spPr bwMode="auto">
            <a:xfrm>
              <a:off x="6781743" y="2209791"/>
              <a:ext cx="79379" cy="7937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4" name="Oval 10"/>
            <p:cNvSpPr>
              <a:spLocks noChangeArrowheads="1"/>
            </p:cNvSpPr>
            <p:nvPr/>
          </p:nvSpPr>
          <p:spPr bwMode="auto">
            <a:xfrm>
              <a:off x="4840146" y="2779708"/>
              <a:ext cx="79379" cy="809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4298784" y="2778120"/>
              <a:ext cx="79379" cy="7937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2527055" y="2781295"/>
              <a:ext cx="79379" cy="8255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1461796" y="2768595"/>
              <a:ext cx="80966" cy="7937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00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0" name="Text Box 6"/>
            <p:cNvSpPr txBox="1">
              <a:spLocks noChangeArrowheads="1"/>
            </p:cNvSpPr>
            <p:nvPr/>
          </p:nvSpPr>
          <p:spPr bwMode="auto">
            <a:xfrm>
              <a:off x="928297" y="4698490"/>
              <a:ext cx="7072130" cy="802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 algn="ctr"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Рис.13. Схема образования молекулярных </a:t>
              </a:r>
              <a:r>
                <a:rPr lang="ru-RU" sz="2000" dirty="0" err="1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σ-орбиталей </a:t>
              </a: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из двух s-АО.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9" name="Text Box 5"/>
            <p:cNvSpPr txBox="1">
              <a:spLocks noChangeArrowheads="1"/>
            </p:cNvSpPr>
            <p:nvPr/>
          </p:nvSpPr>
          <p:spPr bwMode="auto">
            <a:xfrm>
              <a:off x="1142490" y="1500185"/>
              <a:ext cx="2000075" cy="450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сближение АО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3429095" y="1428302"/>
              <a:ext cx="2572196" cy="367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перекрывание АО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7" name="Text Box 3"/>
            <p:cNvSpPr txBox="1">
              <a:spLocks noChangeArrowheads="1"/>
            </p:cNvSpPr>
            <p:nvPr/>
          </p:nvSpPr>
          <p:spPr bwMode="auto">
            <a:xfrm>
              <a:off x="6072198" y="928670"/>
              <a:ext cx="2429401" cy="362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 dirty="0">
                  <a:ln>
                    <a:solidFill>
                      <a:schemeClr val="tx1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образование МО</a:t>
              </a:r>
              <a:endParaRPr lang="ru-RU" sz="20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6" name="Text Box 2"/>
            <p:cNvSpPr txBox="1">
              <a:spLocks noChangeArrowheads="1"/>
            </p:cNvSpPr>
            <p:nvPr/>
          </p:nvSpPr>
          <p:spPr bwMode="auto">
            <a:xfrm>
              <a:off x="4481444" y="1999531"/>
              <a:ext cx="546756" cy="377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0584" tIns="50292" rIns="100584" bIns="50292"/>
            <a:lstStyle/>
            <a:p>
              <a:pPr>
                <a:defRPr/>
              </a:pPr>
              <a:r>
                <a:rPr lang="ru-RU" sz="2000" b="1" dirty="0" err="1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σ</a:t>
              </a:r>
              <a:endParaRPr lang="ru-RU" sz="2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77" name="Rectangle 51"/>
          <p:cNvSpPr>
            <a:spLocks noChangeArrowheads="1"/>
          </p:cNvSpPr>
          <p:nvPr/>
        </p:nvSpPr>
        <p:spPr bwMode="auto">
          <a:xfrm>
            <a:off x="-71438" y="6953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  <p:sp>
        <p:nvSpPr>
          <p:cNvPr id="3078" name="Rectangle 60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12813"/>
            <a:endParaRPr lang="ru-RU"/>
          </a:p>
        </p:txBody>
      </p:sp>
      <p:sp>
        <p:nvSpPr>
          <p:cNvPr id="3079" name="Rectangle 61"/>
          <p:cNvSpPr>
            <a:spLocks noChangeArrowheads="1"/>
          </p:cNvSpPr>
          <p:nvPr/>
        </p:nvSpPr>
        <p:spPr bwMode="auto">
          <a:xfrm>
            <a:off x="-71438" y="91440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/>
          </p:cNvSpPr>
          <p:nvPr/>
        </p:nvSpPr>
        <p:spPr bwMode="auto">
          <a:xfrm>
            <a:off x="214282" y="1312842"/>
            <a:ext cx="7011372" cy="492117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endParaRPr lang="ru-RU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544350" y="1485709"/>
            <a:ext cx="1107" cy="3727728"/>
          </a:xfrm>
          <a:prstGeom prst="line">
            <a:avLst/>
          </a:prstGeom>
          <a:ln>
            <a:headEnd type="arrow" w="med" len="med"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080406" y="2114015"/>
            <a:ext cx="1107" cy="316812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473599" y="2038663"/>
            <a:ext cx="0" cy="3240153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060429" y="3668713"/>
            <a:ext cx="609107" cy="11081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925446" y="3668713"/>
            <a:ext cx="555948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477987" y="2865323"/>
            <a:ext cx="57699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477987" y="4482076"/>
            <a:ext cx="57699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2670643" y="2865323"/>
            <a:ext cx="807343" cy="80339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670643" y="3668713"/>
            <a:ext cx="807343" cy="814471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4111457" y="2865323"/>
            <a:ext cx="813988" cy="80339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4054977" y="3668713"/>
            <a:ext cx="870469" cy="814471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104596" y="1451078"/>
            <a:ext cx="3348000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spcAft>
                <a:spcPts val="1000"/>
              </a:spcAft>
            </a:pPr>
            <a:r>
              <a:rPr lang="ru-RU" sz="2800" dirty="0"/>
              <a:t>АО    </a:t>
            </a:r>
            <a:r>
              <a:rPr lang="ru-RU" sz="2800" dirty="0" smtClean="0"/>
              <a:t>       </a:t>
            </a:r>
            <a:r>
              <a:rPr lang="ru-RU" sz="2800" dirty="0"/>
              <a:t>МО  </a:t>
            </a:r>
            <a:r>
              <a:rPr lang="ru-RU" sz="2800" dirty="0" smtClean="0"/>
              <a:t>        </a:t>
            </a:r>
            <a:r>
              <a:rPr lang="ru-RU" sz="2800" dirty="0"/>
              <a:t>АО</a:t>
            </a:r>
            <a:endParaRPr lang="ru-RU" sz="44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055460" y="3781483"/>
            <a:ext cx="676734" cy="55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defTabSz="912813"/>
            <a:r>
              <a:rPr lang="ru-RU" sz="2800" dirty="0"/>
              <a:t>1s</a:t>
            </a:r>
            <a:endParaRPr lang="ru-RU" sz="4400" dirty="0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927011" y="3776663"/>
            <a:ext cx="713209" cy="57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 dirty="0"/>
              <a:t>1s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1027692" y="1974076"/>
            <a:ext cx="599140" cy="302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 algn="ctr">
              <a:spcAft>
                <a:spcPts val="100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Увеличение энергии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3331801" y="2215963"/>
            <a:ext cx="212634" cy="424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endParaRPr lang="ru-RU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555382" y="5562915"/>
            <a:ext cx="6432167" cy="72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2813">
              <a:spcAft>
                <a:spcPts val="1000"/>
              </a:spcAft>
            </a:pPr>
            <a:r>
              <a:rPr lang="ru-RU" sz="2000" dirty="0"/>
              <a:t>Рис.14. Энергетическая диаграмма АО атомов и МО двухатомных молекул элементов первого периода.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2898781" y="3668713"/>
            <a:ext cx="1809601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>
            <a:off x="3781432" y="2865323"/>
            <a:ext cx="11075" cy="16178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3759283" y="3635469"/>
            <a:ext cx="63126" cy="631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3726059" y="3800580"/>
            <a:ext cx="686629" cy="41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 dirty="0"/>
              <a:t>–ΔΕ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711662" y="3105786"/>
            <a:ext cx="701026" cy="3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 dirty="0"/>
              <a:t>+ΔΕ</a:t>
            </a:r>
          </a:p>
        </p:txBody>
      </p:sp>
      <p:graphicFrame>
        <p:nvGraphicFramePr>
          <p:cNvPr id="91138" name="Object 9"/>
          <p:cNvGraphicFramePr>
            <a:graphicFrameLocks noChangeAspect="1"/>
          </p:cNvGraphicFramePr>
          <p:nvPr/>
        </p:nvGraphicFramePr>
        <p:xfrm>
          <a:off x="3412782" y="4656509"/>
          <a:ext cx="792000" cy="792000"/>
        </p:xfrm>
        <a:graphic>
          <a:graphicData uri="http://schemas.openxmlformats.org/presentationml/2006/ole">
            <p:oleObj spid="_x0000_s91150" name="Equation" r:id="rId3" imgW="241195" imgH="241195" progId="">
              <p:embed/>
            </p:oleObj>
          </a:graphicData>
        </a:graphic>
      </p:graphicFrame>
      <p:graphicFrame>
        <p:nvGraphicFramePr>
          <p:cNvPr id="91139" name="Object 11"/>
          <p:cNvGraphicFramePr>
            <a:graphicFrameLocks noChangeAspect="1"/>
          </p:cNvGraphicFramePr>
          <p:nvPr/>
        </p:nvGraphicFramePr>
        <p:xfrm>
          <a:off x="3273202" y="2001078"/>
          <a:ext cx="1039500" cy="720000"/>
        </p:xfrm>
        <a:graphic>
          <a:graphicData uri="http://schemas.openxmlformats.org/presentationml/2006/ole">
            <p:oleObj spid="_x0000_s91151" name="Equation" r:id="rId4" imgW="342751" imgH="241195" progId="">
              <p:embed/>
            </p:oleObj>
          </a:graphicData>
        </a:graphic>
      </p:graphicFrame>
      <p:sp>
        <p:nvSpPr>
          <p:cNvPr id="29" name="Прямоугольник 28"/>
          <p:cNvSpPr/>
          <p:nvPr/>
        </p:nvSpPr>
        <p:spPr>
          <a:xfrm flipH="1">
            <a:off x="2555526" y="1709781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flipH="1">
            <a:off x="5274702" y="1709781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H="1">
            <a:off x="3957452" y="1709781"/>
            <a:ext cx="540000" cy="5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2329932" y="3367438"/>
            <a:ext cx="1124" cy="503253"/>
          </a:xfrm>
          <a:prstGeom prst="line">
            <a:avLst/>
          </a:prstGeom>
          <a:ln>
            <a:headEnd type="arrow" w="med" len="med"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3" name="Line 5"/>
          <p:cNvSpPr>
            <a:spLocks noChangeShapeType="1"/>
          </p:cNvSpPr>
          <p:nvPr/>
        </p:nvSpPr>
        <p:spPr bwMode="auto">
          <a:xfrm>
            <a:off x="5192113" y="3393786"/>
            <a:ext cx="1124" cy="503253"/>
          </a:xfrm>
          <a:prstGeom prst="line">
            <a:avLst/>
          </a:prstGeom>
          <a:ln>
            <a:headEnd type="arrow" w="med" len="med"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91140" name="Object 116"/>
          <p:cNvGraphicFramePr>
            <a:graphicFrameLocks noChangeAspect="1"/>
          </p:cNvGraphicFramePr>
          <p:nvPr/>
        </p:nvGraphicFramePr>
        <p:xfrm>
          <a:off x="5924587" y="2071678"/>
          <a:ext cx="2790817" cy="846137"/>
        </p:xfrm>
        <a:graphic>
          <a:graphicData uri="http://schemas.openxmlformats.org/presentationml/2006/ole">
            <p:oleObj spid="_x0000_s91152" name="Формула" r:id="rId5" imgW="1435100" imgH="393700" progId="Equation.3">
              <p:embed/>
            </p:oleObj>
          </a:graphicData>
        </a:graphic>
      </p:graphicFrame>
      <p:graphicFrame>
        <p:nvGraphicFramePr>
          <p:cNvPr id="91141" name="Object 116"/>
          <p:cNvGraphicFramePr>
            <a:graphicFrameLocks noChangeAspect="1"/>
          </p:cNvGraphicFramePr>
          <p:nvPr/>
        </p:nvGraphicFramePr>
        <p:xfrm>
          <a:off x="6572264" y="3071810"/>
          <a:ext cx="1738312" cy="790575"/>
        </p:xfrm>
        <a:graphic>
          <a:graphicData uri="http://schemas.openxmlformats.org/presentationml/2006/ole">
            <p:oleObj spid="_x0000_s91153" name="Формула" r:id="rId6" imgW="990600" imgH="368300" progId="Equation.3">
              <p:embed/>
            </p:oleObj>
          </a:graphicData>
        </a:graphic>
      </p:graphicFrame>
      <p:sp>
        <p:nvSpPr>
          <p:cNvPr id="34" name="Прямоугольник 84"/>
          <p:cNvSpPr>
            <a:spLocks noChangeArrowheads="1"/>
          </p:cNvSpPr>
          <p:nvPr/>
        </p:nvSpPr>
        <p:spPr bwMode="auto">
          <a:xfrm>
            <a:off x="1857394" y="214313"/>
            <a:ext cx="54292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Энергетические диаграммы метода МО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0.12592 " pathEditMode="relative" ptsTypes="AA">
                                      <p:cBhvr>
                                        <p:cTn id="1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-0.13993 0.1460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0" y="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3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22" grpId="0" animBg="1"/>
      <p:bldP spid="23" grpId="0" animBg="1"/>
      <p:bldP spid="24" grpId="0" animBg="1"/>
      <p:bldP spid="25" grpId="0"/>
      <p:bldP spid="26" grpId="0"/>
      <p:bldP spid="29" grpId="0"/>
      <p:bldP spid="30" grpId="0"/>
      <p:bldP spid="31" grpId="0"/>
      <p:bldP spid="32" grpId="0" animBg="1"/>
      <p:bldP spid="32" grpId="1" animBg="1"/>
      <p:bldP spid="33" grpId="0" animBg="1"/>
      <p:bldP spid="33" grpId="1" animBg="1"/>
      <p:bldP spid="33" grpId="2" animBg="1"/>
      <p:bldP spid="33" grpId="3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11"/>
          <p:cNvGraphicFramePr>
            <a:graphicFrameLocks noChangeAspect="1"/>
          </p:cNvGraphicFramePr>
          <p:nvPr/>
        </p:nvGraphicFramePr>
        <p:xfrm>
          <a:off x="4071938" y="1571625"/>
          <a:ext cx="893762" cy="619125"/>
        </p:xfrm>
        <a:graphic>
          <a:graphicData uri="http://schemas.openxmlformats.org/presentationml/2006/ole">
            <p:oleObj spid="_x0000_s70676" name="Equation" r:id="rId3" imgW="342751" imgH="241195" progId="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4071938" y="4143375"/>
          <a:ext cx="690562" cy="690563"/>
        </p:xfrm>
        <a:graphic>
          <a:graphicData uri="http://schemas.openxmlformats.org/presentationml/2006/ole">
            <p:oleObj spid="_x0000_s70677" name="Equation" r:id="rId4" imgW="241195" imgH="241195" progId="">
              <p:embed/>
            </p:oleObj>
          </a:graphicData>
        </a:graphic>
      </p:graphicFrame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571500" y="928688"/>
            <a:ext cx="8001000" cy="5280988"/>
            <a:chOff x="1605" y="2843"/>
            <a:chExt cx="7119" cy="4634"/>
          </a:xfrm>
        </p:grpSpPr>
        <p:sp>
          <p:nvSpPr>
            <p:cNvPr id="7180" name="AutoShape 29"/>
            <p:cNvSpPr>
              <a:spLocks noChangeAspect="1" noChangeArrowheads="1"/>
            </p:cNvSpPr>
            <p:nvPr/>
          </p:nvSpPr>
          <p:spPr bwMode="auto">
            <a:xfrm>
              <a:off x="2050" y="2843"/>
              <a:ext cx="312" cy="19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r>
                <a:rPr lang="ru-RU">
                  <a:latin typeface="Calibri" pitchFamily="34" charset="0"/>
                  <a:cs typeface="Times New Roman" pitchFamily="18" charset="0"/>
                </a:rPr>
                <a:t> </a:t>
              </a:r>
              <a:endParaRPr lang="ru-RU" sz="1400">
                <a:latin typeface="Calibri" pitchFamily="34" charset="0"/>
              </a:endParaRPr>
            </a:p>
          </p:txBody>
        </p:sp>
        <p:sp>
          <p:nvSpPr>
            <p:cNvPr id="7181" name="Line 28"/>
            <p:cNvSpPr>
              <a:spLocks noChangeShapeType="1"/>
            </p:cNvSpPr>
            <p:nvPr/>
          </p:nvSpPr>
          <p:spPr bwMode="auto">
            <a:xfrm>
              <a:off x="3003" y="3137"/>
              <a:ext cx="1" cy="29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Line 27"/>
            <p:cNvSpPr>
              <a:spLocks noChangeShapeType="1"/>
            </p:cNvSpPr>
            <p:nvPr/>
          </p:nvSpPr>
          <p:spPr bwMode="auto">
            <a:xfrm>
              <a:off x="4390" y="2974"/>
              <a:ext cx="1" cy="31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Line 26"/>
            <p:cNvSpPr>
              <a:spLocks noChangeShapeType="1"/>
            </p:cNvSpPr>
            <p:nvPr/>
          </p:nvSpPr>
          <p:spPr bwMode="auto">
            <a:xfrm>
              <a:off x="5648" y="2974"/>
              <a:ext cx="10" cy="3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25"/>
            <p:cNvSpPr>
              <a:spLocks noChangeShapeType="1"/>
            </p:cNvSpPr>
            <p:nvPr/>
          </p:nvSpPr>
          <p:spPr bwMode="auto">
            <a:xfrm>
              <a:off x="3470" y="4772"/>
              <a:ext cx="551" cy="1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6056" y="4772"/>
              <a:ext cx="50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auto">
            <a:xfrm>
              <a:off x="4749" y="4047"/>
              <a:ext cx="52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>
              <a:off x="4749" y="5507"/>
              <a:ext cx="52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8" name="Line 21"/>
            <p:cNvSpPr>
              <a:spLocks noChangeShapeType="1"/>
            </p:cNvSpPr>
            <p:nvPr/>
          </p:nvSpPr>
          <p:spPr bwMode="auto">
            <a:xfrm flipV="1">
              <a:off x="4020" y="4047"/>
              <a:ext cx="729" cy="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Line 20"/>
            <p:cNvSpPr>
              <a:spLocks noChangeShapeType="1"/>
            </p:cNvSpPr>
            <p:nvPr/>
          </p:nvSpPr>
          <p:spPr bwMode="auto">
            <a:xfrm>
              <a:off x="4020" y="4772"/>
              <a:ext cx="729" cy="7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Line 19"/>
            <p:cNvSpPr>
              <a:spLocks noChangeShapeType="1"/>
            </p:cNvSpPr>
            <p:nvPr/>
          </p:nvSpPr>
          <p:spPr bwMode="auto">
            <a:xfrm>
              <a:off x="5321" y="4047"/>
              <a:ext cx="735" cy="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18"/>
            <p:cNvSpPr>
              <a:spLocks noChangeShapeType="1"/>
            </p:cNvSpPr>
            <p:nvPr/>
          </p:nvSpPr>
          <p:spPr bwMode="auto">
            <a:xfrm flipV="1">
              <a:off x="5270" y="4772"/>
              <a:ext cx="786" cy="7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Text Box 14"/>
            <p:cNvSpPr txBox="1">
              <a:spLocks noChangeArrowheads="1"/>
            </p:cNvSpPr>
            <p:nvPr/>
          </p:nvSpPr>
          <p:spPr bwMode="auto">
            <a:xfrm>
              <a:off x="3499" y="4888"/>
              <a:ext cx="605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1s</a:t>
              </a:r>
            </a:p>
          </p:txBody>
        </p:sp>
        <p:sp>
          <p:nvSpPr>
            <p:cNvPr id="7193" name="Text Box 13"/>
            <p:cNvSpPr txBox="1">
              <a:spLocks noChangeArrowheads="1"/>
            </p:cNvSpPr>
            <p:nvPr/>
          </p:nvSpPr>
          <p:spPr bwMode="auto">
            <a:xfrm>
              <a:off x="6051" y="4853"/>
              <a:ext cx="644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1s</a:t>
              </a:r>
            </a:p>
          </p:txBody>
        </p:sp>
        <p:sp>
          <p:nvSpPr>
            <p:cNvPr id="7194" name="Text Box 12"/>
            <p:cNvSpPr txBox="1">
              <a:spLocks noChangeArrowheads="1"/>
            </p:cNvSpPr>
            <p:nvPr/>
          </p:nvSpPr>
          <p:spPr bwMode="auto">
            <a:xfrm>
              <a:off x="2349" y="3396"/>
              <a:ext cx="541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7195" name="Text Box 10"/>
            <p:cNvSpPr txBox="1">
              <a:spLocks noChangeArrowheads="1"/>
            </p:cNvSpPr>
            <p:nvPr/>
          </p:nvSpPr>
          <p:spPr bwMode="auto">
            <a:xfrm>
              <a:off x="4617" y="3541"/>
              <a:ext cx="1041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endParaRPr lang="ru-RU"/>
            </a:p>
          </p:txBody>
        </p:sp>
        <p:sp>
          <p:nvSpPr>
            <p:cNvPr id="7196" name="Text Box 8"/>
            <p:cNvSpPr txBox="1">
              <a:spLocks noChangeArrowheads="1"/>
            </p:cNvSpPr>
            <p:nvPr/>
          </p:nvSpPr>
          <p:spPr bwMode="auto">
            <a:xfrm>
              <a:off x="4677" y="5601"/>
              <a:ext cx="624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9728" tIns="54864" rIns="109728" bIns="54864"/>
            <a:lstStyle/>
            <a:p>
              <a:pPr defTabSz="912813"/>
              <a:endParaRPr lang="ru-RU"/>
            </a:p>
          </p:txBody>
        </p:sp>
        <p:sp>
          <p:nvSpPr>
            <p:cNvPr id="7197" name="Text Box 7"/>
            <p:cNvSpPr txBox="1">
              <a:spLocks noChangeArrowheads="1"/>
            </p:cNvSpPr>
            <p:nvPr/>
          </p:nvSpPr>
          <p:spPr bwMode="auto">
            <a:xfrm>
              <a:off x="1605" y="6656"/>
              <a:ext cx="7119" cy="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algn="ctr" defTabSz="912813"/>
              <a:r>
                <a:rPr lang="ru-RU" sz="2400" dirty="0" smtClean="0">
                  <a:latin typeface="Calibri" pitchFamily="34" charset="0"/>
                  <a:cs typeface="Times New Roman" pitchFamily="18" charset="0"/>
                </a:rPr>
                <a:t>Энергетическая </a:t>
              </a:r>
              <a:r>
                <a:rPr lang="ru-RU" sz="2400" dirty="0">
                  <a:latin typeface="Calibri" pitchFamily="34" charset="0"/>
                  <a:cs typeface="Times New Roman" pitchFamily="18" charset="0"/>
                </a:rPr>
                <a:t>диаграмма </a:t>
              </a:r>
              <a:br>
                <a:rPr lang="ru-RU" sz="2400" dirty="0">
                  <a:latin typeface="Calibri" pitchFamily="34" charset="0"/>
                  <a:cs typeface="Times New Roman" pitchFamily="18" charset="0"/>
                </a:rPr>
              </a:br>
              <a:r>
                <a:rPr lang="ru-RU" sz="2400" dirty="0">
                  <a:latin typeface="Calibri" pitchFamily="34" charset="0"/>
                  <a:cs typeface="Times New Roman" pitchFamily="18" charset="0"/>
                </a:rPr>
                <a:t>молекулярного иона </a:t>
              </a:r>
              <a:r>
                <a:rPr lang="ru-RU" sz="2400" dirty="0" smtClean="0">
                  <a:latin typeface="Calibri" pitchFamily="34" charset="0"/>
                  <a:cs typeface="Times New Roman" pitchFamily="18" charset="0"/>
                </a:rPr>
                <a:t>водорода          </a:t>
              </a:r>
              <a:r>
                <a:rPr lang="ru-RU" sz="2400" dirty="0">
                  <a:latin typeface="Calibri" pitchFamily="34" charset="0"/>
                  <a:cs typeface="Times New Roman" pitchFamily="18" charset="0"/>
                </a:rPr>
                <a:t>.</a:t>
              </a:r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7198" name="Line 6"/>
            <p:cNvSpPr>
              <a:spLocks noChangeShapeType="1"/>
            </p:cNvSpPr>
            <p:nvPr/>
          </p:nvSpPr>
          <p:spPr bwMode="auto">
            <a:xfrm>
              <a:off x="4226" y="4772"/>
              <a:ext cx="163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5"/>
            <p:cNvSpPr>
              <a:spLocks noChangeShapeType="1"/>
            </p:cNvSpPr>
            <p:nvPr/>
          </p:nvSpPr>
          <p:spPr bwMode="auto">
            <a:xfrm>
              <a:off x="3766" y="4496"/>
              <a:ext cx="1" cy="448"/>
            </a:xfrm>
            <a:prstGeom prst="line">
              <a:avLst/>
            </a:prstGeom>
            <a:ln>
              <a:headEnd type="arrow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4970" y="5260"/>
              <a:ext cx="1" cy="448"/>
            </a:xfrm>
            <a:prstGeom prst="line">
              <a:avLst/>
            </a:prstGeom>
            <a:ln>
              <a:headEnd type="arrow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76" name="Прямоугольник 70"/>
          <p:cNvSpPr>
            <a:spLocks noChangeArrowheads="1"/>
          </p:cNvSpPr>
          <p:nvPr/>
        </p:nvSpPr>
        <p:spPr bwMode="auto">
          <a:xfrm>
            <a:off x="2643188" y="1071563"/>
            <a:ext cx="89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АО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5383213" y="1071563"/>
          <a:ext cx="1046162" cy="650875"/>
        </p:xfrm>
        <a:graphic>
          <a:graphicData uri="http://schemas.openxmlformats.org/presentationml/2006/ole">
            <p:oleObj spid="_x0000_s70678" name="Формула" r:id="rId5" imgW="431425" imgH="266469" progId="Equation.3">
              <p:embed/>
            </p:oleObj>
          </a:graphicData>
        </a:graphic>
      </p:graphicFrame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3" name="Object 1"/>
          <p:cNvGraphicFramePr>
            <a:graphicFrameLocks noChangeAspect="1"/>
          </p:cNvGraphicFramePr>
          <p:nvPr/>
        </p:nvGraphicFramePr>
        <p:xfrm>
          <a:off x="6286500" y="5572125"/>
          <a:ext cx="512763" cy="495300"/>
        </p:xfrm>
        <a:graphic>
          <a:graphicData uri="http://schemas.openxmlformats.org/presentationml/2006/ole">
            <p:oleObj spid="_x0000_s70679" name="Equation" r:id="rId6" imgW="241300" imgH="228600" progId="">
              <p:embed/>
            </p:oleObj>
          </a:graphicData>
        </a:graphic>
      </p:graphicFrame>
      <p:sp>
        <p:nvSpPr>
          <p:cNvPr id="7179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4" name="Object 33"/>
          <p:cNvGraphicFramePr>
            <a:graphicFrameLocks noChangeAspect="1"/>
          </p:cNvGraphicFramePr>
          <p:nvPr/>
        </p:nvGraphicFramePr>
        <p:xfrm>
          <a:off x="3929063" y="811213"/>
          <a:ext cx="1071562" cy="688975"/>
        </p:xfrm>
        <a:graphic>
          <a:graphicData uri="http://schemas.openxmlformats.org/presentationml/2006/ole">
            <p:oleObj spid="_x0000_s70680" name="Формула" r:id="rId7" imgW="482391" imgH="304668" progId="Equation.3">
              <p:embed/>
            </p:oleObj>
          </a:graphicData>
        </a:graphic>
      </p:graphicFrame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6300192" y="3717032"/>
          <a:ext cx="1916113" cy="790575"/>
        </p:xfrm>
        <a:graphic>
          <a:graphicData uri="http://schemas.openxmlformats.org/presentationml/2006/ole">
            <p:oleObj spid="_x0000_s70681" name="Формула" r:id="rId8" imgW="1091726" imgH="368140" progId="Equation.3">
              <p:embed/>
            </p:oleObj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357158" y="3429000"/>
            <a:ext cx="158248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диамагнит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14282" y="4214818"/>
            <a:ext cx="171393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парамагнит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084168" y="1916832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200" b="1" baseline="-25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baseline="30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е</a:t>
            </a:r>
            <a:r>
              <a:rPr lang="ru-RU" sz="3200" b="1" baseline="40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Н</a:t>
            </a:r>
            <a:r>
              <a:rPr lang="ru-RU" sz="3200" b="1" baseline="-25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baseline="30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b="1" baseline="30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8"/>
          <p:cNvGraphicFramePr>
            <a:graphicFrameLocks noChangeAspect="1"/>
          </p:cNvGraphicFramePr>
          <p:nvPr/>
        </p:nvGraphicFramePr>
        <p:xfrm>
          <a:off x="3143222" y="1178847"/>
          <a:ext cx="874712" cy="539750"/>
        </p:xfrm>
        <a:graphic>
          <a:graphicData uri="http://schemas.openxmlformats.org/presentationml/2006/ole">
            <p:oleObj spid="_x0000_s93192" name="Equation" r:id="rId3" imgW="418918" imgH="241195" progId="">
              <p:embed/>
            </p:oleObj>
          </a:graphicData>
        </a:graphic>
      </p:graphicFrame>
      <p:sp>
        <p:nvSpPr>
          <p:cNvPr id="4" name="Line 66"/>
          <p:cNvSpPr>
            <a:spLocks noChangeShapeType="1"/>
          </p:cNvSpPr>
          <p:nvPr/>
        </p:nvSpPr>
        <p:spPr bwMode="auto">
          <a:xfrm flipV="1">
            <a:off x="3150925" y="2651747"/>
            <a:ext cx="29384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65"/>
          <p:cNvSpPr>
            <a:spLocks noChangeShapeType="1"/>
          </p:cNvSpPr>
          <p:nvPr/>
        </p:nvSpPr>
        <p:spPr bwMode="auto">
          <a:xfrm>
            <a:off x="3660577" y="2651747"/>
            <a:ext cx="292435" cy="140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64"/>
          <p:cNvSpPr>
            <a:spLocks noChangeShapeType="1"/>
          </p:cNvSpPr>
          <p:nvPr/>
        </p:nvSpPr>
        <p:spPr bwMode="auto">
          <a:xfrm>
            <a:off x="3400479" y="2205977"/>
            <a:ext cx="315632" cy="140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63"/>
          <p:cNvSpPr>
            <a:spLocks noChangeShapeType="1"/>
          </p:cNvSpPr>
          <p:nvPr/>
        </p:nvSpPr>
        <p:spPr bwMode="auto">
          <a:xfrm flipV="1">
            <a:off x="3162173" y="3725391"/>
            <a:ext cx="29243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62"/>
          <p:cNvSpPr>
            <a:spLocks noChangeShapeType="1"/>
          </p:cNvSpPr>
          <p:nvPr/>
        </p:nvSpPr>
        <p:spPr bwMode="auto">
          <a:xfrm flipV="1">
            <a:off x="3660577" y="3725391"/>
            <a:ext cx="29243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58"/>
          <p:cNvSpPr>
            <a:spLocks noChangeShapeType="1"/>
          </p:cNvSpPr>
          <p:nvPr/>
        </p:nvSpPr>
        <p:spPr bwMode="auto">
          <a:xfrm>
            <a:off x="3400479" y="4028431"/>
            <a:ext cx="315632" cy="140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52"/>
          <p:cNvSpPr>
            <a:spLocks noChangeShapeType="1"/>
          </p:cNvSpPr>
          <p:nvPr/>
        </p:nvSpPr>
        <p:spPr bwMode="auto">
          <a:xfrm flipV="1">
            <a:off x="2643382" y="2205977"/>
            <a:ext cx="756393" cy="911227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49"/>
          <p:cNvSpPr>
            <a:spLocks noChangeShapeType="1"/>
          </p:cNvSpPr>
          <p:nvPr/>
        </p:nvSpPr>
        <p:spPr bwMode="auto">
          <a:xfrm>
            <a:off x="3705567" y="2205977"/>
            <a:ext cx="769047" cy="911227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46"/>
          <p:cNvSpPr>
            <a:spLocks noChangeShapeType="1"/>
          </p:cNvSpPr>
          <p:nvPr/>
        </p:nvSpPr>
        <p:spPr bwMode="auto">
          <a:xfrm>
            <a:off x="2643382" y="3117204"/>
            <a:ext cx="767641" cy="911227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45"/>
          <p:cNvSpPr>
            <a:spLocks noChangeShapeType="1"/>
          </p:cNvSpPr>
          <p:nvPr/>
        </p:nvSpPr>
        <p:spPr bwMode="auto">
          <a:xfrm flipV="1">
            <a:off x="3705567" y="3117204"/>
            <a:ext cx="769047" cy="911227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44"/>
          <p:cNvSpPr>
            <a:spLocks noChangeShapeType="1"/>
          </p:cNvSpPr>
          <p:nvPr/>
        </p:nvSpPr>
        <p:spPr bwMode="auto">
          <a:xfrm flipV="1">
            <a:off x="2643382" y="2652450"/>
            <a:ext cx="507543" cy="464754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43"/>
          <p:cNvSpPr>
            <a:spLocks noChangeShapeType="1"/>
          </p:cNvSpPr>
          <p:nvPr/>
        </p:nvSpPr>
        <p:spPr bwMode="auto">
          <a:xfrm flipH="1" flipV="1">
            <a:off x="3953011" y="2652450"/>
            <a:ext cx="521602" cy="464754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3312608" y="1714505"/>
            <a:ext cx="719839" cy="53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30000">
                <a:latin typeface="Times New Roman" pitchFamily="18" charset="0"/>
                <a:cs typeface="Times New Roman" pitchFamily="18" charset="0"/>
              </a:rPr>
              <a:t>*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281889" y="4076036"/>
            <a:ext cx="575731" cy="504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400" baseline="-30000" dirty="0" err="1"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2571680" y="3385087"/>
            <a:ext cx="575731" cy="504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912845" y="3397348"/>
            <a:ext cx="539879" cy="504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baseline="-30000" dirty="0" err="1">
                <a:latin typeface="Times New Roman" pitchFamily="18" charset="0"/>
                <a:cs typeface="Times New Roman" pitchFamily="18" charset="0"/>
              </a:rPr>
              <a:t>z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2428977" y="2146916"/>
            <a:ext cx="2303625" cy="504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baseline="-30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aseline="30000" dirty="0" err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             π</a:t>
            </a:r>
            <a:r>
              <a:rPr lang="ru-RU" sz="2400" baseline="-30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baseline="30000" dirty="0" err="1">
                <a:latin typeface="Times New Roman" pitchFamily="18" charset="0"/>
                <a:cs typeface="Times New Roman" pitchFamily="18" charset="0"/>
              </a:rPr>
              <a:t>*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500034" y="5980959"/>
            <a:ext cx="5786478" cy="59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dirty="0">
                <a:latin typeface="Times New Roman" pitchFamily="18" charset="0"/>
                <a:cs typeface="Times New Roman" pitchFamily="18" charset="0"/>
              </a:rPr>
              <a:t>Рис.17. Энергетическая диаграмма АО атомов и МО двухатомных молекул элементов 2-ого периода.</a:t>
            </a:r>
          </a:p>
        </p:txBody>
      </p:sp>
      <p:sp>
        <p:nvSpPr>
          <p:cNvPr id="22" name="Line 75"/>
          <p:cNvSpPr>
            <a:spLocks noChangeShapeType="1"/>
          </p:cNvSpPr>
          <p:nvPr/>
        </p:nvSpPr>
        <p:spPr bwMode="auto">
          <a:xfrm flipH="1">
            <a:off x="1264863" y="1836845"/>
            <a:ext cx="1406" cy="40147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74"/>
          <p:cNvSpPr>
            <a:spLocks noChangeShapeType="1"/>
          </p:cNvSpPr>
          <p:nvPr/>
        </p:nvSpPr>
        <p:spPr bwMode="auto">
          <a:xfrm>
            <a:off x="1439902" y="3117204"/>
            <a:ext cx="302979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73"/>
          <p:cNvSpPr>
            <a:spLocks noChangeShapeType="1"/>
          </p:cNvSpPr>
          <p:nvPr/>
        </p:nvSpPr>
        <p:spPr bwMode="auto">
          <a:xfrm>
            <a:off x="1884177" y="3117204"/>
            <a:ext cx="29243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72"/>
          <p:cNvSpPr>
            <a:spLocks noChangeShapeType="1"/>
          </p:cNvSpPr>
          <p:nvPr/>
        </p:nvSpPr>
        <p:spPr bwMode="auto">
          <a:xfrm>
            <a:off x="2350948" y="3117204"/>
            <a:ext cx="29243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71"/>
          <p:cNvSpPr>
            <a:spLocks noChangeShapeType="1"/>
          </p:cNvSpPr>
          <p:nvPr/>
        </p:nvSpPr>
        <p:spPr bwMode="auto">
          <a:xfrm>
            <a:off x="2804362" y="1836845"/>
            <a:ext cx="703" cy="3883964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1714762" y="2575811"/>
            <a:ext cx="607364" cy="4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>
                <a:latin typeface="Times New Roman" pitchFamily="18" charset="0"/>
                <a:cs typeface="Times New Roman" pitchFamily="18" charset="0"/>
              </a:rPr>
              <a:t>2р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65231" y="3235326"/>
            <a:ext cx="487860" cy="121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lIns="109728" tIns="54864" rIns="109728" bIns="54864"/>
          <a:lstStyle/>
          <a:p>
            <a:pPr algn="ctr">
              <a:defRPr/>
            </a:pPr>
            <a:r>
              <a:rPr lang="ru-RU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Энергия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1707732" y="1147097"/>
            <a:ext cx="863947" cy="46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АО</a:t>
            </a:r>
            <a:r>
              <a:rPr lang="ru-RU" sz="2400" baseline="-30000" dirty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 flipV="1">
            <a:off x="4572000" y="2933028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 flipV="1">
            <a:off x="5500694" y="2933028"/>
            <a:ext cx="0" cy="3255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2440011" y="2906194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>
            <a:off x="2549434" y="2933028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V="1">
            <a:off x="5072066" y="2933028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4703725" y="2982164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3"/>
          <p:cNvSpPr>
            <a:spLocks noChangeShapeType="1"/>
          </p:cNvSpPr>
          <p:nvPr/>
        </p:nvSpPr>
        <p:spPr bwMode="auto">
          <a:xfrm flipV="1">
            <a:off x="1643042" y="2933028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2"/>
          <p:cNvSpPr>
            <a:spLocks noChangeShapeType="1"/>
          </p:cNvSpPr>
          <p:nvPr/>
        </p:nvSpPr>
        <p:spPr bwMode="auto">
          <a:xfrm flipV="1">
            <a:off x="2000232" y="2921877"/>
            <a:ext cx="0" cy="3241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70"/>
          <p:cNvSpPr>
            <a:spLocks noChangeShapeType="1"/>
          </p:cNvSpPr>
          <p:nvPr/>
        </p:nvSpPr>
        <p:spPr bwMode="auto">
          <a:xfrm flipH="1">
            <a:off x="4322772" y="1871297"/>
            <a:ext cx="11247" cy="3829825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" name="Line 69"/>
          <p:cNvSpPr>
            <a:spLocks noChangeShapeType="1"/>
          </p:cNvSpPr>
          <p:nvPr/>
        </p:nvSpPr>
        <p:spPr bwMode="auto">
          <a:xfrm>
            <a:off x="4475316" y="3117204"/>
            <a:ext cx="314227" cy="140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Line 68"/>
          <p:cNvSpPr>
            <a:spLocks noChangeShapeType="1"/>
          </p:cNvSpPr>
          <p:nvPr/>
        </p:nvSpPr>
        <p:spPr bwMode="auto">
          <a:xfrm>
            <a:off x="4930839" y="3117204"/>
            <a:ext cx="292435" cy="140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67"/>
          <p:cNvSpPr>
            <a:spLocks noChangeShapeType="1"/>
          </p:cNvSpPr>
          <p:nvPr/>
        </p:nvSpPr>
        <p:spPr bwMode="auto">
          <a:xfrm>
            <a:off x="5384956" y="3117204"/>
            <a:ext cx="295246" cy="1406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4786731" y="2575811"/>
            <a:ext cx="596117" cy="37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>
                <a:latin typeface="Times New Roman" pitchFamily="18" charset="0"/>
                <a:cs typeface="Times New Roman" pitchFamily="18" charset="0"/>
              </a:rPr>
              <a:t>2р</a:t>
            </a: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4643409" y="1170909"/>
            <a:ext cx="8636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algn="ctr" defTabSz="91281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АО</a:t>
            </a:r>
            <a:r>
              <a:rPr lang="ru-RU" sz="2400" baseline="-30000" dirty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7" name="Группа 126"/>
          <p:cNvGrpSpPr/>
          <p:nvPr/>
        </p:nvGrpSpPr>
        <p:grpSpPr>
          <a:xfrm>
            <a:off x="1702373" y="4096251"/>
            <a:ext cx="3700049" cy="1605194"/>
            <a:chOff x="2643174" y="3416397"/>
            <a:chExt cx="3700049" cy="1605194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2793843" y="4203877"/>
              <a:ext cx="29243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Line 59"/>
            <p:cNvSpPr>
              <a:spLocks noChangeShapeType="1"/>
            </p:cNvSpPr>
            <p:nvPr/>
          </p:nvSpPr>
          <p:spPr bwMode="auto">
            <a:xfrm>
              <a:off x="5840505" y="4203877"/>
              <a:ext cx="29243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Line 58"/>
            <p:cNvSpPr>
              <a:spLocks noChangeShapeType="1"/>
            </p:cNvSpPr>
            <p:nvPr/>
          </p:nvSpPr>
          <p:spPr bwMode="auto">
            <a:xfrm>
              <a:off x="4310144" y="3595690"/>
              <a:ext cx="315633" cy="140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Line 57"/>
            <p:cNvSpPr>
              <a:spLocks noChangeShapeType="1"/>
            </p:cNvSpPr>
            <p:nvPr/>
          </p:nvSpPr>
          <p:spPr bwMode="auto">
            <a:xfrm>
              <a:off x="4310144" y="4843705"/>
              <a:ext cx="31563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Line 56"/>
            <p:cNvSpPr>
              <a:spLocks noChangeShapeType="1"/>
            </p:cNvSpPr>
            <p:nvPr/>
          </p:nvSpPr>
          <p:spPr bwMode="auto">
            <a:xfrm flipV="1">
              <a:off x="3086277" y="3595690"/>
              <a:ext cx="1223164" cy="6074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" name="Line 55"/>
            <p:cNvSpPr>
              <a:spLocks noChangeShapeType="1"/>
            </p:cNvSpPr>
            <p:nvPr/>
          </p:nvSpPr>
          <p:spPr bwMode="auto">
            <a:xfrm>
              <a:off x="3086277" y="4203174"/>
              <a:ext cx="1234411" cy="63982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Line 54"/>
            <p:cNvSpPr>
              <a:spLocks noChangeShapeType="1"/>
            </p:cNvSpPr>
            <p:nvPr/>
          </p:nvSpPr>
          <p:spPr bwMode="auto">
            <a:xfrm>
              <a:off x="4615232" y="3595690"/>
              <a:ext cx="1224570" cy="6081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Line 53"/>
            <p:cNvSpPr>
              <a:spLocks noChangeShapeType="1"/>
            </p:cNvSpPr>
            <p:nvPr/>
          </p:nvSpPr>
          <p:spPr bwMode="auto">
            <a:xfrm flipV="1">
              <a:off x="4615232" y="4203877"/>
              <a:ext cx="1224570" cy="63982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Text Box 38"/>
            <p:cNvSpPr txBox="1">
              <a:spLocks noChangeArrowheads="1"/>
            </p:cNvSpPr>
            <p:nvPr/>
          </p:nvSpPr>
          <p:spPr bwMode="auto">
            <a:xfrm>
              <a:off x="2643174" y="3500438"/>
              <a:ext cx="607364" cy="488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algn="ctr" defTabSz="912813"/>
              <a:r>
                <a:rPr lang="ru-RU" sz="2400" dirty="0"/>
                <a:t>2s</a:t>
              </a:r>
            </a:p>
          </p:txBody>
        </p:sp>
        <p:sp>
          <p:nvSpPr>
            <p:cNvPr id="137" name="Text Box 37"/>
            <p:cNvSpPr txBox="1">
              <a:spLocks noChangeArrowheads="1"/>
            </p:cNvSpPr>
            <p:nvPr/>
          </p:nvSpPr>
          <p:spPr bwMode="auto">
            <a:xfrm>
              <a:off x="5686651" y="3579111"/>
              <a:ext cx="656572" cy="400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algn="ctr" defTabSz="912813"/>
              <a:r>
                <a:rPr lang="ru-RU" sz="2400" dirty="0"/>
                <a:t>2s</a:t>
              </a:r>
            </a:p>
          </p:txBody>
        </p:sp>
        <p:sp>
          <p:nvSpPr>
            <p:cNvPr id="138" name="Text Box 36"/>
            <p:cNvSpPr txBox="1">
              <a:spLocks noChangeArrowheads="1"/>
            </p:cNvSpPr>
            <p:nvPr/>
          </p:nvSpPr>
          <p:spPr bwMode="auto">
            <a:xfrm>
              <a:off x="4141432" y="4227080"/>
              <a:ext cx="798571" cy="50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algn="ctr" defTabSz="912813"/>
              <a:r>
                <a:rPr lang="ru-RU" sz="2400" b="1">
                  <a:solidFill>
                    <a:srgbClr val="C00000"/>
                  </a:solidFill>
                </a:rPr>
                <a:t>σ</a:t>
              </a:r>
              <a:r>
                <a:rPr lang="ru-RU" sz="2400" b="1" baseline="-30000">
                  <a:solidFill>
                    <a:srgbClr val="C00000"/>
                  </a:solidFill>
                </a:rPr>
                <a:t>s</a:t>
              </a:r>
              <a:endParaRPr lang="ru-RU" sz="2400" b="1">
                <a:solidFill>
                  <a:srgbClr val="C00000"/>
                </a:solidFill>
              </a:endParaRPr>
            </a:p>
          </p:txBody>
        </p:sp>
        <p:sp>
          <p:nvSpPr>
            <p:cNvPr id="139" name="Text Box 35"/>
            <p:cNvSpPr txBox="1">
              <a:spLocks noChangeArrowheads="1"/>
            </p:cNvSpPr>
            <p:nvPr/>
          </p:nvSpPr>
          <p:spPr bwMode="auto">
            <a:xfrm>
              <a:off x="4211026" y="3671625"/>
              <a:ext cx="683988" cy="539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algn="ctr" defTabSz="912813"/>
              <a:r>
                <a:rPr lang="ru-RU" sz="2400" b="1" dirty="0" err="1">
                  <a:solidFill>
                    <a:srgbClr val="C00000"/>
                  </a:solidFill>
                </a:rPr>
                <a:t>σ</a:t>
              </a:r>
              <a:r>
                <a:rPr lang="ru-RU" sz="2400" b="1" baseline="-30000" dirty="0" err="1">
                  <a:solidFill>
                    <a:srgbClr val="C00000"/>
                  </a:solidFill>
                </a:rPr>
                <a:t>s</a:t>
              </a:r>
              <a:r>
                <a:rPr lang="ru-RU" sz="2400" b="1" baseline="30000" dirty="0" err="1">
                  <a:solidFill>
                    <a:srgbClr val="C00000"/>
                  </a:solidFill>
                </a:rPr>
                <a:t>*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40" name="Line 25"/>
            <p:cNvSpPr>
              <a:spLocks noChangeShapeType="1"/>
            </p:cNvSpPr>
            <p:nvPr/>
          </p:nvSpPr>
          <p:spPr bwMode="auto">
            <a:xfrm flipV="1">
              <a:off x="2907020" y="4022772"/>
              <a:ext cx="0" cy="324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>
              <a:off x="3011156" y="4044061"/>
              <a:ext cx="0" cy="324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2" name="Line 19"/>
            <p:cNvSpPr>
              <a:spLocks noChangeShapeType="1"/>
            </p:cNvSpPr>
            <p:nvPr/>
          </p:nvSpPr>
          <p:spPr bwMode="auto">
            <a:xfrm flipV="1">
              <a:off x="5932594" y="4021069"/>
              <a:ext cx="0" cy="3241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" name="Line 18"/>
            <p:cNvSpPr>
              <a:spLocks noChangeShapeType="1"/>
            </p:cNvSpPr>
            <p:nvPr/>
          </p:nvSpPr>
          <p:spPr bwMode="auto">
            <a:xfrm>
              <a:off x="6051395" y="4043569"/>
              <a:ext cx="0" cy="35999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" name="Line 13"/>
            <p:cNvSpPr>
              <a:spLocks noChangeShapeType="1"/>
            </p:cNvSpPr>
            <p:nvPr/>
          </p:nvSpPr>
          <p:spPr bwMode="auto">
            <a:xfrm flipV="1">
              <a:off x="4428946" y="4655975"/>
              <a:ext cx="0" cy="32413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Line 12"/>
            <p:cNvSpPr>
              <a:spLocks noChangeShapeType="1"/>
            </p:cNvSpPr>
            <p:nvPr/>
          </p:nvSpPr>
          <p:spPr bwMode="auto">
            <a:xfrm>
              <a:off x="4538609" y="4697459"/>
              <a:ext cx="0" cy="32413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 flipV="1">
              <a:off x="4419807" y="3416397"/>
              <a:ext cx="0" cy="32413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Line 10"/>
            <p:cNvSpPr>
              <a:spLocks noChangeShapeType="1"/>
            </p:cNvSpPr>
            <p:nvPr/>
          </p:nvSpPr>
          <p:spPr bwMode="auto">
            <a:xfrm>
              <a:off x="4529470" y="3448037"/>
              <a:ext cx="0" cy="32553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algn="ctr"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44528" y="215900"/>
            <a:ext cx="802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3838" defTabSz="912813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2800" b="1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baseline="-30000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baseline="-30000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baseline="-30000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ru-RU" sz="2800" b="1" dirty="0" err="1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b="1" baseline="-30000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baseline="-30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baseline="-30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b="1" baseline="-30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6315074" y="1643063"/>
          <a:ext cx="2043139" cy="790575"/>
        </p:xfrm>
        <a:graphic>
          <a:graphicData uri="http://schemas.openxmlformats.org/presentationml/2006/ole">
            <p:oleObj spid="_x0000_s93193" name="Формула" r:id="rId4" imgW="977900" imgH="368300" progId="Equation.3">
              <p:embed/>
            </p:oleObj>
          </a:graphicData>
        </a:graphic>
      </p:graphicFrame>
      <p:grpSp>
        <p:nvGrpSpPr>
          <p:cNvPr id="150" name="Группа 81"/>
          <p:cNvGrpSpPr>
            <a:grpSpLocks/>
          </p:cNvGrpSpPr>
          <p:nvPr/>
        </p:nvGrpSpPr>
        <p:grpSpPr bwMode="auto">
          <a:xfrm>
            <a:off x="5572155" y="2643182"/>
            <a:ext cx="3214687" cy="3357562"/>
            <a:chOff x="1643042" y="1785948"/>
            <a:chExt cx="3214710" cy="3357564"/>
          </a:xfrm>
        </p:grpSpPr>
        <p:sp>
          <p:nvSpPr>
            <p:cNvPr id="151" name="AutoShape 35"/>
            <p:cNvSpPr>
              <a:spLocks noChangeAspect="1" noChangeArrowheads="1"/>
            </p:cNvSpPr>
            <p:nvPr/>
          </p:nvSpPr>
          <p:spPr bwMode="auto">
            <a:xfrm>
              <a:off x="1643042" y="1857386"/>
              <a:ext cx="3214710" cy="3143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2" name="Group 10"/>
            <p:cNvGrpSpPr>
              <a:grpSpLocks/>
            </p:cNvGrpSpPr>
            <p:nvPr/>
          </p:nvGrpSpPr>
          <p:grpSpPr bwMode="auto">
            <a:xfrm>
              <a:off x="2202183" y="2268541"/>
              <a:ext cx="2438380" cy="2260599"/>
              <a:chOff x="5789" y="12336"/>
              <a:chExt cx="1922" cy="1759"/>
            </a:xfrm>
          </p:grpSpPr>
          <p:sp>
            <p:nvSpPr>
              <p:cNvPr id="160" name="Rectangle 34"/>
              <p:cNvSpPr>
                <a:spLocks noChangeArrowheads="1"/>
              </p:cNvSpPr>
              <p:nvPr/>
            </p:nvSpPr>
            <p:spPr bwMode="auto">
              <a:xfrm>
                <a:off x="6274" y="12709"/>
                <a:ext cx="340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defTabSz="912813"/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1" name="Rectangle 33"/>
              <p:cNvSpPr>
                <a:spLocks noChangeArrowheads="1"/>
              </p:cNvSpPr>
              <p:nvPr/>
            </p:nvSpPr>
            <p:spPr bwMode="auto">
              <a:xfrm>
                <a:off x="6614" y="12336"/>
                <a:ext cx="1078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defTabSz="912813"/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2" name="Line 32"/>
              <p:cNvSpPr>
                <a:spLocks noChangeShapeType="1"/>
              </p:cNvSpPr>
              <p:nvPr/>
            </p:nvSpPr>
            <p:spPr bwMode="auto">
              <a:xfrm>
                <a:off x="6970" y="12336"/>
                <a:ext cx="1" cy="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" name="Line 31"/>
              <p:cNvSpPr>
                <a:spLocks noChangeShapeType="1"/>
              </p:cNvSpPr>
              <p:nvPr/>
            </p:nvSpPr>
            <p:spPr bwMode="auto">
              <a:xfrm>
                <a:off x="7330" y="12336"/>
                <a:ext cx="1" cy="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" name="Line 30"/>
              <p:cNvSpPr>
                <a:spLocks noChangeShapeType="1"/>
              </p:cNvSpPr>
              <p:nvPr/>
            </p:nvSpPr>
            <p:spPr bwMode="auto">
              <a:xfrm>
                <a:off x="6408" y="12709"/>
                <a:ext cx="0" cy="340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5" name="Line 29"/>
              <p:cNvSpPr>
                <a:spLocks noChangeShapeType="1"/>
              </p:cNvSpPr>
              <p:nvPr/>
            </p:nvSpPr>
            <p:spPr bwMode="auto">
              <a:xfrm>
                <a:off x="6751" y="12336"/>
                <a:ext cx="1" cy="340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6" name="Line 28"/>
              <p:cNvSpPr>
                <a:spLocks noChangeShapeType="1"/>
              </p:cNvSpPr>
              <p:nvPr/>
            </p:nvSpPr>
            <p:spPr bwMode="auto">
              <a:xfrm flipV="1">
                <a:off x="7150" y="12336"/>
                <a:ext cx="0" cy="34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7" name="Line 27"/>
              <p:cNvSpPr>
                <a:spLocks noChangeShapeType="1"/>
              </p:cNvSpPr>
              <p:nvPr/>
            </p:nvSpPr>
            <p:spPr bwMode="auto">
              <a:xfrm flipV="1">
                <a:off x="7509" y="12336"/>
                <a:ext cx="0" cy="34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8" name="Text Box 26"/>
              <p:cNvSpPr txBox="1">
                <a:spLocks noChangeArrowheads="1"/>
              </p:cNvSpPr>
              <p:nvPr/>
            </p:nvSpPr>
            <p:spPr bwMode="auto">
              <a:xfrm>
                <a:off x="5789" y="12676"/>
                <a:ext cx="414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912813"/>
                <a:r>
                  <a:rPr lang="ru-RU" sz="2400">
                    <a:latin typeface="Times New Roman" pitchFamily="18" charset="0"/>
                    <a:cs typeface="Times New Roman" pitchFamily="18" charset="0"/>
                  </a:rPr>
                  <a:t>О</a:t>
                </a:r>
              </a:p>
            </p:txBody>
          </p:sp>
          <p:sp>
            <p:nvSpPr>
              <p:cNvPr id="169" name="Line 25"/>
              <p:cNvSpPr>
                <a:spLocks noChangeShapeType="1"/>
              </p:cNvSpPr>
              <p:nvPr/>
            </p:nvSpPr>
            <p:spPr bwMode="auto">
              <a:xfrm>
                <a:off x="6517" y="12709"/>
                <a:ext cx="1" cy="34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Line 24"/>
              <p:cNvSpPr>
                <a:spLocks noChangeShapeType="1"/>
              </p:cNvSpPr>
              <p:nvPr/>
            </p:nvSpPr>
            <p:spPr bwMode="auto">
              <a:xfrm>
                <a:off x="6845" y="12336"/>
                <a:ext cx="1" cy="34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1" name="Rectangle 23"/>
              <p:cNvSpPr>
                <a:spLocks noChangeArrowheads="1"/>
              </p:cNvSpPr>
              <p:nvPr/>
            </p:nvSpPr>
            <p:spPr bwMode="auto">
              <a:xfrm>
                <a:off x="6294" y="13755"/>
                <a:ext cx="340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defTabSz="912813"/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2" name="Rectangle 22"/>
              <p:cNvSpPr>
                <a:spLocks noChangeArrowheads="1"/>
              </p:cNvSpPr>
              <p:nvPr/>
            </p:nvSpPr>
            <p:spPr bwMode="auto">
              <a:xfrm>
                <a:off x="6634" y="13383"/>
                <a:ext cx="1077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defTabSz="912813"/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3" name="Line 21"/>
              <p:cNvSpPr>
                <a:spLocks noChangeShapeType="1"/>
              </p:cNvSpPr>
              <p:nvPr/>
            </p:nvSpPr>
            <p:spPr bwMode="auto">
              <a:xfrm flipH="1">
                <a:off x="6989" y="13383"/>
                <a:ext cx="1" cy="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" name="Line 20"/>
              <p:cNvSpPr>
                <a:spLocks noChangeShapeType="1"/>
              </p:cNvSpPr>
              <p:nvPr/>
            </p:nvSpPr>
            <p:spPr bwMode="auto">
              <a:xfrm>
                <a:off x="7349" y="13383"/>
                <a:ext cx="1" cy="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" name="Line 19"/>
              <p:cNvSpPr>
                <a:spLocks noChangeShapeType="1"/>
              </p:cNvSpPr>
              <p:nvPr/>
            </p:nvSpPr>
            <p:spPr bwMode="auto">
              <a:xfrm>
                <a:off x="6413" y="13755"/>
                <a:ext cx="0" cy="340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Line 18"/>
              <p:cNvSpPr>
                <a:spLocks noChangeShapeType="1"/>
              </p:cNvSpPr>
              <p:nvPr/>
            </p:nvSpPr>
            <p:spPr bwMode="auto">
              <a:xfrm>
                <a:off x="6770" y="13384"/>
                <a:ext cx="1" cy="341"/>
              </a:xfrm>
              <a:prstGeom prst="line">
                <a:avLst/>
              </a:prstGeom>
              <a:ln>
                <a:headEnd type="triangle" w="med" len="med"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Line 17"/>
              <p:cNvSpPr>
                <a:spLocks noChangeShapeType="1"/>
              </p:cNvSpPr>
              <p:nvPr/>
            </p:nvSpPr>
            <p:spPr bwMode="auto">
              <a:xfrm flipV="1">
                <a:off x="7169" y="13384"/>
                <a:ext cx="1" cy="341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8" name="Line 16"/>
              <p:cNvSpPr>
                <a:spLocks noChangeShapeType="1"/>
              </p:cNvSpPr>
              <p:nvPr/>
            </p:nvSpPr>
            <p:spPr bwMode="auto">
              <a:xfrm flipV="1">
                <a:off x="7529" y="13384"/>
                <a:ext cx="0" cy="341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9" name="Text Box 15"/>
              <p:cNvSpPr txBox="1">
                <a:spLocks noChangeArrowheads="1"/>
              </p:cNvSpPr>
              <p:nvPr/>
            </p:nvSpPr>
            <p:spPr bwMode="auto">
              <a:xfrm>
                <a:off x="5809" y="13723"/>
                <a:ext cx="41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912813"/>
                <a:r>
                  <a:rPr lang="ru-RU" sz="2400">
                    <a:latin typeface="Times New Roman" pitchFamily="18" charset="0"/>
                    <a:cs typeface="Times New Roman" pitchFamily="18" charset="0"/>
                  </a:rPr>
                  <a:t>О</a:t>
                </a:r>
              </a:p>
            </p:txBody>
          </p:sp>
          <p:sp>
            <p:nvSpPr>
              <p:cNvPr id="180" name="Line 14"/>
              <p:cNvSpPr>
                <a:spLocks noChangeShapeType="1"/>
              </p:cNvSpPr>
              <p:nvPr/>
            </p:nvSpPr>
            <p:spPr bwMode="auto">
              <a:xfrm>
                <a:off x="6523" y="13755"/>
                <a:ext cx="0" cy="34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1" name="Line 13"/>
              <p:cNvSpPr>
                <a:spLocks noChangeShapeType="1"/>
              </p:cNvSpPr>
              <p:nvPr/>
            </p:nvSpPr>
            <p:spPr bwMode="auto">
              <a:xfrm>
                <a:off x="6876" y="13384"/>
                <a:ext cx="0" cy="341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" name="Freeform 12"/>
              <p:cNvSpPr>
                <a:spLocks/>
              </p:cNvSpPr>
              <p:nvPr/>
            </p:nvSpPr>
            <p:spPr bwMode="auto">
              <a:xfrm>
                <a:off x="7361" y="12622"/>
                <a:ext cx="216" cy="823"/>
              </a:xfrm>
              <a:custGeom>
                <a:avLst/>
                <a:gdLst>
                  <a:gd name="T0" fmla="*/ 216 w 216"/>
                  <a:gd name="T1" fmla="*/ 0 h 823"/>
                  <a:gd name="T2" fmla="*/ 87 w 216"/>
                  <a:gd name="T3" fmla="*/ 167 h 823"/>
                  <a:gd name="T4" fmla="*/ 190 w 216"/>
                  <a:gd name="T5" fmla="*/ 270 h 823"/>
                  <a:gd name="T6" fmla="*/ 74 w 216"/>
                  <a:gd name="T7" fmla="*/ 360 h 823"/>
                  <a:gd name="T8" fmla="*/ 203 w 216"/>
                  <a:gd name="T9" fmla="*/ 424 h 823"/>
                  <a:gd name="T10" fmla="*/ 36 w 216"/>
                  <a:gd name="T11" fmla="*/ 489 h 823"/>
                  <a:gd name="T12" fmla="*/ 173 w 216"/>
                  <a:gd name="T13" fmla="*/ 591 h 823"/>
                  <a:gd name="T14" fmla="*/ 10 w 216"/>
                  <a:gd name="T15" fmla="*/ 681 h 823"/>
                  <a:gd name="T16" fmla="*/ 113 w 216"/>
                  <a:gd name="T17" fmla="*/ 823 h 8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6"/>
                  <a:gd name="T28" fmla="*/ 0 h 823"/>
                  <a:gd name="T29" fmla="*/ 216 w 216"/>
                  <a:gd name="T30" fmla="*/ 823 h 8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6" h="823">
                    <a:moveTo>
                      <a:pt x="216" y="0"/>
                    </a:moveTo>
                    <a:cubicBezTo>
                      <a:pt x="194" y="26"/>
                      <a:pt x="91" y="122"/>
                      <a:pt x="87" y="167"/>
                    </a:cubicBezTo>
                    <a:cubicBezTo>
                      <a:pt x="83" y="212"/>
                      <a:pt x="192" y="238"/>
                      <a:pt x="190" y="270"/>
                    </a:cubicBezTo>
                    <a:cubicBezTo>
                      <a:pt x="188" y="302"/>
                      <a:pt x="72" y="334"/>
                      <a:pt x="74" y="360"/>
                    </a:cubicBezTo>
                    <a:cubicBezTo>
                      <a:pt x="76" y="386"/>
                      <a:pt x="209" y="403"/>
                      <a:pt x="203" y="424"/>
                    </a:cubicBezTo>
                    <a:cubicBezTo>
                      <a:pt x="197" y="445"/>
                      <a:pt x="41" y="461"/>
                      <a:pt x="36" y="489"/>
                    </a:cubicBezTo>
                    <a:cubicBezTo>
                      <a:pt x="31" y="517"/>
                      <a:pt x="177" y="559"/>
                      <a:pt x="173" y="591"/>
                    </a:cubicBezTo>
                    <a:cubicBezTo>
                      <a:pt x="169" y="623"/>
                      <a:pt x="20" y="642"/>
                      <a:pt x="10" y="681"/>
                    </a:cubicBezTo>
                    <a:cubicBezTo>
                      <a:pt x="0" y="720"/>
                      <a:pt x="92" y="794"/>
                      <a:pt x="113" y="823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defTabSz="912813"/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" name="Freeform 11"/>
              <p:cNvSpPr>
                <a:spLocks/>
              </p:cNvSpPr>
              <p:nvPr/>
            </p:nvSpPr>
            <p:spPr bwMode="auto">
              <a:xfrm>
                <a:off x="6999" y="12637"/>
                <a:ext cx="216" cy="823"/>
              </a:xfrm>
              <a:custGeom>
                <a:avLst/>
                <a:gdLst>
                  <a:gd name="T0" fmla="*/ 216 w 216"/>
                  <a:gd name="T1" fmla="*/ 0 h 823"/>
                  <a:gd name="T2" fmla="*/ 87 w 216"/>
                  <a:gd name="T3" fmla="*/ 167 h 823"/>
                  <a:gd name="T4" fmla="*/ 190 w 216"/>
                  <a:gd name="T5" fmla="*/ 270 h 823"/>
                  <a:gd name="T6" fmla="*/ 74 w 216"/>
                  <a:gd name="T7" fmla="*/ 360 h 823"/>
                  <a:gd name="T8" fmla="*/ 203 w 216"/>
                  <a:gd name="T9" fmla="*/ 424 h 823"/>
                  <a:gd name="T10" fmla="*/ 36 w 216"/>
                  <a:gd name="T11" fmla="*/ 489 h 823"/>
                  <a:gd name="T12" fmla="*/ 173 w 216"/>
                  <a:gd name="T13" fmla="*/ 591 h 823"/>
                  <a:gd name="T14" fmla="*/ 10 w 216"/>
                  <a:gd name="T15" fmla="*/ 681 h 823"/>
                  <a:gd name="T16" fmla="*/ 113 w 216"/>
                  <a:gd name="T17" fmla="*/ 823 h 8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6"/>
                  <a:gd name="T28" fmla="*/ 0 h 823"/>
                  <a:gd name="T29" fmla="*/ 216 w 216"/>
                  <a:gd name="T30" fmla="*/ 823 h 8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6" h="823">
                    <a:moveTo>
                      <a:pt x="216" y="0"/>
                    </a:moveTo>
                    <a:cubicBezTo>
                      <a:pt x="194" y="26"/>
                      <a:pt x="91" y="122"/>
                      <a:pt x="87" y="167"/>
                    </a:cubicBezTo>
                    <a:cubicBezTo>
                      <a:pt x="83" y="212"/>
                      <a:pt x="192" y="238"/>
                      <a:pt x="190" y="270"/>
                    </a:cubicBezTo>
                    <a:cubicBezTo>
                      <a:pt x="188" y="302"/>
                      <a:pt x="72" y="334"/>
                      <a:pt x="74" y="360"/>
                    </a:cubicBezTo>
                    <a:cubicBezTo>
                      <a:pt x="76" y="386"/>
                      <a:pt x="209" y="403"/>
                      <a:pt x="203" y="424"/>
                    </a:cubicBezTo>
                    <a:cubicBezTo>
                      <a:pt x="197" y="445"/>
                      <a:pt x="41" y="461"/>
                      <a:pt x="36" y="489"/>
                    </a:cubicBezTo>
                    <a:cubicBezTo>
                      <a:pt x="31" y="517"/>
                      <a:pt x="177" y="559"/>
                      <a:pt x="173" y="591"/>
                    </a:cubicBezTo>
                    <a:cubicBezTo>
                      <a:pt x="169" y="623"/>
                      <a:pt x="20" y="642"/>
                      <a:pt x="10" y="681"/>
                    </a:cubicBezTo>
                    <a:cubicBezTo>
                      <a:pt x="0" y="720"/>
                      <a:pt x="92" y="794"/>
                      <a:pt x="113" y="823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defTabSz="912813"/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3" name="Text Box 8"/>
            <p:cNvSpPr txBox="1">
              <a:spLocks noChangeArrowheads="1"/>
            </p:cNvSpPr>
            <p:nvPr/>
          </p:nvSpPr>
          <p:spPr bwMode="auto">
            <a:xfrm>
              <a:off x="2686990" y="2235210"/>
              <a:ext cx="646395" cy="569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2s</a:t>
              </a:r>
            </a:p>
          </p:txBody>
        </p:sp>
        <p:sp>
          <p:nvSpPr>
            <p:cNvPr id="154" name="Text Box 7"/>
            <p:cNvSpPr txBox="1">
              <a:spLocks noChangeArrowheads="1"/>
            </p:cNvSpPr>
            <p:nvPr/>
          </p:nvSpPr>
          <p:spPr bwMode="auto">
            <a:xfrm>
              <a:off x="3693381" y="1785948"/>
              <a:ext cx="761595" cy="563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2р</a:t>
              </a:r>
            </a:p>
          </p:txBody>
        </p:sp>
        <p:sp>
          <p:nvSpPr>
            <p:cNvPr id="155" name="Text Box 6"/>
            <p:cNvSpPr txBox="1">
              <a:spLocks noChangeArrowheads="1"/>
            </p:cNvSpPr>
            <p:nvPr/>
          </p:nvSpPr>
          <p:spPr bwMode="auto">
            <a:xfrm>
              <a:off x="3659781" y="4110047"/>
              <a:ext cx="795195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2р</a:t>
              </a:r>
            </a:p>
          </p:txBody>
        </p:sp>
        <p:sp>
          <p:nvSpPr>
            <p:cNvPr id="156" name="Text Box 5"/>
            <p:cNvSpPr txBox="1">
              <a:spLocks noChangeArrowheads="1"/>
            </p:cNvSpPr>
            <p:nvPr/>
          </p:nvSpPr>
          <p:spPr bwMode="auto">
            <a:xfrm>
              <a:off x="2861381" y="4565662"/>
              <a:ext cx="657595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2s</a:t>
              </a:r>
            </a:p>
          </p:txBody>
        </p:sp>
        <p:sp>
          <p:nvSpPr>
            <p:cNvPr id="157" name="Text Box 4"/>
            <p:cNvSpPr txBox="1">
              <a:spLocks noChangeArrowheads="1"/>
            </p:cNvSpPr>
            <p:nvPr/>
          </p:nvSpPr>
          <p:spPr bwMode="auto">
            <a:xfrm>
              <a:off x="2065503" y="3425646"/>
              <a:ext cx="792000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НЭП</a:t>
              </a:r>
            </a:p>
          </p:txBody>
        </p:sp>
        <p:sp>
          <p:nvSpPr>
            <p:cNvPr id="158" name="Freeform 3"/>
            <p:cNvSpPr>
              <a:spLocks/>
            </p:cNvSpPr>
            <p:nvPr/>
          </p:nvSpPr>
          <p:spPr bwMode="auto">
            <a:xfrm>
              <a:off x="2743882" y="2682807"/>
              <a:ext cx="756005" cy="936001"/>
            </a:xfrm>
            <a:custGeom>
              <a:avLst/>
              <a:gdLst>
                <a:gd name="T0" fmla="*/ 0 w 1167"/>
                <a:gd name="T1" fmla="*/ 2147483647 h 663"/>
                <a:gd name="T2" fmla="*/ 2147483647 w 1167"/>
                <a:gd name="T3" fmla="*/ 2147483647 h 663"/>
                <a:gd name="T4" fmla="*/ 2147483647 w 1167"/>
                <a:gd name="T5" fmla="*/ 0 h 663"/>
                <a:gd name="T6" fmla="*/ 0 60000 65536"/>
                <a:gd name="T7" fmla="*/ 0 60000 65536"/>
                <a:gd name="T8" fmla="*/ 0 60000 65536"/>
                <a:gd name="T9" fmla="*/ 0 w 1167"/>
                <a:gd name="T10" fmla="*/ 0 h 663"/>
                <a:gd name="T11" fmla="*/ 1167 w 1167"/>
                <a:gd name="T12" fmla="*/ 663 h 6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7" h="663">
                  <a:moveTo>
                    <a:pt x="0" y="663"/>
                  </a:moveTo>
                  <a:cubicBezTo>
                    <a:pt x="162" y="633"/>
                    <a:pt x="781" y="593"/>
                    <a:pt x="974" y="483"/>
                  </a:cubicBezTo>
                  <a:cubicBezTo>
                    <a:pt x="1167" y="373"/>
                    <a:pt x="1119" y="101"/>
                    <a:pt x="1157" y="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Freeform 2"/>
            <p:cNvSpPr>
              <a:spLocks/>
            </p:cNvSpPr>
            <p:nvPr/>
          </p:nvSpPr>
          <p:spPr bwMode="auto">
            <a:xfrm>
              <a:off x="2745006" y="3646806"/>
              <a:ext cx="504004" cy="214312"/>
            </a:xfrm>
            <a:custGeom>
              <a:avLst/>
              <a:gdLst>
                <a:gd name="T0" fmla="*/ 0 w 948"/>
                <a:gd name="T1" fmla="*/ 0 h 167"/>
                <a:gd name="T2" fmla="*/ 2147483647 w 948"/>
                <a:gd name="T3" fmla="*/ 2147483647 h 167"/>
                <a:gd name="T4" fmla="*/ 2147483647 w 948"/>
                <a:gd name="T5" fmla="*/ 2147483647 h 167"/>
                <a:gd name="T6" fmla="*/ 0 60000 65536"/>
                <a:gd name="T7" fmla="*/ 0 60000 65536"/>
                <a:gd name="T8" fmla="*/ 0 60000 65536"/>
                <a:gd name="T9" fmla="*/ 0 w 948"/>
                <a:gd name="T10" fmla="*/ 0 h 167"/>
                <a:gd name="T11" fmla="*/ 948 w 948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48" h="167">
                  <a:moveTo>
                    <a:pt x="0" y="0"/>
                  </a:moveTo>
                  <a:cubicBezTo>
                    <a:pt x="104" y="19"/>
                    <a:pt x="468" y="87"/>
                    <a:pt x="626" y="115"/>
                  </a:cubicBezTo>
                  <a:cubicBezTo>
                    <a:pt x="784" y="143"/>
                    <a:pt x="881" y="156"/>
                    <a:pt x="948" y="167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0" name="Прямоугольник 99"/>
          <p:cNvSpPr/>
          <p:nvPr/>
        </p:nvSpPr>
        <p:spPr>
          <a:xfrm>
            <a:off x="142844" y="2143116"/>
            <a:ext cx="171393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парамагнит</a:t>
            </a:r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7000892" y="5857892"/>
            <a:ext cx="158248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диамагнит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000"/>
                            </p:stCondLst>
                            <p:childTnLst>
                              <p:par>
                                <p:cTn id="15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000"/>
                            </p:stCondLst>
                            <p:childTnLst>
                              <p:par>
                                <p:cTn id="15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69 0.13635 " pathEditMode="relative" ptsTypes="AA">
                                      <p:cBhvr>
                                        <p:cTn id="17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-0.2033 0.14328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000"/>
                            </p:stCondLst>
                            <p:childTnLst>
                              <p:par>
                                <p:cTn id="176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67 0.09445 " pathEditMode="relative" ptsTypes="AA">
                                      <p:cBhvr>
                                        <p:cTn id="18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3385 0.09445 " pathEditMode="relative" ptsTypes="AA">
                                      <p:cBhvr>
                                        <p:cTn id="18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000"/>
                            </p:stCondLst>
                            <p:childTnLst>
                              <p:par>
                                <p:cTn id="18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9445 " pathEditMode="relative" ptsTypes="AA">
                                      <p:cBhvr>
                                        <p:cTn id="1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6000"/>
                            </p:stCondLst>
                            <p:childTnLst>
                              <p:par>
                                <p:cTn id="18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-0.10833 0.08357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000"/>
                            </p:stCondLst>
                            <p:childTnLst>
                              <p:par>
                                <p:cTn id="19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0.09982 -0.06273 " pathEditMode="relative" rAng="0" ptsTypes="AA">
                                      <p:cBhvr>
                                        <p:cTn id="1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07882 -0.0629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0"/>
                            </p:stCondLst>
                            <p:childTnLst>
                              <p:par>
                                <p:cTn id="20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3.61111E-6 -0.08403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61 0.12824 L -0.20209 0.06157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469 0.13472 L 0.20278 0.05764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9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00694 -0.17593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7" grpId="1"/>
      <p:bldP spid="18" grpId="0"/>
      <p:bldP spid="19" grpId="0"/>
      <p:bldP spid="20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4" grpId="0" animBg="1"/>
      <p:bldP spid="34" grpId="1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0" grpId="2" animBg="1"/>
      <p:bldP spid="41" grpId="0" animBg="1"/>
      <p:bldP spid="41" grpId="1" animBg="1"/>
      <p:bldP spid="42" grpId="0" animBg="1"/>
      <p:bldP spid="43" grpId="0" animBg="1"/>
      <p:bldP spid="44" grpId="0" animBg="1"/>
      <p:bldP spid="45" grpId="0" animBg="1"/>
      <p:bldP spid="46" grpId="0"/>
      <p:bldP spid="51" grpId="0"/>
      <p:bldP spid="148" grpId="0"/>
      <p:bldP spid="100" grpId="0" animBg="1"/>
      <p:bldP spid="10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0"/>
          <p:cNvGrpSpPr>
            <a:grpSpLocks/>
          </p:cNvGrpSpPr>
          <p:nvPr/>
        </p:nvGrpSpPr>
        <p:grpSpPr bwMode="auto">
          <a:xfrm>
            <a:off x="4429125" y="642938"/>
            <a:ext cx="4391025" cy="5000625"/>
            <a:chOff x="2214545" y="642918"/>
            <a:chExt cx="4357719" cy="5000661"/>
          </a:xfrm>
        </p:grpSpPr>
        <p:sp>
          <p:nvSpPr>
            <p:cNvPr id="42141" name="AutoShape 3"/>
            <p:cNvSpPr>
              <a:spLocks noChangeAspect="1" noChangeArrowheads="1"/>
            </p:cNvSpPr>
            <p:nvPr/>
          </p:nvSpPr>
          <p:spPr bwMode="auto">
            <a:xfrm>
              <a:off x="2214545" y="952500"/>
              <a:ext cx="4357719" cy="4191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142" name="Line 4"/>
            <p:cNvSpPr>
              <a:spLocks noChangeShapeType="1"/>
            </p:cNvSpPr>
            <p:nvPr/>
          </p:nvSpPr>
          <p:spPr bwMode="auto">
            <a:xfrm flipH="1">
              <a:off x="2695162" y="1198925"/>
              <a:ext cx="9280" cy="2145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3" name="Line 5"/>
            <p:cNvSpPr>
              <a:spLocks noChangeShapeType="1"/>
            </p:cNvSpPr>
            <p:nvPr/>
          </p:nvSpPr>
          <p:spPr bwMode="auto">
            <a:xfrm flipH="1">
              <a:off x="3319478" y="1450707"/>
              <a:ext cx="10124" cy="18937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4" name="Line 6"/>
            <p:cNvSpPr>
              <a:spLocks noChangeShapeType="1"/>
            </p:cNvSpPr>
            <p:nvPr/>
          </p:nvSpPr>
          <p:spPr bwMode="auto">
            <a:xfrm>
              <a:off x="2695162" y="3344431"/>
              <a:ext cx="6243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5" name="Line 7"/>
            <p:cNvSpPr>
              <a:spLocks noChangeShapeType="1"/>
            </p:cNvSpPr>
            <p:nvPr/>
          </p:nvSpPr>
          <p:spPr bwMode="auto">
            <a:xfrm>
              <a:off x="2695162" y="3268539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6" name="Line 8"/>
            <p:cNvSpPr>
              <a:spLocks noChangeShapeType="1"/>
            </p:cNvSpPr>
            <p:nvPr/>
          </p:nvSpPr>
          <p:spPr bwMode="auto">
            <a:xfrm>
              <a:off x="2705286" y="3185504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7" name="Line 9"/>
            <p:cNvSpPr>
              <a:spLocks noChangeShapeType="1"/>
            </p:cNvSpPr>
            <p:nvPr/>
          </p:nvSpPr>
          <p:spPr bwMode="auto">
            <a:xfrm>
              <a:off x="2705286" y="3101577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8" name="Line 10"/>
            <p:cNvSpPr>
              <a:spLocks noChangeShapeType="1"/>
            </p:cNvSpPr>
            <p:nvPr/>
          </p:nvSpPr>
          <p:spPr bwMode="auto">
            <a:xfrm>
              <a:off x="2705286" y="3007828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9" name="Line 11"/>
            <p:cNvSpPr>
              <a:spLocks noChangeShapeType="1"/>
            </p:cNvSpPr>
            <p:nvPr/>
          </p:nvSpPr>
          <p:spPr bwMode="auto">
            <a:xfrm>
              <a:off x="2705286" y="2914972"/>
              <a:ext cx="6243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0" name="Line 12"/>
            <p:cNvSpPr>
              <a:spLocks noChangeShapeType="1"/>
            </p:cNvSpPr>
            <p:nvPr/>
          </p:nvSpPr>
          <p:spPr bwMode="auto">
            <a:xfrm>
              <a:off x="2705286" y="2457836"/>
              <a:ext cx="6243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1" name="Line 13"/>
            <p:cNvSpPr>
              <a:spLocks noChangeShapeType="1"/>
            </p:cNvSpPr>
            <p:nvPr/>
          </p:nvSpPr>
          <p:spPr bwMode="auto">
            <a:xfrm>
              <a:off x="2705286" y="2373908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2" name="Line 14"/>
            <p:cNvSpPr>
              <a:spLocks noChangeShapeType="1"/>
            </p:cNvSpPr>
            <p:nvPr/>
          </p:nvSpPr>
          <p:spPr bwMode="auto">
            <a:xfrm>
              <a:off x="2705286" y="2298909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3" name="Line 15"/>
            <p:cNvSpPr>
              <a:spLocks noChangeShapeType="1"/>
            </p:cNvSpPr>
            <p:nvPr/>
          </p:nvSpPr>
          <p:spPr bwMode="auto">
            <a:xfrm>
              <a:off x="2705286" y="2224803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4" name="Line 16"/>
            <p:cNvSpPr>
              <a:spLocks noChangeShapeType="1"/>
            </p:cNvSpPr>
            <p:nvPr/>
          </p:nvSpPr>
          <p:spPr bwMode="auto">
            <a:xfrm>
              <a:off x="2705286" y="2149804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5" name="Line 17"/>
            <p:cNvSpPr>
              <a:spLocks noChangeShapeType="1"/>
            </p:cNvSpPr>
            <p:nvPr/>
          </p:nvSpPr>
          <p:spPr bwMode="auto">
            <a:xfrm>
              <a:off x="2705286" y="2074805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6" name="Line 18"/>
            <p:cNvSpPr>
              <a:spLocks noChangeShapeType="1"/>
            </p:cNvSpPr>
            <p:nvPr/>
          </p:nvSpPr>
          <p:spPr bwMode="auto">
            <a:xfrm flipH="1">
              <a:off x="4095654" y="1198925"/>
              <a:ext cx="9280" cy="2145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7" name="Line 19"/>
            <p:cNvSpPr>
              <a:spLocks noChangeShapeType="1"/>
            </p:cNvSpPr>
            <p:nvPr/>
          </p:nvSpPr>
          <p:spPr bwMode="auto">
            <a:xfrm flipH="1">
              <a:off x="4709845" y="1450707"/>
              <a:ext cx="10124" cy="18937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8" name="Line 20"/>
            <p:cNvSpPr>
              <a:spLocks noChangeShapeType="1"/>
            </p:cNvSpPr>
            <p:nvPr/>
          </p:nvSpPr>
          <p:spPr bwMode="auto">
            <a:xfrm>
              <a:off x="4085530" y="3344431"/>
              <a:ext cx="6243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9" name="Line 21"/>
            <p:cNvSpPr>
              <a:spLocks noChangeShapeType="1"/>
            </p:cNvSpPr>
            <p:nvPr/>
          </p:nvSpPr>
          <p:spPr bwMode="auto">
            <a:xfrm>
              <a:off x="4085530" y="3268539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0" name="Line 22"/>
            <p:cNvSpPr>
              <a:spLocks noChangeShapeType="1"/>
            </p:cNvSpPr>
            <p:nvPr/>
          </p:nvSpPr>
          <p:spPr bwMode="auto">
            <a:xfrm>
              <a:off x="4095654" y="3185504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1" name="Line 23"/>
            <p:cNvSpPr>
              <a:spLocks noChangeShapeType="1"/>
            </p:cNvSpPr>
            <p:nvPr/>
          </p:nvSpPr>
          <p:spPr bwMode="auto">
            <a:xfrm>
              <a:off x="4095654" y="3101577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2" name="Line 24"/>
            <p:cNvSpPr>
              <a:spLocks noChangeShapeType="1"/>
            </p:cNvSpPr>
            <p:nvPr/>
          </p:nvSpPr>
          <p:spPr bwMode="auto">
            <a:xfrm>
              <a:off x="4095654" y="3007828"/>
              <a:ext cx="624316" cy="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3" name="Line 25"/>
            <p:cNvSpPr>
              <a:spLocks noChangeShapeType="1"/>
            </p:cNvSpPr>
            <p:nvPr/>
          </p:nvSpPr>
          <p:spPr bwMode="auto">
            <a:xfrm>
              <a:off x="5370439" y="3078362"/>
              <a:ext cx="624316" cy="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4" name="Line 26"/>
            <p:cNvSpPr>
              <a:spLocks noChangeShapeType="1"/>
            </p:cNvSpPr>
            <p:nvPr/>
          </p:nvSpPr>
          <p:spPr bwMode="auto">
            <a:xfrm>
              <a:off x="4095654" y="2373908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5" name="Line 27"/>
            <p:cNvSpPr>
              <a:spLocks noChangeShapeType="1"/>
            </p:cNvSpPr>
            <p:nvPr/>
          </p:nvSpPr>
          <p:spPr bwMode="auto">
            <a:xfrm>
              <a:off x="4095654" y="2298909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6" name="Line 28"/>
            <p:cNvSpPr>
              <a:spLocks noChangeShapeType="1"/>
            </p:cNvSpPr>
            <p:nvPr/>
          </p:nvSpPr>
          <p:spPr bwMode="auto">
            <a:xfrm>
              <a:off x="4095654" y="2224803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7" name="Line 29"/>
            <p:cNvSpPr>
              <a:spLocks noChangeShapeType="1"/>
            </p:cNvSpPr>
            <p:nvPr/>
          </p:nvSpPr>
          <p:spPr bwMode="auto">
            <a:xfrm>
              <a:off x="4095654" y="2149804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8" name="Line 30"/>
            <p:cNvSpPr>
              <a:spLocks noChangeShapeType="1"/>
            </p:cNvSpPr>
            <p:nvPr/>
          </p:nvSpPr>
          <p:spPr bwMode="auto">
            <a:xfrm>
              <a:off x="4095654" y="2074805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9" name="Line 31"/>
            <p:cNvSpPr>
              <a:spLocks noChangeShapeType="1"/>
            </p:cNvSpPr>
            <p:nvPr/>
          </p:nvSpPr>
          <p:spPr bwMode="auto">
            <a:xfrm rot="5400000">
              <a:off x="2598666" y="3132827"/>
              <a:ext cx="409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0" name="Line 32"/>
            <p:cNvSpPr>
              <a:spLocks noChangeShapeType="1"/>
            </p:cNvSpPr>
            <p:nvPr/>
          </p:nvSpPr>
          <p:spPr bwMode="auto">
            <a:xfrm rot="5400000">
              <a:off x="2670378" y="3132827"/>
              <a:ext cx="409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1" name="Line 33"/>
            <p:cNvSpPr>
              <a:spLocks noChangeShapeType="1"/>
            </p:cNvSpPr>
            <p:nvPr/>
          </p:nvSpPr>
          <p:spPr bwMode="auto">
            <a:xfrm rot="5400000">
              <a:off x="2748840" y="3139969"/>
              <a:ext cx="409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2" name="Line 34"/>
            <p:cNvSpPr>
              <a:spLocks noChangeShapeType="1"/>
            </p:cNvSpPr>
            <p:nvPr/>
          </p:nvSpPr>
          <p:spPr bwMode="auto">
            <a:xfrm rot="5400000">
              <a:off x="2828145" y="3139969"/>
              <a:ext cx="409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3" name="Line 35"/>
            <p:cNvSpPr>
              <a:spLocks noChangeShapeType="1"/>
            </p:cNvSpPr>
            <p:nvPr/>
          </p:nvSpPr>
          <p:spPr bwMode="auto">
            <a:xfrm rot="5400000">
              <a:off x="2915886" y="3139100"/>
              <a:ext cx="409816" cy="8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4" name="Line 36"/>
            <p:cNvSpPr>
              <a:spLocks noChangeShapeType="1"/>
            </p:cNvSpPr>
            <p:nvPr/>
          </p:nvSpPr>
          <p:spPr bwMode="auto">
            <a:xfrm rot="5400000">
              <a:off x="3004472" y="3139969"/>
              <a:ext cx="409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5" name="AutoShape 37"/>
            <p:cNvSpPr>
              <a:spLocks/>
            </p:cNvSpPr>
            <p:nvPr/>
          </p:nvSpPr>
          <p:spPr bwMode="auto">
            <a:xfrm>
              <a:off x="3329602" y="2914972"/>
              <a:ext cx="120645" cy="422315"/>
            </a:xfrm>
            <a:prstGeom prst="rightBrace">
              <a:avLst>
                <a:gd name="adj1" fmla="val 2756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176" name="Text Box 38"/>
            <p:cNvSpPr txBox="1">
              <a:spLocks noChangeArrowheads="1"/>
            </p:cNvSpPr>
            <p:nvPr/>
          </p:nvSpPr>
          <p:spPr bwMode="auto">
            <a:xfrm>
              <a:off x="3521115" y="3007828"/>
              <a:ext cx="368684" cy="336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 b="1">
                  <a:solidFill>
                    <a:srgbClr val="C00000"/>
                  </a:solidFill>
                </a:rPr>
                <a:t>В</a:t>
              </a:r>
            </a:p>
          </p:txBody>
        </p:sp>
        <p:sp>
          <p:nvSpPr>
            <p:cNvPr id="42177" name="AutoShape 39"/>
            <p:cNvSpPr>
              <a:spLocks/>
            </p:cNvSpPr>
            <p:nvPr/>
          </p:nvSpPr>
          <p:spPr bwMode="auto">
            <a:xfrm>
              <a:off x="3955605" y="3009614"/>
              <a:ext cx="140049" cy="334817"/>
            </a:xfrm>
            <a:prstGeom prst="leftBrace">
              <a:avLst>
                <a:gd name="adj1" fmla="val 1882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178" name="Line 40"/>
            <p:cNvSpPr>
              <a:spLocks noChangeShapeType="1"/>
            </p:cNvSpPr>
            <p:nvPr/>
          </p:nvSpPr>
          <p:spPr bwMode="auto">
            <a:xfrm>
              <a:off x="3121215" y="2457836"/>
              <a:ext cx="0" cy="457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9" name="Text Box 41"/>
            <p:cNvSpPr txBox="1">
              <a:spLocks noChangeArrowheads="1"/>
            </p:cNvSpPr>
            <p:nvPr/>
          </p:nvSpPr>
          <p:spPr bwMode="auto">
            <a:xfrm>
              <a:off x="2665634" y="2504264"/>
              <a:ext cx="531512" cy="357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ΔΕ</a:t>
              </a:r>
            </a:p>
          </p:txBody>
        </p:sp>
        <p:sp>
          <p:nvSpPr>
            <p:cNvPr id="42180" name="Line 42"/>
            <p:cNvSpPr>
              <a:spLocks noChangeShapeType="1"/>
            </p:cNvSpPr>
            <p:nvPr/>
          </p:nvSpPr>
          <p:spPr bwMode="auto">
            <a:xfrm>
              <a:off x="2699380" y="1996235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1" name="Line 43"/>
            <p:cNvSpPr>
              <a:spLocks noChangeShapeType="1"/>
            </p:cNvSpPr>
            <p:nvPr/>
          </p:nvSpPr>
          <p:spPr bwMode="auto">
            <a:xfrm>
              <a:off x="2699380" y="1921236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2" name="Line 44"/>
            <p:cNvSpPr>
              <a:spLocks noChangeShapeType="1"/>
            </p:cNvSpPr>
            <p:nvPr/>
          </p:nvSpPr>
          <p:spPr bwMode="auto">
            <a:xfrm>
              <a:off x="2699380" y="1847130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3" name="Line 45"/>
            <p:cNvSpPr>
              <a:spLocks noChangeShapeType="1"/>
            </p:cNvSpPr>
            <p:nvPr/>
          </p:nvSpPr>
          <p:spPr bwMode="auto">
            <a:xfrm>
              <a:off x="2699380" y="1772131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4" name="Line 46"/>
            <p:cNvSpPr>
              <a:spLocks noChangeShapeType="1"/>
            </p:cNvSpPr>
            <p:nvPr/>
          </p:nvSpPr>
          <p:spPr bwMode="auto">
            <a:xfrm>
              <a:off x="2699380" y="1697132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5" name="Line 47"/>
            <p:cNvSpPr>
              <a:spLocks noChangeShapeType="1"/>
            </p:cNvSpPr>
            <p:nvPr/>
          </p:nvSpPr>
          <p:spPr bwMode="auto">
            <a:xfrm>
              <a:off x="4085530" y="1997128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6" name="Line 48"/>
            <p:cNvSpPr>
              <a:spLocks noChangeShapeType="1"/>
            </p:cNvSpPr>
            <p:nvPr/>
          </p:nvSpPr>
          <p:spPr bwMode="auto">
            <a:xfrm>
              <a:off x="4085530" y="1922129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7" name="Line 49"/>
            <p:cNvSpPr>
              <a:spLocks noChangeShapeType="1"/>
            </p:cNvSpPr>
            <p:nvPr/>
          </p:nvSpPr>
          <p:spPr bwMode="auto">
            <a:xfrm>
              <a:off x="4085530" y="1848024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8" name="Line 50"/>
            <p:cNvSpPr>
              <a:spLocks noChangeShapeType="1"/>
            </p:cNvSpPr>
            <p:nvPr/>
          </p:nvSpPr>
          <p:spPr bwMode="auto">
            <a:xfrm>
              <a:off x="4085530" y="1773025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9" name="Line 51"/>
            <p:cNvSpPr>
              <a:spLocks noChangeShapeType="1"/>
            </p:cNvSpPr>
            <p:nvPr/>
          </p:nvSpPr>
          <p:spPr bwMode="auto">
            <a:xfrm>
              <a:off x="4085530" y="1698026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90" name="Line 52"/>
            <p:cNvSpPr>
              <a:spLocks noChangeShapeType="1"/>
            </p:cNvSpPr>
            <p:nvPr/>
          </p:nvSpPr>
          <p:spPr bwMode="auto">
            <a:xfrm>
              <a:off x="5370439" y="3307824"/>
              <a:ext cx="6243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91" name="Line 53"/>
            <p:cNvSpPr>
              <a:spLocks noChangeShapeType="1"/>
            </p:cNvSpPr>
            <p:nvPr/>
          </p:nvSpPr>
          <p:spPr bwMode="auto">
            <a:xfrm>
              <a:off x="5370439" y="3232825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92" name="Line 54"/>
            <p:cNvSpPr>
              <a:spLocks noChangeShapeType="1"/>
            </p:cNvSpPr>
            <p:nvPr/>
          </p:nvSpPr>
          <p:spPr bwMode="auto">
            <a:xfrm>
              <a:off x="5370439" y="3158719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93" name="Line 55"/>
            <p:cNvSpPr>
              <a:spLocks noChangeShapeType="1"/>
            </p:cNvSpPr>
            <p:nvPr/>
          </p:nvSpPr>
          <p:spPr bwMode="auto">
            <a:xfrm>
              <a:off x="5370439" y="3083720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94" name="Line 56"/>
            <p:cNvSpPr>
              <a:spLocks noChangeShapeType="1"/>
            </p:cNvSpPr>
            <p:nvPr/>
          </p:nvSpPr>
          <p:spPr bwMode="auto">
            <a:xfrm>
              <a:off x="5359471" y="3008721"/>
              <a:ext cx="624316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7"/>
            <p:cNvGrpSpPr>
              <a:grpSpLocks/>
            </p:cNvGrpSpPr>
            <p:nvPr/>
          </p:nvGrpSpPr>
          <p:grpSpPr bwMode="auto">
            <a:xfrm>
              <a:off x="5370439" y="1501599"/>
              <a:ext cx="624316" cy="299103"/>
              <a:chOff x="2859" y="7047"/>
              <a:chExt cx="740" cy="335"/>
            </a:xfrm>
          </p:grpSpPr>
          <p:sp>
            <p:nvSpPr>
              <p:cNvPr id="42263" name="Line 58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4" name="Line 59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5" name="Line 60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6" name="Line 61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7" name="Line 62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63"/>
            <p:cNvGrpSpPr>
              <a:grpSpLocks/>
            </p:cNvGrpSpPr>
            <p:nvPr/>
          </p:nvGrpSpPr>
          <p:grpSpPr bwMode="auto">
            <a:xfrm>
              <a:off x="5370439" y="1874808"/>
              <a:ext cx="624316" cy="299103"/>
              <a:chOff x="2859" y="7047"/>
              <a:chExt cx="740" cy="335"/>
            </a:xfrm>
          </p:grpSpPr>
          <p:sp>
            <p:nvSpPr>
              <p:cNvPr id="42258" name="Line 64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9" name="Line 65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0" name="Line 66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1" name="Line 67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62" name="Line 68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69"/>
            <p:cNvGrpSpPr>
              <a:grpSpLocks/>
            </p:cNvGrpSpPr>
            <p:nvPr/>
          </p:nvGrpSpPr>
          <p:grpSpPr bwMode="auto">
            <a:xfrm>
              <a:off x="5370439" y="2259624"/>
              <a:ext cx="624316" cy="299103"/>
              <a:chOff x="2859" y="7047"/>
              <a:chExt cx="740" cy="335"/>
            </a:xfrm>
          </p:grpSpPr>
          <p:sp>
            <p:nvSpPr>
              <p:cNvPr id="42253" name="Line 70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4" name="Line 71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5" name="Line 72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6" name="Line 73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7" name="Line 74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75"/>
            <p:cNvGrpSpPr>
              <a:grpSpLocks/>
            </p:cNvGrpSpPr>
            <p:nvPr/>
          </p:nvGrpSpPr>
          <p:grpSpPr bwMode="auto">
            <a:xfrm>
              <a:off x="5370439" y="2635512"/>
              <a:ext cx="624316" cy="299103"/>
              <a:chOff x="2859" y="7047"/>
              <a:chExt cx="740" cy="335"/>
            </a:xfrm>
          </p:grpSpPr>
          <p:sp>
            <p:nvSpPr>
              <p:cNvPr id="42248" name="Line 76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9" name="Line 77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0" name="Line 78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1" name="Line 79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52" name="Line 80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199" name="Line 81"/>
            <p:cNvSpPr>
              <a:spLocks noChangeShapeType="1"/>
            </p:cNvSpPr>
            <p:nvPr/>
          </p:nvSpPr>
          <p:spPr bwMode="auto">
            <a:xfrm rot="10800000">
              <a:off x="4104091" y="2458729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00" name="Line 82"/>
            <p:cNvSpPr>
              <a:spLocks noChangeShapeType="1"/>
            </p:cNvSpPr>
            <p:nvPr/>
          </p:nvSpPr>
          <p:spPr bwMode="auto">
            <a:xfrm rot="10800000">
              <a:off x="4104091" y="2533728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01" name="Line 83"/>
            <p:cNvSpPr>
              <a:spLocks noChangeShapeType="1"/>
            </p:cNvSpPr>
            <p:nvPr/>
          </p:nvSpPr>
          <p:spPr bwMode="auto">
            <a:xfrm rot="10800000">
              <a:off x="4104934" y="2607834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02" name="Line 84"/>
            <p:cNvSpPr>
              <a:spLocks noChangeShapeType="1"/>
            </p:cNvSpPr>
            <p:nvPr/>
          </p:nvSpPr>
          <p:spPr bwMode="auto">
            <a:xfrm rot="10800000">
              <a:off x="4104091" y="2682833"/>
              <a:ext cx="6243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03" name="Line 85"/>
            <p:cNvSpPr>
              <a:spLocks noChangeShapeType="1"/>
            </p:cNvSpPr>
            <p:nvPr/>
          </p:nvSpPr>
          <p:spPr bwMode="auto">
            <a:xfrm rot="10800000">
              <a:off x="4104091" y="2756045"/>
              <a:ext cx="624316" cy="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86"/>
            <p:cNvGrpSpPr>
              <a:grpSpLocks/>
            </p:cNvGrpSpPr>
            <p:nvPr/>
          </p:nvGrpSpPr>
          <p:grpSpPr bwMode="auto">
            <a:xfrm rot="5400000">
              <a:off x="4144597" y="3034815"/>
              <a:ext cx="336603" cy="282629"/>
              <a:chOff x="2859" y="7047"/>
              <a:chExt cx="740" cy="335"/>
            </a:xfrm>
          </p:grpSpPr>
          <p:sp>
            <p:nvSpPr>
              <p:cNvPr id="42243" name="Line 87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4" name="Line 88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5" name="Line 89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6" name="Line 90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7" name="Line 91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92"/>
            <p:cNvGrpSpPr>
              <a:grpSpLocks/>
            </p:cNvGrpSpPr>
            <p:nvPr/>
          </p:nvGrpSpPr>
          <p:grpSpPr bwMode="auto">
            <a:xfrm>
              <a:off x="4514114" y="3007828"/>
              <a:ext cx="140893" cy="336603"/>
              <a:chOff x="7521" y="7748"/>
              <a:chExt cx="167" cy="740"/>
            </a:xfrm>
          </p:grpSpPr>
          <p:sp>
            <p:nvSpPr>
              <p:cNvPr id="42240" name="Line 93"/>
              <p:cNvSpPr>
                <a:spLocks noChangeShapeType="1"/>
              </p:cNvSpPr>
              <p:nvPr/>
            </p:nvSpPr>
            <p:spPr bwMode="auto">
              <a:xfrm rot="5400000">
                <a:off x="7151" y="811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1" name="Line 94"/>
              <p:cNvSpPr>
                <a:spLocks noChangeShapeType="1"/>
              </p:cNvSpPr>
              <p:nvPr/>
            </p:nvSpPr>
            <p:spPr bwMode="auto">
              <a:xfrm rot="5400000">
                <a:off x="7235" y="811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42" name="Line 95"/>
              <p:cNvSpPr>
                <a:spLocks noChangeShapeType="1"/>
              </p:cNvSpPr>
              <p:nvPr/>
            </p:nvSpPr>
            <p:spPr bwMode="auto">
              <a:xfrm rot="5400000">
                <a:off x="7318" y="811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96"/>
            <p:cNvGrpSpPr>
              <a:grpSpLocks/>
            </p:cNvGrpSpPr>
            <p:nvPr/>
          </p:nvGrpSpPr>
          <p:grpSpPr bwMode="auto">
            <a:xfrm rot="5400000">
              <a:off x="5397891" y="3051778"/>
              <a:ext cx="228568" cy="282629"/>
              <a:chOff x="2859" y="7047"/>
              <a:chExt cx="740" cy="335"/>
            </a:xfrm>
          </p:grpSpPr>
          <p:sp>
            <p:nvSpPr>
              <p:cNvPr id="42235" name="Line 97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6" name="Line 98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7" name="Line 99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8" name="Line 100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9" name="Line 101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102"/>
            <p:cNvGrpSpPr>
              <a:grpSpLocks/>
            </p:cNvGrpSpPr>
            <p:nvPr/>
          </p:nvGrpSpPr>
          <p:grpSpPr bwMode="auto">
            <a:xfrm rot="5400000">
              <a:off x="5750316" y="3063385"/>
              <a:ext cx="206247" cy="282629"/>
              <a:chOff x="2859" y="7047"/>
              <a:chExt cx="740" cy="335"/>
            </a:xfrm>
          </p:grpSpPr>
          <p:sp>
            <p:nvSpPr>
              <p:cNvPr id="42230" name="Line 103"/>
              <p:cNvSpPr>
                <a:spLocks noChangeShapeType="1"/>
              </p:cNvSpPr>
              <p:nvPr/>
            </p:nvSpPr>
            <p:spPr bwMode="auto">
              <a:xfrm>
                <a:off x="2859" y="7382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1" name="Line 104"/>
              <p:cNvSpPr>
                <a:spLocks noChangeShapeType="1"/>
              </p:cNvSpPr>
              <p:nvPr/>
            </p:nvSpPr>
            <p:spPr bwMode="auto">
              <a:xfrm>
                <a:off x="2859" y="7298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2" name="Line 105"/>
              <p:cNvSpPr>
                <a:spLocks noChangeShapeType="1"/>
              </p:cNvSpPr>
              <p:nvPr/>
            </p:nvSpPr>
            <p:spPr bwMode="auto">
              <a:xfrm>
                <a:off x="2859" y="7215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3" name="Line 106"/>
              <p:cNvSpPr>
                <a:spLocks noChangeShapeType="1"/>
              </p:cNvSpPr>
              <p:nvPr/>
            </p:nvSpPr>
            <p:spPr bwMode="auto">
              <a:xfrm>
                <a:off x="2859" y="7131"/>
                <a:ext cx="7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234" name="Line 107"/>
              <p:cNvSpPr>
                <a:spLocks noChangeShapeType="1"/>
              </p:cNvSpPr>
              <p:nvPr/>
            </p:nvSpPr>
            <p:spPr bwMode="auto">
              <a:xfrm>
                <a:off x="2859" y="7047"/>
                <a:ext cx="7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208" name="Line 108"/>
            <p:cNvSpPr>
              <a:spLocks noChangeShapeType="1"/>
            </p:cNvSpPr>
            <p:nvPr/>
          </p:nvSpPr>
          <p:spPr bwMode="auto">
            <a:xfrm flipH="1">
              <a:off x="5359471" y="1381066"/>
              <a:ext cx="10968" cy="19267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09" name="Line 109"/>
            <p:cNvSpPr>
              <a:spLocks noChangeShapeType="1"/>
            </p:cNvSpPr>
            <p:nvPr/>
          </p:nvSpPr>
          <p:spPr bwMode="auto">
            <a:xfrm>
              <a:off x="5994754" y="1450707"/>
              <a:ext cx="844" cy="1857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10" name="AutoShape 110"/>
            <p:cNvSpPr>
              <a:spLocks/>
            </p:cNvSpPr>
            <p:nvPr/>
          </p:nvSpPr>
          <p:spPr bwMode="auto">
            <a:xfrm>
              <a:off x="3329602" y="2457836"/>
              <a:ext cx="120645" cy="457136"/>
            </a:xfrm>
            <a:prstGeom prst="rightBrace">
              <a:avLst>
                <a:gd name="adj1" fmla="val 2983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211" name="AutoShape 111"/>
            <p:cNvSpPr>
              <a:spLocks/>
            </p:cNvSpPr>
            <p:nvPr/>
          </p:nvSpPr>
          <p:spPr bwMode="auto">
            <a:xfrm>
              <a:off x="3955605" y="2756045"/>
              <a:ext cx="149330" cy="251782"/>
            </a:xfrm>
            <a:prstGeom prst="leftBrace">
              <a:avLst>
                <a:gd name="adj1" fmla="val 1327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212" name="AutoShape 112"/>
            <p:cNvSpPr>
              <a:spLocks/>
            </p:cNvSpPr>
            <p:nvPr/>
          </p:nvSpPr>
          <p:spPr bwMode="auto">
            <a:xfrm>
              <a:off x="5227859" y="3083720"/>
              <a:ext cx="152704" cy="224104"/>
            </a:xfrm>
            <a:prstGeom prst="leftBrace">
              <a:avLst>
                <a:gd name="adj1" fmla="val 1155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213" name="AutoShape 113"/>
            <p:cNvSpPr>
              <a:spLocks/>
            </p:cNvSpPr>
            <p:nvPr/>
          </p:nvSpPr>
          <p:spPr bwMode="auto">
            <a:xfrm>
              <a:off x="5227859" y="1381066"/>
              <a:ext cx="131612" cy="1702654"/>
            </a:xfrm>
            <a:prstGeom prst="leftBrace">
              <a:avLst>
                <a:gd name="adj1" fmla="val 10187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214" name="AutoShape 114"/>
            <p:cNvSpPr>
              <a:spLocks/>
            </p:cNvSpPr>
            <p:nvPr/>
          </p:nvSpPr>
          <p:spPr bwMode="auto">
            <a:xfrm>
              <a:off x="3955605" y="1501599"/>
              <a:ext cx="129925" cy="1254446"/>
            </a:xfrm>
            <a:prstGeom prst="leftBrace">
              <a:avLst>
                <a:gd name="adj1" fmla="val 7603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215" name="AutoShape 115"/>
            <p:cNvSpPr>
              <a:spLocks/>
            </p:cNvSpPr>
            <p:nvPr/>
          </p:nvSpPr>
          <p:spPr bwMode="auto">
            <a:xfrm>
              <a:off x="3319478" y="1502492"/>
              <a:ext cx="130769" cy="955344"/>
            </a:xfrm>
            <a:prstGeom prst="rightBrace">
              <a:avLst>
                <a:gd name="adj1" fmla="val 5753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42216" name="Text Box 116"/>
            <p:cNvSpPr txBox="1">
              <a:spLocks noChangeArrowheads="1"/>
            </p:cNvSpPr>
            <p:nvPr/>
          </p:nvSpPr>
          <p:spPr bwMode="auto">
            <a:xfrm>
              <a:off x="3494117" y="2628369"/>
              <a:ext cx="439552" cy="356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 b="1">
                  <a:solidFill>
                    <a:srgbClr val="C00000"/>
                  </a:solidFill>
                </a:rPr>
                <a:t>З</a:t>
              </a:r>
            </a:p>
          </p:txBody>
        </p:sp>
        <p:sp>
          <p:nvSpPr>
            <p:cNvPr id="42217" name="Text Box 117"/>
            <p:cNvSpPr txBox="1">
              <a:spLocks noChangeArrowheads="1"/>
            </p:cNvSpPr>
            <p:nvPr/>
          </p:nvSpPr>
          <p:spPr bwMode="auto">
            <a:xfrm>
              <a:off x="3505085" y="1981056"/>
              <a:ext cx="395681" cy="37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 b="1">
                  <a:solidFill>
                    <a:srgbClr val="C00000"/>
                  </a:solidFill>
                </a:rPr>
                <a:t>П</a:t>
              </a:r>
            </a:p>
          </p:txBody>
        </p:sp>
        <p:sp>
          <p:nvSpPr>
            <p:cNvPr id="42218" name="Text Box 118"/>
            <p:cNvSpPr txBox="1">
              <a:spLocks noChangeArrowheads="1"/>
            </p:cNvSpPr>
            <p:nvPr/>
          </p:nvSpPr>
          <p:spPr bwMode="auto">
            <a:xfrm>
              <a:off x="4827959" y="2073912"/>
              <a:ext cx="498609" cy="349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П</a:t>
              </a:r>
            </a:p>
          </p:txBody>
        </p:sp>
        <p:sp>
          <p:nvSpPr>
            <p:cNvPr id="42219" name="Text Box 119"/>
            <p:cNvSpPr txBox="1">
              <a:spLocks noChangeArrowheads="1"/>
            </p:cNvSpPr>
            <p:nvPr/>
          </p:nvSpPr>
          <p:spPr bwMode="auto">
            <a:xfrm>
              <a:off x="4904733" y="3009614"/>
              <a:ext cx="399899" cy="415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В</a:t>
              </a:r>
            </a:p>
          </p:txBody>
        </p:sp>
        <p:sp>
          <p:nvSpPr>
            <p:cNvPr id="42220" name="Line 120"/>
            <p:cNvSpPr>
              <a:spLocks noChangeShapeType="1"/>
            </p:cNvSpPr>
            <p:nvPr/>
          </p:nvSpPr>
          <p:spPr bwMode="auto">
            <a:xfrm>
              <a:off x="4514114" y="2756045"/>
              <a:ext cx="0" cy="2517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21" name="Text Box 121"/>
            <p:cNvSpPr txBox="1">
              <a:spLocks noChangeArrowheads="1"/>
            </p:cNvSpPr>
            <p:nvPr/>
          </p:nvSpPr>
          <p:spPr bwMode="auto">
            <a:xfrm>
              <a:off x="4076249" y="2706047"/>
              <a:ext cx="553447" cy="40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ΔΕ</a:t>
              </a:r>
            </a:p>
          </p:txBody>
        </p:sp>
        <p:sp>
          <p:nvSpPr>
            <p:cNvPr id="42222" name="Text Box 122"/>
            <p:cNvSpPr txBox="1">
              <a:spLocks noChangeArrowheads="1"/>
            </p:cNvSpPr>
            <p:nvPr/>
          </p:nvSpPr>
          <p:spPr bwMode="auto">
            <a:xfrm>
              <a:off x="2847866" y="3539070"/>
              <a:ext cx="415086" cy="40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а</a:t>
              </a:r>
            </a:p>
          </p:txBody>
        </p:sp>
        <p:sp>
          <p:nvSpPr>
            <p:cNvPr id="42223" name="Text Box 123"/>
            <p:cNvSpPr txBox="1">
              <a:spLocks noChangeArrowheads="1"/>
            </p:cNvSpPr>
            <p:nvPr/>
          </p:nvSpPr>
          <p:spPr bwMode="auto">
            <a:xfrm>
              <a:off x="4174959" y="3544301"/>
              <a:ext cx="377964" cy="436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б</a:t>
              </a:r>
            </a:p>
          </p:txBody>
        </p:sp>
        <p:sp>
          <p:nvSpPr>
            <p:cNvPr id="42224" name="Text Box 124"/>
            <p:cNvSpPr txBox="1">
              <a:spLocks noChangeArrowheads="1"/>
            </p:cNvSpPr>
            <p:nvPr/>
          </p:nvSpPr>
          <p:spPr bwMode="auto">
            <a:xfrm>
              <a:off x="5473466" y="3530653"/>
              <a:ext cx="527294" cy="436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в</a:t>
              </a:r>
            </a:p>
          </p:txBody>
        </p:sp>
        <p:sp>
          <p:nvSpPr>
            <p:cNvPr id="42225" name="Text Box 125"/>
            <p:cNvSpPr txBox="1">
              <a:spLocks noChangeArrowheads="1"/>
            </p:cNvSpPr>
            <p:nvPr/>
          </p:nvSpPr>
          <p:spPr bwMode="auto">
            <a:xfrm>
              <a:off x="2289950" y="3857629"/>
              <a:ext cx="4068000" cy="17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defTabSz="912813">
                <a:spcAft>
                  <a:spcPts val="1000"/>
                </a:spcAft>
              </a:pPr>
              <a:r>
                <a:rPr lang="ru-RU"/>
                <a:t>Рис.19. Относительные размеры энергетических зон –</a:t>
              </a:r>
              <a:br>
                <a:rPr lang="ru-RU"/>
              </a:br>
              <a:r>
                <a:rPr lang="ru-RU"/>
                <a:t>валентной (В), запрещённой (З) и проводимости (П) – </a:t>
              </a:r>
              <a:br>
                <a:rPr lang="ru-RU"/>
              </a:br>
              <a:r>
                <a:rPr lang="ru-RU"/>
                <a:t>в кристаллах диэлектриков (а), полупроводников (б) и металлов (в).</a:t>
              </a:r>
            </a:p>
          </p:txBody>
        </p:sp>
        <p:sp>
          <p:nvSpPr>
            <p:cNvPr id="42226" name="Text Box 126"/>
            <p:cNvSpPr txBox="1">
              <a:spLocks noChangeArrowheads="1"/>
            </p:cNvSpPr>
            <p:nvPr/>
          </p:nvSpPr>
          <p:spPr bwMode="auto">
            <a:xfrm>
              <a:off x="2356851" y="1256960"/>
              <a:ext cx="374589" cy="452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/>
                <a:t>Е</a:t>
              </a:r>
            </a:p>
          </p:txBody>
        </p:sp>
        <p:sp>
          <p:nvSpPr>
            <p:cNvPr id="42227" name="Прямоугольник 127"/>
            <p:cNvSpPr>
              <a:spLocks noChangeArrowheads="1"/>
            </p:cNvSpPr>
            <p:nvPr/>
          </p:nvSpPr>
          <p:spPr bwMode="auto">
            <a:xfrm>
              <a:off x="5072427" y="642918"/>
              <a:ext cx="1186321" cy="366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2813"/>
              <a:r>
                <a:rPr lang="ru-RU">
                  <a:solidFill>
                    <a:srgbClr val="000000"/>
                  </a:solidFill>
                </a:rPr>
                <a:t>металлы </a:t>
              </a:r>
              <a:endParaRPr lang="ru-RU"/>
            </a:p>
          </p:txBody>
        </p:sp>
        <p:sp>
          <p:nvSpPr>
            <p:cNvPr id="42228" name="Прямоугольник 128"/>
            <p:cNvSpPr>
              <a:spLocks noChangeArrowheads="1"/>
            </p:cNvSpPr>
            <p:nvPr/>
          </p:nvSpPr>
          <p:spPr bwMode="auto">
            <a:xfrm>
              <a:off x="2285441" y="642918"/>
              <a:ext cx="1558128" cy="366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2813"/>
              <a:r>
                <a:rPr lang="ru-RU">
                  <a:solidFill>
                    <a:srgbClr val="000000"/>
                  </a:solidFill>
                </a:rPr>
                <a:t>диэлектрики </a:t>
              </a:r>
              <a:endParaRPr lang="ru-RU"/>
            </a:p>
          </p:txBody>
        </p:sp>
        <p:sp>
          <p:nvSpPr>
            <p:cNvPr id="42229" name="Прямоугольник 129"/>
            <p:cNvSpPr>
              <a:spLocks noChangeArrowheads="1"/>
            </p:cNvSpPr>
            <p:nvPr/>
          </p:nvSpPr>
          <p:spPr bwMode="auto">
            <a:xfrm>
              <a:off x="3429224" y="1000108"/>
              <a:ext cx="1972474" cy="366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2813"/>
              <a:r>
                <a:rPr lang="ru-RU">
                  <a:solidFill>
                    <a:srgbClr val="000000"/>
                  </a:solidFill>
                </a:rPr>
                <a:t>полупроводники </a:t>
              </a:r>
              <a:endParaRPr lang="ru-RU"/>
            </a:p>
          </p:txBody>
        </p:sp>
      </p:grpSp>
      <p:grpSp>
        <p:nvGrpSpPr>
          <p:cNvPr id="11" name="Группа 407"/>
          <p:cNvGrpSpPr>
            <a:grpSpLocks/>
          </p:cNvGrpSpPr>
          <p:nvPr/>
        </p:nvGrpSpPr>
        <p:grpSpPr bwMode="auto">
          <a:xfrm>
            <a:off x="357188" y="714375"/>
            <a:ext cx="3143250" cy="4637088"/>
            <a:chOff x="357187" y="1219213"/>
            <a:chExt cx="3143243" cy="4636528"/>
          </a:xfrm>
        </p:grpSpPr>
        <p:sp>
          <p:nvSpPr>
            <p:cNvPr id="41991" name="AutoShape 3"/>
            <p:cNvSpPr>
              <a:spLocks noChangeArrowheads="1"/>
            </p:cNvSpPr>
            <p:nvPr/>
          </p:nvSpPr>
          <p:spPr bwMode="auto">
            <a:xfrm>
              <a:off x="642937" y="1219213"/>
              <a:ext cx="2628000" cy="2856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992" name="Text Box 4"/>
            <p:cNvSpPr txBox="1">
              <a:spLocks noChangeArrowheads="1"/>
            </p:cNvSpPr>
            <p:nvPr/>
          </p:nvSpPr>
          <p:spPr bwMode="auto">
            <a:xfrm>
              <a:off x="584430" y="4487741"/>
              <a:ext cx="2916000" cy="136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defTabSz="912813">
                <a:spcAft>
                  <a:spcPts val="1000"/>
                </a:spcAft>
              </a:pP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Рис.18. Расщепление энергетических уровней при последовательном присоединении атомов.</a:t>
              </a:r>
            </a:p>
          </p:txBody>
        </p:sp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357187" y="1828423"/>
              <a:ext cx="335875" cy="426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>
                <a:spcAft>
                  <a:spcPts val="1000"/>
                </a:spcAft>
              </a:pP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41994" name="Line 7"/>
            <p:cNvSpPr>
              <a:spLocks noChangeShapeType="1"/>
            </p:cNvSpPr>
            <p:nvPr/>
          </p:nvSpPr>
          <p:spPr bwMode="auto">
            <a:xfrm flipH="1">
              <a:off x="642937" y="1369731"/>
              <a:ext cx="1782" cy="23937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5" name="Line 8"/>
            <p:cNvSpPr>
              <a:spLocks noChangeShapeType="1"/>
            </p:cNvSpPr>
            <p:nvPr/>
          </p:nvSpPr>
          <p:spPr bwMode="auto">
            <a:xfrm>
              <a:off x="644719" y="3763475"/>
              <a:ext cx="1751277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6" name="Line 9"/>
            <p:cNvSpPr>
              <a:spLocks noChangeShapeType="1"/>
            </p:cNvSpPr>
            <p:nvPr/>
          </p:nvSpPr>
          <p:spPr bwMode="auto">
            <a:xfrm>
              <a:off x="815749" y="3204223"/>
              <a:ext cx="228930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7" name="Line 10"/>
            <p:cNvSpPr>
              <a:spLocks noChangeShapeType="1"/>
            </p:cNvSpPr>
            <p:nvPr/>
          </p:nvSpPr>
          <p:spPr bwMode="auto">
            <a:xfrm>
              <a:off x="815749" y="2182117"/>
              <a:ext cx="389271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8" name="Line 11"/>
            <p:cNvSpPr>
              <a:spLocks noChangeShapeType="1"/>
            </p:cNvSpPr>
            <p:nvPr/>
          </p:nvSpPr>
          <p:spPr bwMode="auto">
            <a:xfrm>
              <a:off x="1478490" y="3276338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9" name="Line 12"/>
            <p:cNvSpPr>
              <a:spLocks noChangeShapeType="1"/>
            </p:cNvSpPr>
            <p:nvPr/>
          </p:nvSpPr>
          <p:spPr bwMode="auto">
            <a:xfrm>
              <a:off x="1478490" y="3087958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0" name="Line 13"/>
            <p:cNvSpPr>
              <a:spLocks noChangeShapeType="1"/>
            </p:cNvSpPr>
            <p:nvPr/>
          </p:nvSpPr>
          <p:spPr bwMode="auto">
            <a:xfrm>
              <a:off x="1478490" y="2618481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1" name="Line 14"/>
            <p:cNvSpPr>
              <a:spLocks noChangeShapeType="1"/>
            </p:cNvSpPr>
            <p:nvPr/>
          </p:nvSpPr>
          <p:spPr bwMode="auto">
            <a:xfrm>
              <a:off x="1478490" y="2541951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2" name="Line 15"/>
            <p:cNvSpPr>
              <a:spLocks noChangeShapeType="1"/>
            </p:cNvSpPr>
            <p:nvPr/>
          </p:nvSpPr>
          <p:spPr bwMode="auto">
            <a:xfrm>
              <a:off x="1478490" y="2447026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6"/>
            <p:cNvGrpSpPr>
              <a:grpSpLocks/>
            </p:cNvGrpSpPr>
            <p:nvPr/>
          </p:nvGrpSpPr>
          <p:grpSpPr bwMode="auto">
            <a:xfrm>
              <a:off x="1478490" y="1910983"/>
              <a:ext cx="287722" cy="142047"/>
              <a:chOff x="3393" y="8409"/>
              <a:chExt cx="323" cy="193"/>
            </a:xfrm>
          </p:grpSpPr>
          <p:sp>
            <p:nvSpPr>
              <p:cNvPr id="42138" name="Line 17"/>
              <p:cNvSpPr>
                <a:spLocks noChangeShapeType="1"/>
              </p:cNvSpPr>
              <p:nvPr/>
            </p:nvSpPr>
            <p:spPr bwMode="auto">
              <a:xfrm>
                <a:off x="3393" y="8600"/>
                <a:ext cx="323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39" name="Line 18"/>
              <p:cNvSpPr>
                <a:spLocks noChangeShapeType="1"/>
              </p:cNvSpPr>
              <p:nvPr/>
            </p:nvSpPr>
            <p:spPr bwMode="auto">
              <a:xfrm>
                <a:off x="3393" y="8499"/>
                <a:ext cx="32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40" name="Line 19"/>
              <p:cNvSpPr>
                <a:spLocks noChangeShapeType="1"/>
              </p:cNvSpPr>
              <p:nvPr/>
            </p:nvSpPr>
            <p:spPr bwMode="auto">
              <a:xfrm>
                <a:off x="3393" y="8409"/>
                <a:ext cx="323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 flipV="1">
              <a:off x="1044679" y="3088694"/>
              <a:ext cx="433811" cy="1155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1044679" y="3204223"/>
              <a:ext cx="433811" cy="728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6" name="Line 22"/>
            <p:cNvSpPr>
              <a:spLocks noChangeShapeType="1"/>
            </p:cNvSpPr>
            <p:nvPr/>
          </p:nvSpPr>
          <p:spPr bwMode="auto">
            <a:xfrm flipV="1">
              <a:off x="1205020" y="1908379"/>
              <a:ext cx="273470" cy="2737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1205020" y="2182853"/>
              <a:ext cx="273470" cy="4356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8" name="Line 24"/>
            <p:cNvSpPr>
              <a:spLocks noChangeShapeType="1"/>
            </p:cNvSpPr>
            <p:nvPr/>
          </p:nvSpPr>
          <p:spPr bwMode="auto">
            <a:xfrm>
              <a:off x="1980000" y="3346244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9" name="Line 25"/>
            <p:cNvSpPr>
              <a:spLocks noChangeShapeType="1"/>
            </p:cNvSpPr>
            <p:nvPr/>
          </p:nvSpPr>
          <p:spPr bwMode="auto">
            <a:xfrm>
              <a:off x="1980000" y="3244696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1980000" y="3146827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1" name="Line 27"/>
            <p:cNvSpPr>
              <a:spLocks noChangeShapeType="1"/>
            </p:cNvSpPr>
            <p:nvPr/>
          </p:nvSpPr>
          <p:spPr bwMode="auto">
            <a:xfrm>
              <a:off x="1980000" y="3034977"/>
              <a:ext cx="287722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1980000" y="1823036"/>
              <a:ext cx="287722" cy="359835"/>
              <a:chOff x="3956" y="8306"/>
              <a:chExt cx="323" cy="489"/>
            </a:xfrm>
          </p:grpSpPr>
          <p:grpSp>
            <p:nvGrpSpPr>
              <p:cNvPr id="14" name="Group 29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135" name="Line 30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36" name="Line 31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37" name="Line 32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33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132" name="Line 34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33" name="Line 35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34" name="Line 36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1980000" y="2326007"/>
              <a:ext cx="287722" cy="142047"/>
              <a:chOff x="3393" y="8409"/>
              <a:chExt cx="323" cy="193"/>
            </a:xfrm>
          </p:grpSpPr>
          <p:sp>
            <p:nvSpPr>
              <p:cNvPr id="42127" name="Line 38"/>
              <p:cNvSpPr>
                <a:spLocks noChangeShapeType="1"/>
              </p:cNvSpPr>
              <p:nvPr/>
            </p:nvSpPr>
            <p:spPr bwMode="auto">
              <a:xfrm>
                <a:off x="3393" y="8600"/>
                <a:ext cx="323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28" name="Line 39"/>
              <p:cNvSpPr>
                <a:spLocks noChangeShapeType="1"/>
              </p:cNvSpPr>
              <p:nvPr/>
            </p:nvSpPr>
            <p:spPr bwMode="auto">
              <a:xfrm>
                <a:off x="3393" y="8499"/>
                <a:ext cx="32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29" name="Line 40"/>
              <p:cNvSpPr>
                <a:spLocks noChangeShapeType="1"/>
              </p:cNvSpPr>
              <p:nvPr/>
            </p:nvSpPr>
            <p:spPr bwMode="auto">
              <a:xfrm>
                <a:off x="3393" y="8409"/>
                <a:ext cx="323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" name="Group 41"/>
            <p:cNvGrpSpPr>
              <a:grpSpLocks/>
            </p:cNvGrpSpPr>
            <p:nvPr/>
          </p:nvGrpSpPr>
          <p:grpSpPr bwMode="auto">
            <a:xfrm>
              <a:off x="1980000" y="2543820"/>
              <a:ext cx="287722" cy="142047"/>
              <a:chOff x="3393" y="8409"/>
              <a:chExt cx="323" cy="193"/>
            </a:xfrm>
          </p:grpSpPr>
          <p:sp>
            <p:nvSpPr>
              <p:cNvPr id="42124" name="Line 42"/>
              <p:cNvSpPr>
                <a:spLocks noChangeShapeType="1"/>
              </p:cNvSpPr>
              <p:nvPr/>
            </p:nvSpPr>
            <p:spPr bwMode="auto">
              <a:xfrm>
                <a:off x="3393" y="8600"/>
                <a:ext cx="323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25" name="Line 43"/>
              <p:cNvSpPr>
                <a:spLocks noChangeShapeType="1"/>
              </p:cNvSpPr>
              <p:nvPr/>
            </p:nvSpPr>
            <p:spPr bwMode="auto">
              <a:xfrm>
                <a:off x="3393" y="8499"/>
                <a:ext cx="32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26" name="Line 44"/>
              <p:cNvSpPr>
                <a:spLocks noChangeShapeType="1"/>
              </p:cNvSpPr>
              <p:nvPr/>
            </p:nvSpPr>
            <p:spPr bwMode="auto">
              <a:xfrm>
                <a:off x="3393" y="8409"/>
                <a:ext cx="323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15" name="Line 45"/>
            <p:cNvSpPr>
              <a:spLocks noChangeShapeType="1"/>
            </p:cNvSpPr>
            <p:nvPr/>
          </p:nvSpPr>
          <p:spPr bwMode="auto">
            <a:xfrm>
              <a:off x="1766212" y="3277074"/>
              <a:ext cx="213788" cy="691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6" name="Line 46"/>
            <p:cNvSpPr>
              <a:spLocks noChangeShapeType="1"/>
            </p:cNvSpPr>
            <p:nvPr/>
          </p:nvSpPr>
          <p:spPr bwMode="auto">
            <a:xfrm flipV="1">
              <a:off x="1766212" y="3035712"/>
              <a:ext cx="213788" cy="522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7" name="Line 47"/>
            <p:cNvSpPr>
              <a:spLocks noChangeShapeType="1"/>
            </p:cNvSpPr>
            <p:nvPr/>
          </p:nvSpPr>
          <p:spPr bwMode="auto">
            <a:xfrm>
              <a:off x="1766212" y="2618481"/>
              <a:ext cx="213788" cy="662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8" name="Line 48"/>
            <p:cNvSpPr>
              <a:spLocks noChangeShapeType="1"/>
            </p:cNvSpPr>
            <p:nvPr/>
          </p:nvSpPr>
          <p:spPr bwMode="auto">
            <a:xfrm flipV="1">
              <a:off x="1766212" y="2324874"/>
              <a:ext cx="213788" cy="122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9" name="Line 49"/>
            <p:cNvSpPr>
              <a:spLocks noChangeShapeType="1"/>
            </p:cNvSpPr>
            <p:nvPr/>
          </p:nvSpPr>
          <p:spPr bwMode="auto">
            <a:xfrm flipV="1">
              <a:off x="1766212" y="1832585"/>
              <a:ext cx="213788" cy="757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0" name="Line 50"/>
            <p:cNvSpPr>
              <a:spLocks noChangeShapeType="1"/>
            </p:cNvSpPr>
            <p:nvPr/>
          </p:nvSpPr>
          <p:spPr bwMode="auto">
            <a:xfrm>
              <a:off x="1766212" y="2051870"/>
              <a:ext cx="213788" cy="130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95298" y="1604486"/>
              <a:ext cx="287722" cy="359835"/>
              <a:chOff x="3956" y="8306"/>
              <a:chExt cx="323" cy="489"/>
            </a:xfrm>
          </p:grpSpPr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121" name="Line 53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22" name="Line 54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23" name="Line 55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0" name="Group 56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118" name="Line 57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19" name="Line 58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20" name="Line 59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" name="Group 60"/>
            <p:cNvGrpSpPr>
              <a:grpSpLocks/>
            </p:cNvGrpSpPr>
            <p:nvPr/>
          </p:nvGrpSpPr>
          <p:grpSpPr bwMode="auto">
            <a:xfrm>
              <a:off x="2695298" y="1563278"/>
              <a:ext cx="287722" cy="359835"/>
              <a:chOff x="3956" y="8306"/>
              <a:chExt cx="323" cy="489"/>
            </a:xfrm>
          </p:grpSpPr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113" name="Line 62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14" name="Line 63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15" name="Line 64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3" name="Group 65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110" name="Line 66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11" name="Line 67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12" name="Line 68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4" name="Group 69"/>
            <p:cNvGrpSpPr>
              <a:grpSpLocks/>
            </p:cNvGrpSpPr>
            <p:nvPr/>
          </p:nvGrpSpPr>
          <p:grpSpPr bwMode="auto">
            <a:xfrm>
              <a:off x="2695298" y="2842934"/>
              <a:ext cx="287722" cy="359835"/>
              <a:chOff x="3956" y="8306"/>
              <a:chExt cx="323" cy="489"/>
            </a:xfrm>
          </p:grpSpPr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105" name="Line 71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06" name="Line 72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07" name="Line 73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74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102" name="Line 75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03" name="Line 76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104" name="Line 77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7" name="Group 78"/>
            <p:cNvGrpSpPr>
              <a:grpSpLocks/>
            </p:cNvGrpSpPr>
            <p:nvPr/>
          </p:nvGrpSpPr>
          <p:grpSpPr bwMode="auto">
            <a:xfrm>
              <a:off x="2695298" y="2400684"/>
              <a:ext cx="287722" cy="359835"/>
              <a:chOff x="3956" y="8306"/>
              <a:chExt cx="323" cy="489"/>
            </a:xfrm>
          </p:grpSpPr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97" name="Line 80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98" name="Line 81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99" name="Line 82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9" name="Group 83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94" name="Line 84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95" name="Line 85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96" name="Line 86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2695298" y="1998170"/>
              <a:ext cx="287722" cy="359835"/>
              <a:chOff x="3956" y="8306"/>
              <a:chExt cx="323" cy="489"/>
            </a:xfrm>
          </p:grpSpPr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89" name="Line 89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90" name="Line 90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91" name="Line 91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2116" name="Group 92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86" name="Line 93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87" name="Line 94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88" name="Line 95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2117" name="Group 96"/>
            <p:cNvGrpSpPr>
              <a:grpSpLocks/>
            </p:cNvGrpSpPr>
            <p:nvPr/>
          </p:nvGrpSpPr>
          <p:grpSpPr bwMode="auto">
            <a:xfrm>
              <a:off x="2695298" y="2035698"/>
              <a:ext cx="287722" cy="359835"/>
              <a:chOff x="3956" y="8306"/>
              <a:chExt cx="323" cy="489"/>
            </a:xfrm>
          </p:grpSpPr>
          <p:grpSp>
            <p:nvGrpSpPr>
              <p:cNvPr id="42130" name="Group 97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81" name="Line 98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82" name="Line 99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83" name="Line 100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2131" name="Group 101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78" name="Line 102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79" name="Line 103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80" name="Line 104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2195" name="Group 105"/>
            <p:cNvGrpSpPr>
              <a:grpSpLocks/>
            </p:cNvGrpSpPr>
            <p:nvPr/>
          </p:nvGrpSpPr>
          <p:grpSpPr bwMode="auto">
            <a:xfrm>
              <a:off x="2695298" y="2437477"/>
              <a:ext cx="287722" cy="359835"/>
              <a:chOff x="3956" y="8306"/>
              <a:chExt cx="323" cy="489"/>
            </a:xfrm>
          </p:grpSpPr>
          <p:grpSp>
            <p:nvGrpSpPr>
              <p:cNvPr id="42196" name="Group 106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73" name="Line 107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74" name="Line 108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75" name="Line 109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2197" name="Group 110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70" name="Line 111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71" name="Line 112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72" name="Line 113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2198" name="Group 114"/>
            <p:cNvGrpSpPr>
              <a:grpSpLocks/>
            </p:cNvGrpSpPr>
            <p:nvPr/>
          </p:nvGrpSpPr>
          <p:grpSpPr bwMode="auto">
            <a:xfrm>
              <a:off x="2695298" y="2880463"/>
              <a:ext cx="287722" cy="359835"/>
              <a:chOff x="3956" y="8306"/>
              <a:chExt cx="323" cy="489"/>
            </a:xfrm>
          </p:grpSpPr>
          <p:grpSp>
            <p:nvGrpSpPr>
              <p:cNvPr id="42204" name="Group 115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65" name="Line 116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66" name="Line 117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67" name="Line 118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2205" name="Group 119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62" name="Line 120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63" name="Line 121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64" name="Line 122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2206" name="Group 123"/>
            <p:cNvGrpSpPr>
              <a:grpSpLocks/>
            </p:cNvGrpSpPr>
            <p:nvPr/>
          </p:nvGrpSpPr>
          <p:grpSpPr bwMode="auto">
            <a:xfrm>
              <a:off x="2695298" y="3298430"/>
              <a:ext cx="287722" cy="359835"/>
              <a:chOff x="3956" y="8306"/>
              <a:chExt cx="323" cy="489"/>
            </a:xfrm>
          </p:grpSpPr>
          <p:grpSp>
            <p:nvGrpSpPr>
              <p:cNvPr id="42207" name="Group 124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57" name="Line 125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58" name="Line 126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59" name="Line 127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1984" name="Group 128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54" name="Line 129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55" name="Line 130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56" name="Line 131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1985" name="Group 132"/>
            <p:cNvGrpSpPr>
              <a:grpSpLocks/>
            </p:cNvGrpSpPr>
            <p:nvPr/>
          </p:nvGrpSpPr>
          <p:grpSpPr bwMode="auto">
            <a:xfrm>
              <a:off x="2695298" y="3263845"/>
              <a:ext cx="287722" cy="359835"/>
              <a:chOff x="3956" y="8306"/>
              <a:chExt cx="323" cy="489"/>
            </a:xfrm>
          </p:grpSpPr>
          <p:grpSp>
            <p:nvGrpSpPr>
              <p:cNvPr id="41986" name="Group 133"/>
              <p:cNvGrpSpPr>
                <a:grpSpLocks/>
              </p:cNvGrpSpPr>
              <p:nvPr/>
            </p:nvGrpSpPr>
            <p:grpSpPr bwMode="auto">
              <a:xfrm>
                <a:off x="3956" y="8306"/>
                <a:ext cx="323" cy="193"/>
                <a:chOff x="3393" y="8409"/>
                <a:chExt cx="323" cy="193"/>
              </a:xfrm>
            </p:grpSpPr>
            <p:sp>
              <p:nvSpPr>
                <p:cNvPr id="42049" name="Line 134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50" name="Line 135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51" name="Line 136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1987" name="Group 137"/>
              <p:cNvGrpSpPr>
                <a:grpSpLocks/>
              </p:cNvGrpSpPr>
              <p:nvPr/>
            </p:nvGrpSpPr>
            <p:grpSpPr bwMode="auto">
              <a:xfrm>
                <a:off x="3956" y="8602"/>
                <a:ext cx="323" cy="193"/>
                <a:chOff x="3393" y="8409"/>
                <a:chExt cx="323" cy="193"/>
              </a:xfrm>
            </p:grpSpPr>
            <p:sp>
              <p:nvSpPr>
                <p:cNvPr id="42046" name="Line 138"/>
                <p:cNvSpPr>
                  <a:spLocks noChangeShapeType="1"/>
                </p:cNvSpPr>
                <p:nvPr/>
              </p:nvSpPr>
              <p:spPr bwMode="auto">
                <a:xfrm>
                  <a:off x="3393" y="8600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47" name="Line 139"/>
                <p:cNvSpPr>
                  <a:spLocks noChangeShapeType="1"/>
                </p:cNvSpPr>
                <p:nvPr/>
              </p:nvSpPr>
              <p:spPr bwMode="auto">
                <a:xfrm>
                  <a:off x="3393" y="8499"/>
                  <a:ext cx="32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048" name="Line 140"/>
                <p:cNvSpPr>
                  <a:spLocks noChangeShapeType="1"/>
                </p:cNvSpPr>
                <p:nvPr/>
              </p:nvSpPr>
              <p:spPr bwMode="auto">
                <a:xfrm>
                  <a:off x="3393" y="8409"/>
                  <a:ext cx="323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2031" name="Line 141"/>
            <p:cNvSpPr>
              <a:spLocks noChangeShapeType="1"/>
            </p:cNvSpPr>
            <p:nvPr/>
          </p:nvSpPr>
          <p:spPr bwMode="auto">
            <a:xfrm flipV="1">
              <a:off x="2267723" y="1564733"/>
              <a:ext cx="427575" cy="257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2" name="Line 142"/>
            <p:cNvSpPr>
              <a:spLocks noChangeShapeType="1"/>
            </p:cNvSpPr>
            <p:nvPr/>
          </p:nvSpPr>
          <p:spPr bwMode="auto">
            <a:xfrm>
              <a:off x="2267723" y="2182853"/>
              <a:ext cx="427575" cy="219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3" name="Line 143"/>
            <p:cNvSpPr>
              <a:spLocks noChangeShapeType="1"/>
            </p:cNvSpPr>
            <p:nvPr/>
          </p:nvSpPr>
          <p:spPr bwMode="auto">
            <a:xfrm flipV="1">
              <a:off x="2267723" y="2101909"/>
              <a:ext cx="427575" cy="2178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4" name="Line 144"/>
            <p:cNvSpPr>
              <a:spLocks noChangeShapeType="1"/>
            </p:cNvSpPr>
            <p:nvPr/>
          </p:nvSpPr>
          <p:spPr bwMode="auto">
            <a:xfrm>
              <a:off x="2267723" y="2685444"/>
              <a:ext cx="427575" cy="2244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5" name="Line 145"/>
            <p:cNvSpPr>
              <a:spLocks noChangeShapeType="1"/>
            </p:cNvSpPr>
            <p:nvPr/>
          </p:nvSpPr>
          <p:spPr bwMode="auto">
            <a:xfrm flipV="1">
              <a:off x="2267723" y="2795822"/>
              <a:ext cx="427575" cy="2266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6" name="Line 146"/>
            <p:cNvSpPr>
              <a:spLocks noChangeShapeType="1"/>
            </p:cNvSpPr>
            <p:nvPr/>
          </p:nvSpPr>
          <p:spPr bwMode="auto">
            <a:xfrm>
              <a:off x="2267723" y="3346980"/>
              <a:ext cx="427575" cy="3097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7" name="Line 147"/>
            <p:cNvSpPr>
              <a:spLocks noChangeShapeType="1"/>
            </p:cNvSpPr>
            <p:nvPr/>
          </p:nvSpPr>
          <p:spPr bwMode="auto">
            <a:xfrm flipH="1" flipV="1">
              <a:off x="942240" y="3667813"/>
              <a:ext cx="891" cy="956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8" name="Line 148"/>
            <p:cNvSpPr>
              <a:spLocks noChangeShapeType="1"/>
            </p:cNvSpPr>
            <p:nvPr/>
          </p:nvSpPr>
          <p:spPr bwMode="auto">
            <a:xfrm flipH="1">
              <a:off x="1571132" y="3667813"/>
              <a:ext cx="891" cy="956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9" name="Line 149"/>
            <p:cNvSpPr>
              <a:spLocks noChangeShapeType="1"/>
            </p:cNvSpPr>
            <p:nvPr/>
          </p:nvSpPr>
          <p:spPr bwMode="auto">
            <a:xfrm>
              <a:off x="2120744" y="3678851"/>
              <a:ext cx="891" cy="846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40" name="Line 150"/>
            <p:cNvSpPr>
              <a:spLocks noChangeShapeType="1"/>
            </p:cNvSpPr>
            <p:nvPr/>
          </p:nvSpPr>
          <p:spPr bwMode="auto">
            <a:xfrm>
              <a:off x="2809318" y="3683266"/>
              <a:ext cx="891" cy="846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41" name="Line 151"/>
            <p:cNvSpPr>
              <a:spLocks noChangeShapeType="1"/>
            </p:cNvSpPr>
            <p:nvPr/>
          </p:nvSpPr>
          <p:spPr bwMode="auto">
            <a:xfrm flipV="1">
              <a:off x="2544756" y="3763475"/>
              <a:ext cx="664523" cy="44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42" name="Text Box 152"/>
            <p:cNvSpPr txBox="1">
              <a:spLocks noChangeArrowheads="1"/>
            </p:cNvSpPr>
            <p:nvPr/>
          </p:nvSpPr>
          <p:spPr bwMode="auto">
            <a:xfrm>
              <a:off x="626064" y="3786190"/>
              <a:ext cx="2520000" cy="68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176213" lvl="2" algn="just" defTabSz="912813">
                <a:buFontTx/>
                <a:buAutoNum type="arabicPlain"/>
              </a:pP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       2  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   4          N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  <a:p>
              <a:pPr indent="798513" algn="just"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число атомов     </a:t>
              </a:r>
            </a:p>
          </p:txBody>
        </p:sp>
        <p:sp>
          <p:nvSpPr>
            <p:cNvPr id="42043" name="AutoShape 153"/>
            <p:cNvSpPr>
              <a:spLocks noChangeArrowheads="1"/>
            </p:cNvSpPr>
            <p:nvPr/>
          </p:nvSpPr>
          <p:spPr bwMode="auto">
            <a:xfrm rot="5400000">
              <a:off x="2411836" y="3716844"/>
              <a:ext cx="125096" cy="96204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988" name="Rectangle 1"/>
          <p:cNvSpPr>
            <a:spLocks noChangeArrowheads="1"/>
          </p:cNvSpPr>
          <p:nvPr/>
        </p:nvSpPr>
        <p:spPr bwMode="auto">
          <a:xfrm>
            <a:off x="785813" y="192088"/>
            <a:ext cx="7715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cs typeface="Times New Roman" pitchFamily="18" charset="0"/>
              </a:rPr>
              <a:t>Метод МО при описании</a:t>
            </a:r>
            <a:r>
              <a:rPr lang="ru-RU" sz="2400">
                <a:cs typeface="Times New Roman" pitchFamily="18" charset="0"/>
              </a:rPr>
              <a:t> </a:t>
            </a:r>
            <a:r>
              <a:rPr lang="ru-RU" sz="2400" b="1" i="1">
                <a:solidFill>
                  <a:srgbClr val="C00000"/>
                </a:solidFill>
                <a:cs typeface="Times New Roman" pitchFamily="18" charset="0"/>
              </a:rPr>
              <a:t>металлической</a:t>
            </a:r>
            <a:r>
              <a:rPr lang="ru-RU" sz="2400" b="1">
                <a:cs typeface="Times New Roman" pitchFamily="18" charset="0"/>
              </a:rPr>
              <a:t> </a:t>
            </a:r>
            <a:r>
              <a:rPr lang="ru-RU" sz="2400" b="1" i="1">
                <a:solidFill>
                  <a:srgbClr val="C00000"/>
                </a:solidFill>
                <a:cs typeface="Times New Roman" pitchFamily="18" charset="0"/>
              </a:rPr>
              <a:t>связи</a:t>
            </a:r>
            <a:r>
              <a:rPr lang="ru-RU" sz="2400">
                <a:cs typeface="Times New Roman" pitchFamily="18" charset="0"/>
              </a:rPr>
              <a:t>.</a:t>
            </a:r>
            <a:endParaRPr lang="ru-RU" sz="3200"/>
          </a:p>
        </p:txBody>
      </p:sp>
      <p:sp>
        <p:nvSpPr>
          <p:cNvPr id="41989" name="Прямоугольник 281"/>
          <p:cNvSpPr>
            <a:spLocks noChangeArrowheads="1"/>
          </p:cNvSpPr>
          <p:nvPr/>
        </p:nvSpPr>
        <p:spPr bwMode="auto">
          <a:xfrm>
            <a:off x="357188" y="5357813"/>
            <a:ext cx="3560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 </a:t>
            </a:r>
            <a:r>
              <a:rPr lang="ru-RU"/>
              <a:t>(для 1 см</a:t>
            </a:r>
            <a:r>
              <a:rPr lang="ru-RU" baseline="30000"/>
              <a:t>3</a:t>
            </a:r>
            <a:r>
              <a:rPr lang="ru-RU"/>
              <a:t> порядка 10</a:t>
            </a:r>
            <a:r>
              <a:rPr lang="ru-RU" baseline="30000"/>
              <a:t>22</a:t>
            </a:r>
            <a:r>
              <a:rPr lang="ru-RU"/>
              <a:t>–10</a:t>
            </a:r>
            <a:r>
              <a:rPr lang="ru-RU" baseline="30000"/>
              <a:t>23</a:t>
            </a:r>
            <a:r>
              <a:rPr lang="ru-RU"/>
              <a:t>)</a:t>
            </a:r>
          </a:p>
        </p:txBody>
      </p:sp>
      <p:sp>
        <p:nvSpPr>
          <p:cNvPr id="41990" name="Прямоугольник 282"/>
          <p:cNvSpPr>
            <a:spLocks noChangeArrowheads="1"/>
          </p:cNvSpPr>
          <p:nvPr/>
        </p:nvSpPr>
        <p:spPr bwMode="auto">
          <a:xfrm>
            <a:off x="214313" y="5857875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ММО рассматривает </a:t>
            </a:r>
            <a:r>
              <a:rPr lang="ru-RU" sz="2000" i="1" dirty="0"/>
              <a:t>металлическую</a:t>
            </a:r>
            <a:r>
              <a:rPr lang="ru-RU" sz="2000" dirty="0"/>
              <a:t> </a:t>
            </a:r>
            <a:r>
              <a:rPr lang="ru-RU" sz="2000" i="1" dirty="0"/>
              <a:t>связь</a:t>
            </a:r>
            <a:r>
              <a:rPr lang="ru-RU" sz="2000" dirty="0"/>
              <a:t> как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b="1" dirty="0" smtClean="0">
                <a:solidFill>
                  <a:srgbClr val="C00000"/>
                </a:solidFill>
              </a:rPr>
              <a:t>предельно </a:t>
            </a:r>
            <a:r>
              <a:rPr lang="ru-RU" sz="2000" b="1" dirty="0" err="1">
                <a:solidFill>
                  <a:srgbClr val="C00000"/>
                </a:solidFill>
              </a:rPr>
              <a:t>делокализованную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ковалентую</a:t>
            </a:r>
            <a:r>
              <a:rPr lang="ru-RU" sz="2000" b="1" dirty="0">
                <a:solidFill>
                  <a:srgbClr val="C00000"/>
                </a:solidFill>
              </a:rPr>
              <a:t> связь</a:t>
            </a:r>
            <a:r>
              <a:rPr lang="ru-RU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214313" y="214313"/>
            <a:ext cx="8572500" cy="6072187"/>
            <a:chOff x="2471" y="1286"/>
            <a:chExt cx="8763" cy="10604"/>
          </a:xfrm>
        </p:grpSpPr>
        <p:sp>
          <p:nvSpPr>
            <p:cNvPr id="44036" name="AutoShape 16"/>
            <p:cNvSpPr>
              <a:spLocks noChangeAspect="1" noChangeArrowheads="1"/>
            </p:cNvSpPr>
            <p:nvPr/>
          </p:nvSpPr>
          <p:spPr bwMode="auto">
            <a:xfrm>
              <a:off x="2471" y="2903"/>
              <a:ext cx="8763" cy="6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endParaRPr lang="ru-RU" sz="2400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 flipH="1">
              <a:off x="10066" y="3407"/>
              <a:ext cx="0" cy="7324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38" name="Text Box 14"/>
            <p:cNvSpPr txBox="1">
              <a:spLocks noChangeArrowheads="1"/>
            </p:cNvSpPr>
            <p:nvPr/>
          </p:nvSpPr>
          <p:spPr bwMode="auto">
            <a:xfrm>
              <a:off x="3579" y="2992"/>
              <a:ext cx="5902" cy="8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marL="93663" defTabSz="912813"/>
              <a:r>
                <a:rPr lang="en-US" sz="2400" dirty="0"/>
                <a:t> I. </a:t>
              </a:r>
              <a:r>
                <a:rPr lang="ru-RU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Ионная связь</a:t>
              </a:r>
              <a:endParaRPr lang="ru-RU" sz="2400" b="1" dirty="0">
                <a:ln w="1905">
                  <a:solidFill>
                    <a:sysClr val="windowText" lastClr="000000"/>
                  </a:solidFill>
                </a:ln>
              </a:endParaRPr>
            </a:p>
            <a:p>
              <a:pPr marL="144000" defTabSz="912813" eaLnBrk="0" hangingPunct="0"/>
              <a:r>
                <a:rPr lang="en-US" sz="2400" dirty="0"/>
                <a:t>II. </a:t>
              </a:r>
              <a:r>
                <a:rPr lang="ru-RU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Ковалентная связь </a:t>
              </a:r>
              <a:r>
                <a:rPr lang="ru-RU" sz="2400" dirty="0"/>
                <a:t>(одинарная)</a:t>
              </a:r>
              <a:endParaRPr lang="ru-RU" sz="2400" b="1" dirty="0"/>
            </a:p>
            <a:p>
              <a:pPr marL="180000" defTabSz="912813" eaLnBrk="0" hangingPunct="0"/>
              <a:r>
                <a:rPr lang="ru-RU" sz="2400" dirty="0"/>
                <a:t>а) полярная</a:t>
              </a:r>
            </a:p>
            <a:p>
              <a:pPr marL="180000" defTabSz="912813" eaLnBrk="0" hangingPunct="0"/>
              <a:r>
                <a:rPr lang="ru-RU" sz="2400" dirty="0">
                  <a:ea typeface="Arial Unicode MS" pitchFamily="34" charset="-128"/>
                  <a:cs typeface="Arial Unicode MS" pitchFamily="34" charset="-128"/>
                </a:rPr>
                <a:t>б) неполярная</a:t>
              </a:r>
              <a:endParaRPr lang="ru-RU" sz="2400" b="1" dirty="0">
                <a:ea typeface="Arial Unicode MS" pitchFamily="34" charset="-128"/>
                <a:cs typeface="Arial Unicode MS" pitchFamily="34" charset="-128"/>
              </a:endParaRPr>
            </a:p>
            <a:p>
              <a:pPr marL="180000" defTabSz="912813" eaLnBrk="0" hangingPunct="0"/>
              <a:r>
                <a:rPr lang="ru-RU" sz="2400" dirty="0"/>
                <a:t>ІІІ.</a:t>
              </a:r>
              <a:r>
                <a:rPr lang="en-US" sz="2400" dirty="0"/>
                <a:t> </a:t>
              </a:r>
              <a:r>
                <a:rPr lang="ru-RU" sz="2400" dirty="0"/>
                <a:t>Комплексообразование</a:t>
              </a:r>
              <a:endParaRPr lang="ru-RU" sz="2400" b="1" dirty="0"/>
            </a:p>
            <a:p>
              <a:pPr marL="180000" defTabSz="912813" eaLnBrk="0" hangingPunct="0"/>
              <a:r>
                <a:rPr lang="ru-RU" sz="2400" dirty="0"/>
                <a:t>а) сильное</a:t>
              </a:r>
            </a:p>
            <a:p>
              <a:pPr marL="180000" defTabSz="912813" eaLnBrk="0" hangingPunct="0"/>
              <a:r>
                <a:rPr lang="ru-RU" sz="2400" dirty="0">
                  <a:ea typeface="Arial Unicode MS" pitchFamily="34" charset="-128"/>
                  <a:cs typeface="Arial Unicode MS" pitchFamily="34" charset="-128"/>
                </a:rPr>
                <a:t>б) слабое</a:t>
              </a:r>
            </a:p>
            <a:p>
              <a:pPr marL="93663" defTabSz="912813" eaLnBrk="0" hangingPunct="0">
                <a:spcBef>
                  <a:spcPts val="1200"/>
                </a:spcBef>
              </a:pPr>
              <a:r>
                <a:rPr lang="ru-RU" sz="2400" dirty="0"/>
                <a:t>ІV.</a:t>
              </a:r>
              <a:r>
                <a:rPr lang="en-US" sz="2400" dirty="0"/>
                <a:t>  </a:t>
              </a:r>
              <a:r>
                <a:rPr lang="ru-RU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Водородная связь</a:t>
              </a:r>
              <a:endParaRPr lang="ru-RU" sz="2400" dirty="0">
                <a:ln w="1905">
                  <a:solidFill>
                    <a:sysClr val="windowText" lastClr="000000"/>
                  </a:solidFill>
                </a:ln>
              </a:endParaRPr>
            </a:p>
            <a:p>
              <a:pPr marL="93663" defTabSz="912813" eaLnBrk="0" hangingPunct="0">
                <a:spcBef>
                  <a:spcPts val="1200"/>
                </a:spcBef>
              </a:pPr>
              <a:r>
                <a:rPr lang="en-US" sz="2400" dirty="0"/>
                <a:t> </a:t>
              </a:r>
              <a:r>
                <a:rPr lang="ru-RU" sz="2400" dirty="0"/>
                <a:t>V.</a:t>
              </a:r>
              <a:r>
                <a:rPr lang="en-US" sz="2400" dirty="0"/>
                <a:t>  </a:t>
              </a:r>
              <a:r>
                <a:rPr lang="ru-RU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Межмолекулярное </a:t>
              </a:r>
              <a:r>
                <a:rPr lang="en-US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2400" b="1" dirty="0" err="1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вз</a:t>
              </a:r>
              <a:r>
                <a:rPr lang="en-US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-</a:t>
              </a:r>
              <a:r>
                <a:rPr lang="ru-RU" sz="2400" b="1" dirty="0" err="1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вие</a:t>
              </a:r>
              <a:endParaRPr lang="ru-RU" sz="2400" dirty="0">
                <a:ln w="1905">
                  <a:solidFill>
                    <a:sysClr val="windowText" lastClr="000000"/>
                  </a:solidFill>
                </a:ln>
              </a:endParaRPr>
            </a:p>
            <a:p>
              <a:pPr marL="144000" defTabSz="912813" eaLnBrk="0" hangingPunct="0"/>
              <a:r>
                <a:rPr lang="ru-RU" sz="2400" dirty="0">
                  <a:ea typeface="Arial Unicode MS" pitchFamily="34" charset="-128"/>
                  <a:cs typeface="Arial Unicode MS" pitchFamily="34" charset="-128"/>
                </a:rPr>
                <a:t>а) ориентационное</a:t>
              </a:r>
            </a:p>
            <a:p>
              <a:pPr marL="144000" defTabSz="912813" eaLnBrk="0" hangingPunct="0"/>
              <a:r>
                <a:rPr lang="ru-RU" sz="2400" dirty="0">
                  <a:ea typeface="Arial Unicode MS" pitchFamily="34" charset="-128"/>
                  <a:cs typeface="Arial Unicode MS" pitchFamily="34" charset="-128"/>
                </a:rPr>
                <a:t>б) индукционное</a:t>
              </a:r>
            </a:p>
            <a:p>
              <a:pPr marL="144000" defTabSz="912813" eaLnBrk="0" hangingPunct="0"/>
              <a:r>
                <a:rPr lang="ru-RU" sz="2400" dirty="0">
                  <a:ea typeface="Arial Unicode MS" pitchFamily="34" charset="-128"/>
                  <a:cs typeface="Arial Unicode MS" pitchFamily="34" charset="-128"/>
                </a:rPr>
                <a:t>в) дисперсионное</a:t>
              </a:r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9541" y="3293"/>
              <a:ext cx="671" cy="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>
                <a:defRPr/>
              </a:pPr>
              <a:r>
                <a:rPr lang="ru-RU" sz="240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Прочность связи, кДж/моль</a:t>
              </a: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0" name="Text Box 12"/>
            <p:cNvSpPr txBox="1">
              <a:spLocks noChangeArrowheads="1"/>
            </p:cNvSpPr>
            <p:nvPr/>
          </p:nvSpPr>
          <p:spPr bwMode="auto">
            <a:xfrm>
              <a:off x="7921" y="3070"/>
              <a:ext cx="1654" cy="8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defTabSz="912813"/>
              <a:r>
                <a:rPr lang="ru-RU" sz="2400" dirty="0"/>
                <a:t>600-1000</a:t>
              </a:r>
            </a:p>
            <a:p>
              <a:pPr defTabSz="912813"/>
              <a:endParaRPr lang="ru-RU" sz="2400" dirty="0"/>
            </a:p>
            <a:p>
              <a:pPr defTabSz="912813" eaLnBrk="0" hangingPunct="0"/>
              <a:r>
                <a:rPr lang="ru-RU" sz="2400" dirty="0"/>
                <a:t>150-600</a:t>
              </a:r>
            </a:p>
            <a:p>
              <a:pPr defTabSz="912813" eaLnBrk="0" hangingPunct="0"/>
              <a:r>
                <a:rPr lang="ru-RU" sz="2400" dirty="0"/>
                <a:t>100-400</a:t>
              </a:r>
            </a:p>
            <a:p>
              <a:pPr defTabSz="912813" eaLnBrk="0" hangingPunct="0"/>
              <a:endParaRPr lang="ru-RU" sz="2400" dirty="0"/>
            </a:p>
            <a:p>
              <a:pPr defTabSz="912813" eaLnBrk="0" hangingPunct="0"/>
              <a:r>
                <a:rPr lang="ru-RU" sz="2400" dirty="0"/>
                <a:t>150-400</a:t>
              </a:r>
            </a:p>
            <a:p>
              <a:pPr defTabSz="912813" eaLnBrk="0" hangingPunct="0"/>
              <a:r>
                <a:rPr lang="ru-RU" sz="2400" dirty="0"/>
                <a:t>&lt; 40</a:t>
              </a:r>
            </a:p>
            <a:p>
              <a:pPr defTabSz="912813" eaLnBrk="0" hangingPunct="0"/>
              <a:r>
                <a:rPr lang="ru-RU" sz="2400" dirty="0"/>
                <a:t>5-25 до 40</a:t>
              </a:r>
            </a:p>
            <a:p>
              <a:pPr defTabSz="912813" eaLnBrk="0" hangingPunct="0"/>
              <a:endParaRPr lang="en-US" sz="2400" dirty="0"/>
            </a:p>
            <a:p>
              <a:pPr defTabSz="912813" eaLnBrk="0" hangingPunct="0">
                <a:spcBef>
                  <a:spcPts val="1800"/>
                </a:spcBef>
              </a:pPr>
              <a:r>
                <a:rPr lang="ru-RU" sz="2400" dirty="0"/>
                <a:t>0-15</a:t>
              </a:r>
            </a:p>
            <a:p>
              <a:pPr defTabSz="912813" eaLnBrk="0" hangingPunct="0"/>
              <a:r>
                <a:rPr lang="ru-RU" sz="2400" dirty="0"/>
                <a:t>0-2</a:t>
              </a:r>
            </a:p>
            <a:p>
              <a:pPr defTabSz="912813" eaLnBrk="0" hangingPunct="0"/>
              <a:r>
                <a:rPr lang="ru-RU" sz="2400" dirty="0"/>
                <a:t>0-20 до 60</a:t>
              </a:r>
            </a:p>
          </p:txBody>
        </p:sp>
        <p:sp>
          <p:nvSpPr>
            <p:cNvPr id="44041" name="AutoShape 11"/>
            <p:cNvSpPr>
              <a:spLocks/>
            </p:cNvSpPr>
            <p:nvPr/>
          </p:nvSpPr>
          <p:spPr bwMode="auto">
            <a:xfrm>
              <a:off x="3495" y="2885"/>
              <a:ext cx="144" cy="3772"/>
            </a:xfrm>
            <a:prstGeom prst="leftBrace">
              <a:avLst>
                <a:gd name="adj1" fmla="val 12915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 sz="2400"/>
            </a:p>
          </p:txBody>
        </p:sp>
        <p:sp>
          <p:nvSpPr>
            <p:cNvPr id="50186" name="Text Box 10"/>
            <p:cNvSpPr txBox="1">
              <a:spLocks noChangeArrowheads="1"/>
            </p:cNvSpPr>
            <p:nvPr/>
          </p:nvSpPr>
          <p:spPr bwMode="auto">
            <a:xfrm>
              <a:off x="2617" y="2640"/>
              <a:ext cx="803" cy="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 algn="ctr">
                <a:defRPr/>
              </a:pPr>
              <a:r>
                <a:rPr lang="ru-RU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Химическая связь</a:t>
              </a:r>
              <a:endParaRPr lang="ru-RU" sz="24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3" name="AutoShape 9"/>
            <p:cNvSpPr>
              <a:spLocks/>
            </p:cNvSpPr>
            <p:nvPr/>
          </p:nvSpPr>
          <p:spPr bwMode="auto">
            <a:xfrm>
              <a:off x="3414" y="6651"/>
              <a:ext cx="225" cy="4619"/>
            </a:xfrm>
            <a:prstGeom prst="leftBrace">
              <a:avLst>
                <a:gd name="adj1" fmla="val 15843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 sz="2400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2691" y="6664"/>
              <a:ext cx="802" cy="5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/>
            <a:lstStyle/>
            <a:p>
              <a:pPr algn="ctr">
                <a:defRPr/>
              </a:pPr>
              <a:r>
                <a:rPr lang="ru-RU" sz="2400" b="1" dirty="0">
                  <a:ln w="1905">
                    <a:solidFill>
                      <a:sysClr val="windowText" lastClr="000000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Межмолекулярное взаимодействие</a:t>
              </a:r>
              <a:endParaRPr lang="ru-RU" sz="2400" b="1" dirty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9980" y="4038"/>
              <a:ext cx="670" cy="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>
                <a:defRPr/>
              </a:pPr>
              <a:r>
                <a:rPr lang="ru-RU" sz="2400">
                  <a:ln>
                    <a:solidFill>
                      <a:srgbClr val="FF0000"/>
                    </a:solidFill>
                  </a:ln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Разделение зарядов</a:t>
              </a:r>
              <a:endParaRPr lang="ru-RU" sz="2400">
                <a:ln>
                  <a:solidFill>
                    <a:srgbClr val="FF0000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 flipH="1">
              <a:off x="10504" y="3033"/>
              <a:ext cx="0" cy="8173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1" name="Text Box 5"/>
            <p:cNvSpPr txBox="1">
              <a:spLocks noChangeArrowheads="1"/>
            </p:cNvSpPr>
            <p:nvPr/>
          </p:nvSpPr>
          <p:spPr bwMode="auto">
            <a:xfrm>
              <a:off x="10409" y="5433"/>
              <a:ext cx="533" cy="3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>
                <a:defRPr/>
              </a:pPr>
              <a:r>
                <a:rPr lang="ru-RU" sz="240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Длина связи</a:t>
              </a: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80" name="Line 4"/>
            <p:cNvSpPr>
              <a:spLocks noChangeShapeType="1"/>
            </p:cNvSpPr>
            <p:nvPr/>
          </p:nvSpPr>
          <p:spPr bwMode="auto">
            <a:xfrm>
              <a:off x="11015" y="3094"/>
              <a:ext cx="0" cy="8173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9" name="Text Box 3"/>
            <p:cNvSpPr txBox="1">
              <a:spLocks noChangeArrowheads="1"/>
            </p:cNvSpPr>
            <p:nvPr/>
          </p:nvSpPr>
          <p:spPr bwMode="auto">
            <a:xfrm>
              <a:off x="2627" y="1286"/>
              <a:ext cx="8453" cy="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defTabSz="912813" eaLnBrk="0" hangingPunct="0"/>
              <a:r>
                <a:rPr lang="ru-RU" sz="2400"/>
                <a:t>Характеристика различных типов связи</a:t>
              </a:r>
            </a:p>
          </p:txBody>
        </p:sp>
        <p:sp>
          <p:nvSpPr>
            <p:cNvPr id="44050" name="Rectangle 2"/>
            <p:cNvSpPr>
              <a:spLocks noChangeArrowheads="1"/>
            </p:cNvSpPr>
            <p:nvPr/>
          </p:nvSpPr>
          <p:spPr bwMode="auto">
            <a:xfrm>
              <a:off x="2471" y="2284"/>
              <a:ext cx="8763" cy="93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2813"/>
              <a:endParaRPr lang="ru-RU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1462020" y="1952881"/>
            <a:ext cx="3599936" cy="360058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4091979" y="1998817"/>
            <a:ext cx="3599936" cy="3600581"/>
          </a:xfrm>
          <a:prstGeom prst="ellipse">
            <a:avLst/>
          </a:prstGeom>
          <a:solidFill>
            <a:srgbClr val="FAC090">
              <a:alpha val="50196"/>
            </a:srgbClr>
          </a:solidFill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8" name="AutoShape 54"/>
          <p:cNvSpPr>
            <a:spLocks noChangeAspect="1" noChangeArrowheads="1" noTextEdit="1"/>
          </p:cNvSpPr>
          <p:nvPr/>
        </p:nvSpPr>
        <p:spPr bwMode="auto">
          <a:xfrm>
            <a:off x="785785" y="1117861"/>
            <a:ext cx="7786743" cy="53829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7" name="Oval 53"/>
          <p:cNvSpPr>
            <a:spLocks noChangeArrowheads="1"/>
          </p:cNvSpPr>
          <p:nvPr/>
        </p:nvSpPr>
        <p:spPr bwMode="auto">
          <a:xfrm>
            <a:off x="3092600" y="3641306"/>
            <a:ext cx="251516" cy="252071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3306474" y="3784494"/>
            <a:ext cx="2551095" cy="149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stealth" w="sm" len="lg"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4" name="AutoShape 50"/>
          <p:cNvSpPr>
            <a:spLocks noChangeArrowheads="1"/>
          </p:cNvSpPr>
          <p:nvPr/>
        </p:nvSpPr>
        <p:spPr bwMode="auto">
          <a:xfrm>
            <a:off x="3937831" y="1982712"/>
            <a:ext cx="180000" cy="144000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3" name="AutoShape 49"/>
          <p:cNvSpPr>
            <a:spLocks noChangeArrowheads="1"/>
          </p:cNvSpPr>
          <p:nvPr/>
        </p:nvSpPr>
        <p:spPr bwMode="auto">
          <a:xfrm>
            <a:off x="5377863" y="1998817"/>
            <a:ext cx="144000" cy="144000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 flipV="1">
            <a:off x="3306474" y="2070255"/>
            <a:ext cx="2142827" cy="1571051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stealth" w="sm" len="lg"/>
            <a:tailEnd type="stealth" w="sm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3956653" y="2079662"/>
            <a:ext cx="1993310" cy="156164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39" y="963"/>
              </a:cxn>
            </a:cxnLst>
            <a:rect l="0" t="0" r="r" b="b"/>
            <a:pathLst>
              <a:path w="1239" h="963">
                <a:moveTo>
                  <a:pt x="0" y="0"/>
                </a:moveTo>
                <a:lnTo>
                  <a:pt x="1239" y="963"/>
                </a:lnTo>
              </a:path>
            </a:pathLst>
          </a:custGeom>
          <a:noFill/>
          <a:ln w="57150">
            <a:solidFill>
              <a:srgbClr val="00B050"/>
            </a:solidFill>
            <a:round/>
            <a:headEnd type="stealth" w="med" len="lg"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3956654" y="2011051"/>
            <a:ext cx="1492648" cy="59204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stealth" w="sm" len="lg"/>
            <a:tailEnd type="stealth" w="sm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29" name="Freeform 45"/>
          <p:cNvSpPr>
            <a:spLocks/>
          </p:cNvSpPr>
          <p:nvPr/>
        </p:nvSpPr>
        <p:spPr bwMode="auto">
          <a:xfrm>
            <a:off x="3306474" y="2055797"/>
            <a:ext cx="689531" cy="1585509"/>
          </a:xfrm>
          <a:custGeom>
            <a:avLst/>
            <a:gdLst/>
            <a:ahLst/>
            <a:cxnLst>
              <a:cxn ang="0">
                <a:pos x="306" y="0"/>
              </a:cxn>
              <a:cxn ang="0">
                <a:pos x="0" y="950"/>
              </a:cxn>
            </a:cxnLst>
            <a:rect l="0" t="0" r="r" b="b"/>
            <a:pathLst>
              <a:path w="306" h="950">
                <a:moveTo>
                  <a:pt x="306" y="0"/>
                </a:moveTo>
                <a:lnTo>
                  <a:pt x="0" y="95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5449302" y="2070255"/>
            <a:ext cx="500662" cy="157105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2874472" y="1214422"/>
            <a:ext cx="3723127" cy="79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–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r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12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–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2786050" y="3714752"/>
            <a:ext cx="3500462" cy="499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А       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В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85720" y="5857892"/>
            <a:ext cx="864399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Молекула Н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 А и В – ядра;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е</a:t>
            </a:r>
            <a:r>
              <a:rPr kumimoji="0" lang="ru-RU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электроны.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9" name="Oval 53"/>
          <p:cNvSpPr>
            <a:spLocks noChangeArrowheads="1"/>
          </p:cNvSpPr>
          <p:nvPr/>
        </p:nvSpPr>
        <p:spPr bwMode="auto">
          <a:xfrm>
            <a:off x="5806239" y="3641306"/>
            <a:ext cx="251516" cy="252071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494" name="Rectangle 110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95" name="Rectangle 1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641133" y="2428868"/>
            <a:ext cx="1216487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i="1" spc="5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r</a:t>
            </a:r>
            <a:r>
              <a:rPr lang="ru-RU" sz="3200" b="1" i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(А</a:t>
            </a:r>
            <a:r>
              <a:rPr lang="ru-RU" sz="3200" b="1" i="1" spc="50" baseline="-3000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1</a:t>
            </a:r>
            <a:r>
              <a:rPr lang="ru-RU" sz="3200" b="1" i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) </a:t>
            </a:r>
            <a:endParaRPr lang="ru-RU" sz="3600" b="1" i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663615" y="2485147"/>
            <a:ext cx="1180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3200" b="1" i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r</a:t>
            </a:r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(В</a:t>
            </a:r>
            <a:r>
              <a:rPr lang="ru-RU" sz="3200" b="1" i="1" baseline="-3000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2</a:t>
            </a:r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)</a:t>
            </a:r>
            <a:endParaRPr lang="ru-RU" sz="3200" b="1" i="1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2" name="Rectangle 1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Object 110"/>
          <p:cNvGraphicFramePr>
            <a:graphicFrameLocks noChangeAspect="1"/>
          </p:cNvGraphicFramePr>
          <p:nvPr/>
        </p:nvGraphicFramePr>
        <p:xfrm>
          <a:off x="3275856" y="308653"/>
          <a:ext cx="2664296" cy="888099"/>
        </p:xfrm>
        <a:graphic>
          <a:graphicData uri="http://schemas.openxmlformats.org/presentationml/2006/ole">
            <p:oleObj spid="_x0000_s16495" name="Формула" r:id="rId3" imgW="711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3"/>
          <p:cNvSpPr>
            <a:spLocks noChangeAspect="1" noChangeArrowheads="1"/>
          </p:cNvSpPr>
          <p:nvPr/>
        </p:nvSpPr>
        <p:spPr bwMode="auto">
          <a:xfrm>
            <a:off x="3714750" y="1285875"/>
            <a:ext cx="41163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800" b="1">
                <a:solidFill>
                  <a:srgbClr val="C00000"/>
                </a:solidFill>
              </a:rPr>
              <a:t>(а) ориентационное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 rot="16054957">
            <a:off x="3532797" y="1856668"/>
            <a:ext cx="424221" cy="9640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lIns="0" tIns="0" rIns="0" bIns="0" anchor="ctr" anchorCtr="1"/>
          <a:lstStyle/>
          <a:p>
            <a:pPr algn="ctr">
              <a:spcAft>
                <a:spcPts val="1000"/>
              </a:spcAft>
              <a:defRPr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 ─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 rot="5400000">
            <a:off x="3372359" y="3382225"/>
            <a:ext cx="424221" cy="9640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lIns="0" tIns="0" rIns="0" bIns="0" anchor="ctr" anchorCtr="1"/>
          <a:lstStyle/>
          <a:p>
            <a:pPr>
              <a:spcAft>
                <a:spcPts val="1000"/>
              </a:spcAft>
              <a:defRPr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 ─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 rot="5400000">
            <a:off x="6878277" y="1864289"/>
            <a:ext cx="424221" cy="9640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lIns="0" tIns="0" rIns="0" bIns="0" anchor="ctr" anchorCtr="1"/>
          <a:lstStyle/>
          <a:p>
            <a:pPr>
              <a:spcAft>
                <a:spcPts val="1000"/>
              </a:spcAft>
              <a:defRPr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 ─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 rot="5400000">
            <a:off x="5906378" y="1864186"/>
            <a:ext cx="432000" cy="972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lIns="0" tIns="0" rIns="0" bIns="0" anchor="ctr" anchorCtr="1"/>
          <a:lstStyle/>
          <a:p>
            <a:pPr>
              <a:spcAft>
                <a:spcPts val="1000"/>
              </a:spcAft>
              <a:defRPr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 ─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 rot="5400000">
            <a:off x="6708949" y="3382225"/>
            <a:ext cx="424221" cy="9640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lIns="0" tIns="0" rIns="0" bIns="0" anchor="ctr" anchorCtr="1"/>
          <a:lstStyle/>
          <a:p>
            <a:pPr>
              <a:spcAft>
                <a:spcPts val="1000"/>
              </a:spcAft>
              <a:defRPr/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  ─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 rot="5400000">
            <a:off x="5746202" y="3382225"/>
            <a:ext cx="424221" cy="964016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lIns="0" tIns="0" rIns="0" bIns="0" anchor="ctr" anchorCtr="1">
            <a:scene3d>
              <a:camera prst="orthographicFront">
                <a:rot lat="3600000" lon="0" rev="0"/>
              </a:camera>
              <a:lightRig rig="threePt" dir="t"/>
            </a:scene3d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+   ─</a:t>
            </a:r>
          </a:p>
        </p:txBody>
      </p:sp>
      <p:sp>
        <p:nvSpPr>
          <p:cNvPr id="45065" name="Line 10"/>
          <p:cNvSpPr>
            <a:spLocks noChangeShapeType="1"/>
          </p:cNvSpPr>
          <p:nvPr/>
        </p:nvSpPr>
        <p:spPr bwMode="auto">
          <a:xfrm>
            <a:off x="4716463" y="2424113"/>
            <a:ext cx="555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6" name="Line 11"/>
          <p:cNvSpPr>
            <a:spLocks noChangeShapeType="1"/>
          </p:cNvSpPr>
          <p:nvPr/>
        </p:nvSpPr>
        <p:spPr bwMode="auto">
          <a:xfrm>
            <a:off x="4546600" y="3897313"/>
            <a:ext cx="555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7" name="Oval 12"/>
          <p:cNvSpPr>
            <a:spLocks noChangeArrowheads="1"/>
          </p:cNvSpPr>
          <p:nvPr/>
        </p:nvSpPr>
        <p:spPr bwMode="auto">
          <a:xfrm>
            <a:off x="2016125" y="3224213"/>
            <a:ext cx="701675" cy="635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±</a:t>
            </a:r>
          </a:p>
        </p:txBody>
      </p:sp>
      <p:sp>
        <p:nvSpPr>
          <p:cNvPr id="45068" name="Line 13"/>
          <p:cNvSpPr>
            <a:spLocks noChangeShapeType="1"/>
          </p:cNvSpPr>
          <p:nvPr/>
        </p:nvSpPr>
        <p:spPr bwMode="auto">
          <a:xfrm>
            <a:off x="2717800" y="3652838"/>
            <a:ext cx="384175" cy="112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9" name="Oval 14"/>
          <p:cNvSpPr>
            <a:spLocks noChangeArrowheads="1"/>
          </p:cNvSpPr>
          <p:nvPr/>
        </p:nvSpPr>
        <p:spPr bwMode="auto">
          <a:xfrm rot="1151948">
            <a:off x="2205038" y="1177925"/>
            <a:ext cx="434975" cy="9620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0" name="Text Box 15"/>
          <p:cNvSpPr txBox="1">
            <a:spLocks noChangeArrowheads="1"/>
          </p:cNvSpPr>
          <p:nvPr/>
        </p:nvSpPr>
        <p:spPr bwMode="auto">
          <a:xfrm>
            <a:off x="2320925" y="1160463"/>
            <a:ext cx="549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5071" name="Text Box 16"/>
          <p:cNvSpPr txBox="1">
            <a:spLocks noChangeArrowheads="1"/>
          </p:cNvSpPr>
          <p:nvPr/>
        </p:nvSpPr>
        <p:spPr bwMode="auto">
          <a:xfrm>
            <a:off x="2181225" y="1571625"/>
            <a:ext cx="7032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─</a:t>
            </a:r>
          </a:p>
        </p:txBody>
      </p:sp>
      <p:sp>
        <p:nvSpPr>
          <p:cNvPr id="45072" name="Line 17"/>
          <p:cNvSpPr>
            <a:spLocks noChangeShapeType="1"/>
          </p:cNvSpPr>
          <p:nvPr/>
        </p:nvSpPr>
        <p:spPr bwMode="auto">
          <a:xfrm>
            <a:off x="2609850" y="2032000"/>
            <a:ext cx="211138" cy="146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73" name="Line 18"/>
          <p:cNvSpPr>
            <a:spLocks noChangeShapeType="1"/>
          </p:cNvSpPr>
          <p:nvPr/>
        </p:nvSpPr>
        <p:spPr bwMode="auto">
          <a:xfrm flipH="1">
            <a:off x="2986088" y="2424113"/>
            <a:ext cx="285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74" name="Line 19"/>
          <p:cNvSpPr>
            <a:spLocks noChangeShapeType="1"/>
          </p:cNvSpPr>
          <p:nvPr/>
        </p:nvSpPr>
        <p:spPr bwMode="auto">
          <a:xfrm flipH="1" flipV="1">
            <a:off x="2252663" y="1050925"/>
            <a:ext cx="357187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75" name="Oval 20"/>
          <p:cNvSpPr>
            <a:spLocks noChangeArrowheads="1"/>
          </p:cNvSpPr>
          <p:nvPr/>
        </p:nvSpPr>
        <p:spPr bwMode="auto">
          <a:xfrm>
            <a:off x="2428875" y="5573713"/>
            <a:ext cx="641350" cy="6413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pPr defTabSz="912813">
              <a:spcAft>
                <a:spcPts val="1000"/>
              </a:spcAft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±</a:t>
            </a:r>
          </a:p>
        </p:txBody>
      </p:sp>
      <p:sp>
        <p:nvSpPr>
          <p:cNvPr id="45076" name="Oval 21"/>
          <p:cNvSpPr>
            <a:spLocks noChangeArrowheads="1"/>
          </p:cNvSpPr>
          <p:nvPr/>
        </p:nvSpPr>
        <p:spPr bwMode="auto">
          <a:xfrm>
            <a:off x="3687763" y="5557838"/>
            <a:ext cx="641350" cy="635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 defTabSz="912813">
              <a:spcAft>
                <a:spcPts val="1000"/>
              </a:spcAft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±</a:t>
            </a:r>
          </a:p>
        </p:txBody>
      </p:sp>
      <p:sp>
        <p:nvSpPr>
          <p:cNvPr id="45077" name="Line 22"/>
          <p:cNvSpPr>
            <a:spLocks noChangeShapeType="1"/>
          </p:cNvSpPr>
          <p:nvPr/>
        </p:nvSpPr>
        <p:spPr bwMode="auto">
          <a:xfrm>
            <a:off x="3070225" y="5849938"/>
            <a:ext cx="61753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78" name="Line 23"/>
          <p:cNvSpPr>
            <a:spLocks noChangeShapeType="1"/>
          </p:cNvSpPr>
          <p:nvPr/>
        </p:nvSpPr>
        <p:spPr bwMode="auto">
          <a:xfrm>
            <a:off x="4748213" y="5834063"/>
            <a:ext cx="555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79" name="Oval 24"/>
          <p:cNvSpPr>
            <a:spLocks noChangeArrowheads="1"/>
          </p:cNvSpPr>
          <p:nvPr/>
        </p:nvSpPr>
        <p:spPr bwMode="auto">
          <a:xfrm>
            <a:off x="6481763" y="5589588"/>
            <a:ext cx="590550" cy="6032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0"/>
          <a:lstStyle/>
          <a:p>
            <a:pPr defTabSz="912813">
              <a:spcAft>
                <a:spcPts val="1000"/>
              </a:spcAft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─</a:t>
            </a:r>
          </a:p>
        </p:txBody>
      </p:sp>
      <p:sp>
        <p:nvSpPr>
          <p:cNvPr id="45080" name="Oval 25"/>
          <p:cNvSpPr>
            <a:spLocks noChangeArrowheads="1"/>
          </p:cNvSpPr>
          <p:nvPr/>
        </p:nvSpPr>
        <p:spPr bwMode="auto">
          <a:xfrm>
            <a:off x="5891213" y="5589588"/>
            <a:ext cx="590550" cy="6032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0"/>
          <a:lstStyle/>
          <a:p>
            <a:pPr defTabSz="912813"/>
            <a:r>
              <a:rPr lang="ru-RU" sz="24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─</a:t>
            </a:r>
          </a:p>
        </p:txBody>
      </p:sp>
      <p:sp>
        <p:nvSpPr>
          <p:cNvPr id="45081" name="Text Box 26"/>
          <p:cNvSpPr txBox="1">
            <a:spLocks noChangeArrowheads="1"/>
          </p:cNvSpPr>
          <p:nvPr/>
        </p:nvSpPr>
        <p:spPr bwMode="auto">
          <a:xfrm>
            <a:off x="1312863" y="2065338"/>
            <a:ext cx="59531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а)</a:t>
            </a:r>
          </a:p>
        </p:txBody>
      </p:sp>
      <p:sp>
        <p:nvSpPr>
          <p:cNvPr id="45082" name="Text Box 27"/>
          <p:cNvSpPr txBox="1">
            <a:spLocks noChangeArrowheads="1"/>
          </p:cNvSpPr>
          <p:nvPr/>
        </p:nvSpPr>
        <p:spPr bwMode="auto">
          <a:xfrm>
            <a:off x="1143000" y="3527425"/>
            <a:ext cx="5953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б)</a:t>
            </a:r>
          </a:p>
        </p:txBody>
      </p:sp>
      <p:sp>
        <p:nvSpPr>
          <p:cNvPr id="45083" name="Text Box 28"/>
          <p:cNvSpPr txBox="1">
            <a:spLocks noChangeArrowheads="1"/>
          </p:cNvSpPr>
          <p:nvPr/>
        </p:nvSpPr>
        <p:spPr bwMode="auto">
          <a:xfrm>
            <a:off x="1443038" y="5589588"/>
            <a:ext cx="59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в)</a:t>
            </a:r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5019675" y="4059238"/>
            <a:ext cx="117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ru-RU" sz="2800" baseline="-25000">
                <a:latin typeface="Times New Roman" pitchFamily="18" charset="0"/>
                <a:cs typeface="Times New Roman" pitchFamily="18" charset="0"/>
              </a:rPr>
              <a:t>инд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≠0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1738313" y="3897313"/>
            <a:ext cx="97948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μ=0</a:t>
            </a:r>
          </a:p>
        </p:txBody>
      </p:sp>
      <p:sp>
        <p:nvSpPr>
          <p:cNvPr id="45086" name="Прямоугольник 31"/>
          <p:cNvSpPr>
            <a:spLocks noChangeArrowheads="1"/>
          </p:cNvSpPr>
          <p:nvPr/>
        </p:nvSpPr>
        <p:spPr bwMode="auto">
          <a:xfrm>
            <a:off x="3786188" y="2905125"/>
            <a:ext cx="371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/>
            <a:r>
              <a:rPr lang="ru-RU" sz="2800" b="1">
                <a:solidFill>
                  <a:srgbClr val="C00000"/>
                </a:solidFill>
              </a:rPr>
              <a:t>(б) индукционное </a:t>
            </a:r>
          </a:p>
        </p:txBody>
      </p:sp>
      <p:sp>
        <p:nvSpPr>
          <p:cNvPr id="45087" name="Прямоугольник 32"/>
          <p:cNvSpPr>
            <a:spLocks noChangeArrowheads="1"/>
          </p:cNvSpPr>
          <p:nvPr/>
        </p:nvSpPr>
        <p:spPr bwMode="auto">
          <a:xfrm>
            <a:off x="3843338" y="4857750"/>
            <a:ext cx="3624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ru-RU" sz="2800" b="1">
                <a:solidFill>
                  <a:srgbClr val="C00000"/>
                </a:solidFill>
              </a:rPr>
              <a:t>(в) дисперсионное </a:t>
            </a:r>
          </a:p>
        </p:txBody>
      </p:sp>
      <p:sp>
        <p:nvSpPr>
          <p:cNvPr id="45088" name="Прямоугольник 33"/>
          <p:cNvSpPr>
            <a:spLocks noChangeArrowheads="1"/>
          </p:cNvSpPr>
          <p:nvPr/>
        </p:nvSpPr>
        <p:spPr bwMode="auto">
          <a:xfrm>
            <a:off x="1428750" y="214313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912813"/>
            <a:r>
              <a:rPr lang="ru-RU" sz="2800"/>
              <a:t>Межмолекулярное взаимодействие.</a:t>
            </a:r>
          </a:p>
        </p:txBody>
      </p:sp>
      <p:sp>
        <p:nvSpPr>
          <p:cNvPr id="45089" name="Прямоугольник 32"/>
          <p:cNvSpPr>
            <a:spLocks noChangeArrowheads="1"/>
          </p:cNvSpPr>
          <p:nvPr/>
        </p:nvSpPr>
        <p:spPr bwMode="auto">
          <a:xfrm>
            <a:off x="5286375" y="714375"/>
            <a:ext cx="3500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Ван-дер-Ваальс,    1873г.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2941638" y="428625"/>
            <a:ext cx="327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0663" algn="ctr" defTabSz="912813"/>
            <a:r>
              <a:rPr lang="ru-RU" sz="2800" b="1">
                <a:latin typeface="Times New Roman" pitchFamily="18" charset="0"/>
                <a:cs typeface="Times New Roman" pitchFamily="18" charset="0"/>
              </a:rPr>
              <a:t>Водородная связь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  <p:sp>
        <p:nvSpPr>
          <p:cNvPr id="13317" name="AutoShape 44"/>
          <p:cNvSpPr>
            <a:spLocks noChangeAspect="1" noChangeArrowheads="1"/>
          </p:cNvSpPr>
          <p:nvPr/>
        </p:nvSpPr>
        <p:spPr bwMode="auto">
          <a:xfrm>
            <a:off x="357188" y="714375"/>
            <a:ext cx="55721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Line 43"/>
          <p:cNvSpPr>
            <a:spLocks noChangeShapeType="1"/>
          </p:cNvSpPr>
          <p:nvPr/>
        </p:nvSpPr>
        <p:spPr bwMode="auto">
          <a:xfrm>
            <a:off x="1511300" y="646113"/>
            <a:ext cx="1588" cy="3103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Line 42"/>
          <p:cNvSpPr>
            <a:spLocks noChangeShapeType="1"/>
          </p:cNvSpPr>
          <p:nvPr/>
        </p:nvSpPr>
        <p:spPr bwMode="auto">
          <a:xfrm>
            <a:off x="1511300" y="3762375"/>
            <a:ext cx="33543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Line 41"/>
          <p:cNvSpPr>
            <a:spLocks noChangeShapeType="1"/>
          </p:cNvSpPr>
          <p:nvPr/>
        </p:nvSpPr>
        <p:spPr bwMode="auto">
          <a:xfrm>
            <a:off x="1512888" y="2227263"/>
            <a:ext cx="95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40"/>
          <p:cNvSpPr>
            <a:spLocks noChangeShapeType="1"/>
          </p:cNvSpPr>
          <p:nvPr/>
        </p:nvSpPr>
        <p:spPr bwMode="auto">
          <a:xfrm>
            <a:off x="1512888" y="3082925"/>
            <a:ext cx="95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39"/>
          <p:cNvSpPr>
            <a:spLocks noChangeShapeType="1"/>
          </p:cNvSpPr>
          <p:nvPr/>
        </p:nvSpPr>
        <p:spPr bwMode="auto">
          <a:xfrm>
            <a:off x="1511300" y="1350963"/>
            <a:ext cx="968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Line 38"/>
          <p:cNvSpPr>
            <a:spLocks noChangeShapeType="1"/>
          </p:cNvSpPr>
          <p:nvPr/>
        </p:nvSpPr>
        <p:spPr bwMode="auto">
          <a:xfrm flipH="1">
            <a:off x="2171700" y="3762375"/>
            <a:ext cx="2063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4" name="Line 37"/>
          <p:cNvSpPr>
            <a:spLocks noChangeShapeType="1"/>
          </p:cNvSpPr>
          <p:nvPr/>
        </p:nvSpPr>
        <p:spPr bwMode="auto">
          <a:xfrm>
            <a:off x="2868613" y="3695700"/>
            <a:ext cx="0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Line 36"/>
          <p:cNvSpPr>
            <a:spLocks noChangeShapeType="1"/>
          </p:cNvSpPr>
          <p:nvPr/>
        </p:nvSpPr>
        <p:spPr bwMode="auto">
          <a:xfrm>
            <a:off x="2192338" y="3695700"/>
            <a:ext cx="0" cy="68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6" name="Line 35"/>
          <p:cNvSpPr>
            <a:spLocks noChangeShapeType="1"/>
          </p:cNvSpPr>
          <p:nvPr/>
        </p:nvSpPr>
        <p:spPr bwMode="auto">
          <a:xfrm>
            <a:off x="3571875" y="3695700"/>
            <a:ext cx="19050" cy="68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Line 34"/>
          <p:cNvSpPr>
            <a:spLocks noChangeShapeType="1"/>
          </p:cNvSpPr>
          <p:nvPr/>
        </p:nvSpPr>
        <p:spPr bwMode="auto">
          <a:xfrm>
            <a:off x="4267200" y="3695700"/>
            <a:ext cx="1588" cy="68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AutoShape 33"/>
          <p:cNvSpPr>
            <a:spLocks noChangeArrowheads="1"/>
          </p:cNvSpPr>
          <p:nvPr/>
        </p:nvSpPr>
        <p:spPr bwMode="auto">
          <a:xfrm>
            <a:off x="2165350" y="3625850"/>
            <a:ext cx="80963" cy="8096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9" name="AutoShape 32"/>
          <p:cNvSpPr>
            <a:spLocks noChangeArrowheads="1"/>
          </p:cNvSpPr>
          <p:nvPr/>
        </p:nvSpPr>
        <p:spPr bwMode="auto">
          <a:xfrm>
            <a:off x="2847975" y="3294063"/>
            <a:ext cx="80963" cy="80962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0" name="AutoShape 31"/>
          <p:cNvSpPr>
            <a:spLocks noChangeArrowheads="1"/>
          </p:cNvSpPr>
          <p:nvPr/>
        </p:nvSpPr>
        <p:spPr bwMode="auto">
          <a:xfrm>
            <a:off x="3541713" y="3082925"/>
            <a:ext cx="80962" cy="8096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1" name="AutoShape 30"/>
          <p:cNvSpPr>
            <a:spLocks noChangeArrowheads="1"/>
          </p:cNvSpPr>
          <p:nvPr/>
        </p:nvSpPr>
        <p:spPr bwMode="auto">
          <a:xfrm>
            <a:off x="4249738" y="2738438"/>
            <a:ext cx="80962" cy="80962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 flipV="1">
            <a:off x="2216150" y="2814638"/>
            <a:ext cx="2051050" cy="8509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3" name="AutoShape 28"/>
          <p:cNvSpPr>
            <a:spLocks noChangeArrowheads="1"/>
          </p:cNvSpPr>
          <p:nvPr/>
        </p:nvSpPr>
        <p:spPr bwMode="auto">
          <a:xfrm>
            <a:off x="4229100" y="2255838"/>
            <a:ext cx="80963" cy="80962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4" name="AutoShape 27"/>
          <p:cNvSpPr>
            <a:spLocks noChangeArrowheads="1"/>
          </p:cNvSpPr>
          <p:nvPr/>
        </p:nvSpPr>
        <p:spPr bwMode="auto">
          <a:xfrm>
            <a:off x="3548063" y="2525713"/>
            <a:ext cx="80962" cy="80962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5" name="AutoShape 26"/>
          <p:cNvSpPr>
            <a:spLocks noChangeArrowheads="1"/>
          </p:cNvSpPr>
          <p:nvPr/>
        </p:nvSpPr>
        <p:spPr bwMode="auto">
          <a:xfrm>
            <a:off x="2860675" y="2733675"/>
            <a:ext cx="80963" cy="80963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6" name="AutoShape 25"/>
          <p:cNvSpPr>
            <a:spLocks noChangeArrowheads="1"/>
          </p:cNvSpPr>
          <p:nvPr/>
        </p:nvSpPr>
        <p:spPr bwMode="auto">
          <a:xfrm>
            <a:off x="2127250" y="1331913"/>
            <a:ext cx="80963" cy="80962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2181225" y="1385888"/>
            <a:ext cx="696913" cy="146367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 flipV="1">
            <a:off x="2894013" y="2293938"/>
            <a:ext cx="1336675" cy="558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9" name="Line 22"/>
          <p:cNvSpPr>
            <a:spLocks noChangeShapeType="1"/>
          </p:cNvSpPr>
          <p:nvPr/>
        </p:nvSpPr>
        <p:spPr bwMode="auto">
          <a:xfrm flipV="1">
            <a:off x="2192338" y="2852738"/>
            <a:ext cx="701675" cy="3175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0" name="Text Box 21"/>
          <p:cNvSpPr txBox="1">
            <a:spLocks noChangeArrowheads="1"/>
          </p:cNvSpPr>
          <p:nvPr/>
        </p:nvSpPr>
        <p:spPr bwMode="auto">
          <a:xfrm>
            <a:off x="2154238" y="1074738"/>
            <a:ext cx="8286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3341" name="Text Box 20"/>
          <p:cNvSpPr txBox="1">
            <a:spLocks noChangeArrowheads="1"/>
          </p:cNvSpPr>
          <p:nvPr/>
        </p:nvSpPr>
        <p:spPr bwMode="auto">
          <a:xfrm>
            <a:off x="4314825" y="1997075"/>
            <a:ext cx="9715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Те</a:t>
            </a:r>
          </a:p>
        </p:txBody>
      </p:sp>
      <p:sp>
        <p:nvSpPr>
          <p:cNvPr id="13342" name="Text Box 19"/>
          <p:cNvSpPr txBox="1">
            <a:spLocks noChangeArrowheads="1"/>
          </p:cNvSpPr>
          <p:nvPr/>
        </p:nvSpPr>
        <p:spPr bwMode="auto">
          <a:xfrm>
            <a:off x="3214688" y="2022475"/>
            <a:ext cx="86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Sе</a:t>
            </a:r>
          </a:p>
        </p:txBody>
      </p:sp>
      <p:sp>
        <p:nvSpPr>
          <p:cNvPr id="13343" name="Text Box 18"/>
          <p:cNvSpPr txBox="1">
            <a:spLocks noChangeArrowheads="1"/>
          </p:cNvSpPr>
          <p:nvPr/>
        </p:nvSpPr>
        <p:spPr bwMode="auto">
          <a:xfrm>
            <a:off x="2667000" y="2308225"/>
            <a:ext cx="7207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3344" name="Text Box 17"/>
          <p:cNvSpPr txBox="1">
            <a:spLocks noChangeArrowheads="1"/>
          </p:cNvSpPr>
          <p:nvPr/>
        </p:nvSpPr>
        <p:spPr bwMode="auto">
          <a:xfrm>
            <a:off x="1527175" y="3282950"/>
            <a:ext cx="7921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5" name="Text Box 16"/>
          <p:cNvSpPr txBox="1">
            <a:spLocks noChangeArrowheads="1"/>
          </p:cNvSpPr>
          <p:nvPr/>
        </p:nvSpPr>
        <p:spPr bwMode="auto">
          <a:xfrm>
            <a:off x="2922588" y="3267075"/>
            <a:ext cx="863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SiН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6" name="Text Box 15"/>
          <p:cNvSpPr txBox="1">
            <a:spLocks noChangeArrowheads="1"/>
          </p:cNvSpPr>
          <p:nvPr/>
        </p:nvSpPr>
        <p:spPr bwMode="auto">
          <a:xfrm>
            <a:off x="3571875" y="2933700"/>
            <a:ext cx="9001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GеН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7" name="Text Box 14"/>
          <p:cNvSpPr txBox="1">
            <a:spLocks noChangeArrowheads="1"/>
          </p:cNvSpPr>
          <p:nvPr/>
        </p:nvSpPr>
        <p:spPr bwMode="auto">
          <a:xfrm>
            <a:off x="4343400" y="2549525"/>
            <a:ext cx="8636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SnН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8" name="Text Box 13"/>
          <p:cNvSpPr txBox="1">
            <a:spLocks noChangeArrowheads="1"/>
          </p:cNvSpPr>
          <p:nvPr/>
        </p:nvSpPr>
        <p:spPr bwMode="auto">
          <a:xfrm>
            <a:off x="357188" y="663575"/>
            <a:ext cx="11509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aseline="-30000">
                <a:latin typeface="Times New Roman" pitchFamily="18" charset="0"/>
                <a:cs typeface="Times New Roman" pitchFamily="18" charset="0"/>
              </a:rPr>
              <a:t>кип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,°C</a:t>
            </a:r>
          </a:p>
        </p:txBody>
      </p:sp>
      <p:sp>
        <p:nvSpPr>
          <p:cNvPr id="13349" name="Text Box 12"/>
          <p:cNvSpPr txBox="1">
            <a:spLocks noChangeArrowheads="1"/>
          </p:cNvSpPr>
          <p:nvPr/>
        </p:nvSpPr>
        <p:spPr bwMode="auto">
          <a:xfrm>
            <a:off x="693738" y="1106488"/>
            <a:ext cx="9366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+100</a:t>
            </a:r>
          </a:p>
        </p:txBody>
      </p:sp>
      <p:sp>
        <p:nvSpPr>
          <p:cNvPr id="13350" name="Text Box 11"/>
          <p:cNvSpPr txBox="1">
            <a:spLocks noChangeArrowheads="1"/>
          </p:cNvSpPr>
          <p:nvPr/>
        </p:nvSpPr>
        <p:spPr bwMode="auto">
          <a:xfrm>
            <a:off x="1103313" y="1993900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3351" name="Text Box 10"/>
          <p:cNvSpPr txBox="1">
            <a:spLocks noChangeArrowheads="1"/>
          </p:cNvSpPr>
          <p:nvPr/>
        </p:nvSpPr>
        <p:spPr bwMode="auto">
          <a:xfrm>
            <a:off x="758825" y="2852738"/>
            <a:ext cx="8636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–100</a:t>
            </a:r>
          </a:p>
        </p:txBody>
      </p:sp>
      <p:sp>
        <p:nvSpPr>
          <p:cNvPr id="13352" name="Text Box 9"/>
          <p:cNvSpPr txBox="1">
            <a:spLocks noChangeArrowheads="1"/>
          </p:cNvSpPr>
          <p:nvPr/>
        </p:nvSpPr>
        <p:spPr bwMode="auto">
          <a:xfrm>
            <a:off x="1979613" y="3787775"/>
            <a:ext cx="4667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353" name="Text Box 8"/>
          <p:cNvSpPr txBox="1">
            <a:spLocks noChangeArrowheads="1"/>
          </p:cNvSpPr>
          <p:nvPr/>
        </p:nvSpPr>
        <p:spPr bwMode="auto">
          <a:xfrm>
            <a:off x="2668588" y="3787775"/>
            <a:ext cx="40005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354" name="Text Box 7"/>
          <p:cNvSpPr txBox="1">
            <a:spLocks noChangeArrowheads="1"/>
          </p:cNvSpPr>
          <p:nvPr/>
        </p:nvSpPr>
        <p:spPr bwMode="auto">
          <a:xfrm>
            <a:off x="3406775" y="3787775"/>
            <a:ext cx="42227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355" name="Text Box 6"/>
          <p:cNvSpPr txBox="1">
            <a:spLocks noChangeArrowheads="1"/>
          </p:cNvSpPr>
          <p:nvPr/>
        </p:nvSpPr>
        <p:spPr bwMode="auto">
          <a:xfrm>
            <a:off x="4086225" y="3792538"/>
            <a:ext cx="3794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356" name="Text Box 5"/>
          <p:cNvSpPr txBox="1">
            <a:spLocks noChangeArrowheads="1"/>
          </p:cNvSpPr>
          <p:nvPr/>
        </p:nvSpPr>
        <p:spPr bwMode="auto">
          <a:xfrm>
            <a:off x="4527550" y="3854450"/>
            <a:ext cx="1150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Период</a:t>
            </a:r>
          </a:p>
        </p:txBody>
      </p:sp>
      <p:sp>
        <p:nvSpPr>
          <p:cNvPr id="13357" name="Text Box 4"/>
          <p:cNvSpPr txBox="1">
            <a:spLocks noChangeArrowheads="1"/>
          </p:cNvSpPr>
          <p:nvPr/>
        </p:nvSpPr>
        <p:spPr bwMode="auto">
          <a:xfrm>
            <a:off x="5643563" y="1500188"/>
            <a:ext cx="30718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/>
            <a:r>
              <a:rPr lang="ru-RU" sz="2400">
                <a:latin typeface="Times New Roman" pitchFamily="18" charset="0"/>
                <a:cs typeface="Times New Roman" pitchFamily="18" charset="0"/>
              </a:rPr>
              <a:t>Рис.21. Влияние водородной связи на температуру кипения ряда бинарных водородных соединений.</a:t>
            </a:r>
          </a:p>
        </p:txBody>
      </p:sp>
      <p:sp>
        <p:nvSpPr>
          <p:cNvPr id="13358" name="AutoShape 3"/>
          <p:cNvSpPr>
            <a:spLocks noChangeArrowheads="1"/>
          </p:cNvSpPr>
          <p:nvPr/>
        </p:nvSpPr>
        <p:spPr bwMode="auto">
          <a:xfrm>
            <a:off x="2179638" y="3127375"/>
            <a:ext cx="80962" cy="80963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9" name="AutoShape 66"/>
          <p:cNvSpPr>
            <a:spLocks noChangeAspect="1" noChangeArrowheads="1"/>
          </p:cNvSpPr>
          <p:nvPr/>
        </p:nvSpPr>
        <p:spPr bwMode="auto">
          <a:xfrm>
            <a:off x="1071563" y="4572000"/>
            <a:ext cx="7286625" cy="20002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defTabSz="912813"/>
            <a:endParaRPr lang="ru-RU"/>
          </a:p>
        </p:txBody>
      </p:sp>
      <p:sp>
        <p:nvSpPr>
          <p:cNvPr id="13360" name="Text Box 67"/>
          <p:cNvSpPr txBox="1">
            <a:spLocks noChangeArrowheads="1"/>
          </p:cNvSpPr>
          <p:nvPr/>
        </p:nvSpPr>
        <p:spPr bwMode="auto">
          <a:xfrm>
            <a:off x="1368425" y="5575300"/>
            <a:ext cx="396875" cy="36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3361" name="Freeform 68"/>
          <p:cNvSpPr>
            <a:spLocks/>
          </p:cNvSpPr>
          <p:nvPr/>
        </p:nvSpPr>
        <p:spPr bwMode="auto">
          <a:xfrm>
            <a:off x="1176338" y="5500688"/>
            <a:ext cx="252412" cy="179387"/>
          </a:xfrm>
          <a:custGeom>
            <a:avLst/>
            <a:gdLst>
              <a:gd name="T0" fmla="*/ 0 w 321"/>
              <a:gd name="T1" fmla="*/ 0 h 250"/>
              <a:gd name="T2" fmla="*/ 2147483647 w 321"/>
              <a:gd name="T3" fmla="*/ 2147483647 h 250"/>
              <a:gd name="T4" fmla="*/ 0 60000 65536"/>
              <a:gd name="T5" fmla="*/ 0 60000 65536"/>
              <a:gd name="T6" fmla="*/ 0 w 321"/>
              <a:gd name="T7" fmla="*/ 0 h 250"/>
              <a:gd name="T8" fmla="*/ 321 w 321"/>
              <a:gd name="T9" fmla="*/ 250 h 2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1" h="250">
                <a:moveTo>
                  <a:pt x="0" y="0"/>
                </a:moveTo>
                <a:lnTo>
                  <a:pt x="321" y="250"/>
                </a:ln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defTabSz="912813"/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2" name="Line 69"/>
          <p:cNvSpPr>
            <a:spLocks noChangeShapeType="1"/>
          </p:cNvSpPr>
          <p:nvPr/>
        </p:nvSpPr>
        <p:spPr bwMode="auto">
          <a:xfrm flipV="1">
            <a:off x="1604963" y="5480050"/>
            <a:ext cx="24130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63" name="Text Box 70"/>
          <p:cNvSpPr txBox="1">
            <a:spLocks noChangeArrowheads="1"/>
          </p:cNvSpPr>
          <p:nvPr/>
        </p:nvSpPr>
        <p:spPr bwMode="auto">
          <a:xfrm>
            <a:off x="1790700" y="5167313"/>
            <a:ext cx="3603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3364" name="Line 71"/>
          <p:cNvSpPr>
            <a:spLocks noChangeShapeType="1"/>
          </p:cNvSpPr>
          <p:nvPr/>
        </p:nvSpPr>
        <p:spPr bwMode="auto">
          <a:xfrm flipV="1">
            <a:off x="2111375" y="5151438"/>
            <a:ext cx="176213" cy="10636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65" name="Text Box 72"/>
          <p:cNvSpPr txBox="1">
            <a:spLocks noChangeArrowheads="1"/>
          </p:cNvSpPr>
          <p:nvPr/>
        </p:nvSpPr>
        <p:spPr bwMode="auto">
          <a:xfrm>
            <a:off x="2184400" y="492918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3367" name="Text Box 74"/>
          <p:cNvSpPr txBox="1">
            <a:spLocks noChangeArrowheads="1"/>
          </p:cNvSpPr>
          <p:nvPr/>
        </p:nvSpPr>
        <p:spPr bwMode="auto">
          <a:xfrm>
            <a:off x="2509838" y="5154613"/>
            <a:ext cx="360362" cy="3603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en-US" sz="2000" dirty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rPr>
              <a:t>H</a:t>
            </a:r>
            <a:endParaRPr lang="ru-RU" sz="2000" dirty="0">
              <a:ln>
                <a:solidFill>
                  <a:sysClr val="windowText" lastClr="000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8" name="Freeform 75"/>
          <p:cNvSpPr>
            <a:spLocks/>
          </p:cNvSpPr>
          <p:nvPr/>
        </p:nvSpPr>
        <p:spPr bwMode="auto">
          <a:xfrm>
            <a:off x="2771775" y="5441950"/>
            <a:ext cx="177800" cy="122238"/>
          </a:xfrm>
          <a:custGeom>
            <a:avLst/>
            <a:gdLst>
              <a:gd name="T0" fmla="*/ 0 w 334"/>
              <a:gd name="T1" fmla="*/ 0 h 193"/>
              <a:gd name="T2" fmla="*/ 2147483647 w 334"/>
              <a:gd name="T3" fmla="*/ 2147483647 h 193"/>
              <a:gd name="T4" fmla="*/ 0 60000 65536"/>
              <a:gd name="T5" fmla="*/ 0 60000 65536"/>
              <a:gd name="T6" fmla="*/ 0 w 334"/>
              <a:gd name="T7" fmla="*/ 0 h 193"/>
              <a:gd name="T8" fmla="*/ 334 w 334"/>
              <a:gd name="T9" fmla="*/ 193 h 1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4" h="193">
                <a:moveTo>
                  <a:pt x="0" y="0"/>
                </a:moveTo>
                <a:lnTo>
                  <a:pt x="334" y="193"/>
                </a:ln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defTabSz="912813"/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9" name="Text Box 76"/>
          <p:cNvSpPr txBox="1">
            <a:spLocks noChangeArrowheads="1"/>
          </p:cNvSpPr>
          <p:nvPr/>
        </p:nvSpPr>
        <p:spPr bwMode="auto">
          <a:xfrm>
            <a:off x="2886075" y="5443538"/>
            <a:ext cx="252413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3370" name="Line 77"/>
          <p:cNvSpPr>
            <a:spLocks noChangeShapeType="1"/>
          </p:cNvSpPr>
          <p:nvPr/>
        </p:nvSpPr>
        <p:spPr bwMode="auto">
          <a:xfrm flipV="1">
            <a:off x="3073400" y="5410200"/>
            <a:ext cx="196850" cy="165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71" name="Text Box 78"/>
          <p:cNvSpPr txBox="1">
            <a:spLocks noChangeArrowheads="1"/>
          </p:cNvSpPr>
          <p:nvPr/>
        </p:nvSpPr>
        <p:spPr bwMode="auto">
          <a:xfrm>
            <a:off x="3171825" y="5159375"/>
            <a:ext cx="3952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3372" name="Line 79"/>
          <p:cNvSpPr>
            <a:spLocks noChangeShapeType="1"/>
          </p:cNvSpPr>
          <p:nvPr/>
        </p:nvSpPr>
        <p:spPr bwMode="auto">
          <a:xfrm flipV="1">
            <a:off x="3400425" y="5184775"/>
            <a:ext cx="146050" cy="10636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73" name="Text Box 80"/>
          <p:cNvSpPr txBox="1">
            <a:spLocks noChangeArrowheads="1"/>
          </p:cNvSpPr>
          <p:nvPr/>
        </p:nvSpPr>
        <p:spPr bwMode="auto">
          <a:xfrm>
            <a:off x="3443288" y="4935538"/>
            <a:ext cx="3603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3374" name="Line 81"/>
          <p:cNvSpPr>
            <a:spLocks noChangeShapeType="1"/>
          </p:cNvSpPr>
          <p:nvPr/>
        </p:nvSpPr>
        <p:spPr bwMode="auto">
          <a:xfrm>
            <a:off x="3629025" y="5184775"/>
            <a:ext cx="220663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75" name="Text Box 82"/>
          <p:cNvSpPr txBox="1">
            <a:spLocks noChangeArrowheads="1"/>
          </p:cNvSpPr>
          <p:nvPr/>
        </p:nvSpPr>
        <p:spPr bwMode="auto">
          <a:xfrm>
            <a:off x="3800475" y="5241925"/>
            <a:ext cx="212725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3376" name="Text Box 83"/>
          <p:cNvSpPr txBox="1">
            <a:spLocks noChangeArrowheads="1"/>
          </p:cNvSpPr>
          <p:nvPr/>
        </p:nvSpPr>
        <p:spPr bwMode="auto">
          <a:xfrm>
            <a:off x="1411288" y="4572000"/>
            <a:ext cx="2303462" cy="395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межмолекулярная</a:t>
            </a:r>
          </a:p>
        </p:txBody>
      </p:sp>
      <p:sp>
        <p:nvSpPr>
          <p:cNvPr id="13377" name="Text Box 84"/>
          <p:cNvSpPr txBox="1">
            <a:spLocks noChangeArrowheads="1"/>
          </p:cNvSpPr>
          <p:nvPr/>
        </p:nvSpPr>
        <p:spPr bwMode="auto">
          <a:xfrm>
            <a:off x="5643563" y="4500563"/>
            <a:ext cx="2700337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внутримолекулярная</a:t>
            </a:r>
          </a:p>
        </p:txBody>
      </p:sp>
      <p:sp>
        <p:nvSpPr>
          <p:cNvPr id="13378" name="Text Box 85"/>
          <p:cNvSpPr txBox="1">
            <a:spLocks noChangeArrowheads="1"/>
          </p:cNvSpPr>
          <p:nvPr/>
        </p:nvSpPr>
        <p:spPr bwMode="auto">
          <a:xfrm>
            <a:off x="1736725" y="5997575"/>
            <a:ext cx="1692275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фтороводород</a:t>
            </a:r>
          </a:p>
        </p:txBody>
      </p:sp>
      <p:sp>
        <p:nvSpPr>
          <p:cNvPr id="13379" name="Text Box 86"/>
          <p:cNvSpPr txBox="1">
            <a:spLocks noChangeArrowheads="1"/>
          </p:cNvSpPr>
          <p:nvPr/>
        </p:nvSpPr>
        <p:spPr bwMode="auto">
          <a:xfrm>
            <a:off x="5300663" y="6034088"/>
            <a:ext cx="2700337" cy="395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spcAft>
                <a:spcPts val="1000"/>
              </a:spcAf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салициловый альдегид</a:t>
            </a:r>
          </a:p>
        </p:txBody>
      </p:sp>
      <p:graphicFrame>
        <p:nvGraphicFramePr>
          <p:cNvPr id="13314" name="Object 87"/>
          <p:cNvGraphicFramePr>
            <a:graphicFrameLocks noChangeAspect="1"/>
          </p:cNvGraphicFramePr>
          <p:nvPr/>
        </p:nvGraphicFramePr>
        <p:xfrm>
          <a:off x="4714875" y="4786313"/>
          <a:ext cx="1666875" cy="1390650"/>
        </p:xfrm>
        <a:graphic>
          <a:graphicData uri="http://schemas.openxmlformats.org/presentationml/2006/ole">
            <p:oleObj spid="_x0000_s97285" r:id="rId3" imgW="1604772" imgH="1469136" progId="">
              <p:embed/>
            </p:oleObj>
          </a:graphicData>
        </a:graphic>
      </p:graphicFrame>
      <p:sp>
        <p:nvSpPr>
          <p:cNvPr id="68" name="Стрелка вверх 67"/>
          <p:cNvSpPr/>
          <p:nvPr/>
        </p:nvSpPr>
        <p:spPr>
          <a:xfrm>
            <a:off x="2123728" y="1551690"/>
            <a:ext cx="108000" cy="15480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66" name="Freeform 73"/>
          <p:cNvSpPr>
            <a:spLocks/>
          </p:cNvSpPr>
          <p:nvPr/>
        </p:nvSpPr>
        <p:spPr bwMode="auto">
          <a:xfrm>
            <a:off x="2406573" y="5194262"/>
            <a:ext cx="179388" cy="122237"/>
          </a:xfrm>
          <a:custGeom>
            <a:avLst/>
            <a:gdLst>
              <a:gd name="T0" fmla="*/ 0 w 283"/>
              <a:gd name="T1" fmla="*/ 0 h 193"/>
              <a:gd name="T2" fmla="*/ 2147483647 w 283"/>
              <a:gd name="T3" fmla="*/ 2147483647 h 193"/>
              <a:gd name="T4" fmla="*/ 0 60000 65536"/>
              <a:gd name="T5" fmla="*/ 0 60000 65536"/>
              <a:gd name="T6" fmla="*/ 0 w 283"/>
              <a:gd name="T7" fmla="*/ 0 h 193"/>
              <a:gd name="T8" fmla="*/ 283 w 283"/>
              <a:gd name="T9" fmla="*/ 193 h 1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" h="193">
                <a:moveTo>
                  <a:pt x="0" y="0"/>
                </a:moveTo>
                <a:lnTo>
                  <a:pt x="283" y="193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defTabSz="912813"/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47"/>
          <p:cNvSpPr>
            <a:spLocks noChangeAspect="1" noChangeArrowheads="1"/>
          </p:cNvSpPr>
          <p:nvPr/>
        </p:nvSpPr>
        <p:spPr bwMode="auto">
          <a:xfrm>
            <a:off x="1357313" y="1446213"/>
            <a:ext cx="63119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endParaRPr lang="ru-RU" sz="2000"/>
          </a:p>
        </p:txBody>
      </p:sp>
      <p:sp>
        <p:nvSpPr>
          <p:cNvPr id="14340" name="Text Box 19"/>
          <p:cNvSpPr txBox="1">
            <a:spLocks noChangeArrowheads="1"/>
          </p:cNvSpPr>
          <p:nvPr/>
        </p:nvSpPr>
        <p:spPr bwMode="auto">
          <a:xfrm>
            <a:off x="1560513" y="5530850"/>
            <a:ext cx="5940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 anchor="ctr" anchorCtr="1"/>
          <a:lstStyle/>
          <a:p>
            <a:pPr algn="ctr" defTabSz="912813"/>
            <a:r>
              <a:rPr lang="ru-RU" sz="2000">
                <a:latin typeface="Times New Roman" pitchFamily="18" charset="0"/>
                <a:cs typeface="Times New Roman" pitchFamily="18" charset="0"/>
              </a:rPr>
              <a:t>Рис.22. Водородная связь в ионе НF</a:t>
            </a:r>
            <a:r>
              <a:rPr lang="ru-RU" sz="20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и форма молекулярных орбиталей.</a:t>
            </a:r>
          </a:p>
        </p:txBody>
      </p:sp>
      <p:sp>
        <p:nvSpPr>
          <p:cNvPr id="53263" name="Oval 15"/>
          <p:cNvSpPr>
            <a:spLocks noChangeArrowheads="1"/>
          </p:cNvSpPr>
          <p:nvPr/>
        </p:nvSpPr>
        <p:spPr bwMode="auto">
          <a:xfrm>
            <a:off x="6028492" y="2295529"/>
            <a:ext cx="302563" cy="30262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+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6330293" y="2295529"/>
            <a:ext cx="302563" cy="30262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−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61" name="Oval 13"/>
          <p:cNvSpPr>
            <a:spLocks noChangeArrowheads="1"/>
          </p:cNvSpPr>
          <p:nvPr/>
        </p:nvSpPr>
        <p:spPr bwMode="auto">
          <a:xfrm>
            <a:off x="6716689" y="2268850"/>
            <a:ext cx="388683" cy="38875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+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60" name="Oval 12"/>
          <p:cNvSpPr>
            <a:spLocks noChangeArrowheads="1"/>
          </p:cNvSpPr>
          <p:nvPr/>
        </p:nvSpPr>
        <p:spPr bwMode="auto">
          <a:xfrm>
            <a:off x="7484147" y="2268087"/>
            <a:ext cx="302563" cy="30262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+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7181584" y="2285619"/>
            <a:ext cx="302563" cy="30262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−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683375" y="2657475"/>
            <a:ext cx="7572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defTabSz="912813"/>
            <a:r>
              <a:rPr lang="ru-RU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800" baseline="-30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baseline="30000">
                <a:latin typeface="Times New Roman" pitchFamily="18" charset="0"/>
                <a:cs typeface="Times New Roman" pitchFamily="18" charset="0"/>
              </a:rPr>
              <a:t>*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defTabSz="912813" eaLnBrk="0" hangingPunct="0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6587330" y="4061765"/>
            <a:ext cx="302563" cy="30262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+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6294675" y="4061765"/>
            <a:ext cx="302563" cy="30262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−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 rot="10800000" flipH="1" flipV="1">
            <a:off x="7412709" y="4061765"/>
            <a:ext cx="302563" cy="30262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−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 rot="10800000" flipH="1" flipV="1">
            <a:off x="7120054" y="4061765"/>
            <a:ext cx="302563" cy="30262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+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6804535" y="4032036"/>
            <a:ext cx="389445" cy="371986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lIns="109728" tIns="54864" rIns="109728" bIns="54864" anchor="ctr" anchorCtr="1"/>
          <a:lstStyle/>
          <a:p>
            <a:pPr>
              <a:defRPr/>
            </a:pPr>
            <a:r>
              <a:rPr lang="ru-RU" sz="1400">
                <a:ln w="19050">
                  <a:solidFill>
                    <a:schemeClr val="tx1"/>
                  </a:solidFill>
                </a:ln>
                <a:latin typeface="Calibri" pitchFamily="34" charset="0"/>
                <a:ea typeface="Times New Roman" pitchFamily="18" charset="0"/>
                <a:cs typeface="+mn-cs"/>
              </a:rPr>
              <a:t>+</a:t>
            </a:r>
            <a:endParaRPr lang="ru-RU">
              <a:ln w="19050">
                <a:solidFill>
                  <a:schemeClr val="tx1"/>
                </a:solidFill>
              </a:ln>
              <a:latin typeface="Calibri" pitchFamily="34" charset="0"/>
              <a:cs typeface="+mn-cs"/>
            </a:endParaRPr>
          </a:p>
        </p:txBody>
      </p:sp>
      <p:sp>
        <p:nvSpPr>
          <p:cNvPr id="14352" name="Text Box 4"/>
          <p:cNvSpPr txBox="1">
            <a:spLocks noChangeArrowheads="1"/>
          </p:cNvSpPr>
          <p:nvPr/>
        </p:nvSpPr>
        <p:spPr bwMode="auto">
          <a:xfrm>
            <a:off x="6775450" y="4375150"/>
            <a:ext cx="5762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28" tIns="54864" rIns="109728" bIns="54864"/>
          <a:lstStyle/>
          <a:p>
            <a:pPr defTabSz="912813"/>
            <a:r>
              <a:rPr lang="ru-RU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800" baseline="-3000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defTabSz="912813" eaLnBrk="0" hangingPunct="0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3" name="Text Box 3"/>
          <p:cNvSpPr txBox="1">
            <a:spLocks noChangeArrowheads="1"/>
          </p:cNvSpPr>
          <p:nvPr/>
        </p:nvSpPr>
        <p:spPr bwMode="auto">
          <a:xfrm>
            <a:off x="6121400" y="1643063"/>
            <a:ext cx="1512888" cy="43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09728" tIns="54864" rIns="109728" bIns="54864"/>
          <a:lstStyle/>
          <a:p>
            <a:pPr defTabSz="912813"/>
            <a:r>
              <a:rPr lang="ru-RU" sz="2000">
                <a:latin typeface="Times New Roman" pitchFamily="18" charset="0"/>
                <a:cs typeface="Times New Roman" pitchFamily="18" charset="0"/>
              </a:rPr>
              <a:t>Форма МО</a:t>
            </a:r>
          </a:p>
        </p:txBody>
      </p:sp>
      <p:sp>
        <p:nvSpPr>
          <p:cNvPr id="14354" name="Rectangle 49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ru-RU" sz="1400">
                <a:latin typeface="Calibri" pitchFamily="34" charset="0"/>
                <a:cs typeface="Times New Roman" pitchFamily="18" charset="0"/>
              </a:rPr>
              <a:t>АО</a:t>
            </a:r>
            <a:r>
              <a:rPr lang="ru-RU" sz="1400" baseline="-30000">
                <a:latin typeface="Calibri" pitchFamily="34" charset="0"/>
                <a:cs typeface="Times New Roman" pitchFamily="18" charset="0"/>
              </a:rPr>
              <a:t>Н</a:t>
            </a:r>
            <a:r>
              <a:rPr lang="ru-RU" sz="1400">
                <a:latin typeface="Calibri" pitchFamily="34" charset="0"/>
                <a:cs typeface="Times New Roman" pitchFamily="18" charset="0"/>
              </a:rPr>
              <a:t>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4355" name="Rectangle 88"/>
          <p:cNvSpPr>
            <a:spLocks noChangeArrowheads="1"/>
          </p:cNvSpPr>
          <p:nvPr/>
        </p:nvSpPr>
        <p:spPr bwMode="auto">
          <a:xfrm>
            <a:off x="1214414" y="428625"/>
            <a:ext cx="32290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3838" algn="ctr" defTabSz="912813"/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</a:t>
            </a:r>
            <a:r>
              <a:rPr lang="ru-RU" sz="2400" b="1" cap="all" baseline="-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2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F</a:t>
            </a:r>
            <a:r>
              <a:rPr lang="ru-RU" sz="2400" b="1" cap="all" baseline="-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2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sym typeface="Wingdings 3" pitchFamily="18" charset="2"/>
              </a:rPr>
              <a:t>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Н</a:t>
            </a:r>
            <a:r>
              <a:rPr lang="ru-RU" sz="2400" b="1" cap="all" baseline="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sym typeface="Wingdings 3" pitchFamily="18" charset="2"/>
              </a:rPr>
              <a:t>+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sym typeface="Wingdings 3" pitchFamily="18" charset="2"/>
              </a:rPr>
              <a:t>+ НF</a:t>
            </a:r>
            <a:r>
              <a:rPr lang="ru-RU" sz="2400" b="1" cap="all" baseline="-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sym typeface="Wingdings 3" pitchFamily="18" charset="2"/>
              </a:rPr>
              <a:t>2</a:t>
            </a:r>
            <a:r>
              <a:rPr lang="ru-RU" sz="24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sym typeface="Wingdings 3" pitchFamily="18" charset="2"/>
              </a:rPr>
              <a:t>−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  <a:sym typeface="Wingdings 3" pitchFamily="18" charset="2"/>
            </a:endParaRPr>
          </a:p>
        </p:txBody>
      </p:sp>
      <p:grpSp>
        <p:nvGrpSpPr>
          <p:cNvPr id="2" name="Группа 50"/>
          <p:cNvGrpSpPr>
            <a:grpSpLocks/>
          </p:cNvGrpSpPr>
          <p:nvPr/>
        </p:nvGrpSpPr>
        <p:grpSpPr bwMode="auto">
          <a:xfrm>
            <a:off x="642938" y="1395413"/>
            <a:ext cx="4402137" cy="3890962"/>
            <a:chOff x="1476375" y="1503379"/>
            <a:chExt cx="3568700" cy="3316287"/>
          </a:xfrm>
        </p:grpSpPr>
        <p:graphicFrame>
          <p:nvGraphicFramePr>
            <p:cNvPr id="14338" name="Object 25"/>
            <p:cNvGraphicFramePr>
              <a:graphicFrameLocks noChangeAspect="1"/>
            </p:cNvGraphicFramePr>
            <p:nvPr/>
          </p:nvGraphicFramePr>
          <p:xfrm>
            <a:off x="2984500" y="1517666"/>
            <a:ext cx="1016000" cy="500063"/>
          </p:xfrm>
          <a:graphic>
            <a:graphicData uri="http://schemas.openxmlformats.org/presentationml/2006/ole">
              <p:oleObj spid="_x0000_s98309" name="Equation" r:id="rId3" imgW="495085" imgH="241195" progId="">
                <p:embed/>
              </p:oleObj>
            </a:graphicData>
          </a:graphic>
        </p:graphicFrame>
        <p:sp>
          <p:nvSpPr>
            <p:cNvPr id="14358" name="Line 46"/>
            <p:cNvSpPr>
              <a:spLocks noChangeShapeType="1"/>
            </p:cNvSpPr>
            <p:nvPr/>
          </p:nvSpPr>
          <p:spPr bwMode="auto">
            <a:xfrm>
              <a:off x="1857375" y="1503379"/>
              <a:ext cx="0" cy="3136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9" name="Line 45"/>
            <p:cNvSpPr>
              <a:spLocks noChangeShapeType="1"/>
            </p:cNvSpPr>
            <p:nvPr/>
          </p:nvSpPr>
          <p:spPr bwMode="auto">
            <a:xfrm>
              <a:off x="2232025" y="2778141"/>
              <a:ext cx="301625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0" name="Line 44"/>
            <p:cNvSpPr>
              <a:spLocks noChangeShapeType="1"/>
            </p:cNvSpPr>
            <p:nvPr/>
          </p:nvSpPr>
          <p:spPr bwMode="auto">
            <a:xfrm>
              <a:off x="4044950" y="3668729"/>
              <a:ext cx="30321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1" name="Line 43"/>
            <p:cNvSpPr>
              <a:spLocks noChangeShapeType="1"/>
            </p:cNvSpPr>
            <p:nvPr/>
          </p:nvSpPr>
          <p:spPr bwMode="auto">
            <a:xfrm>
              <a:off x="4059238" y="3856054"/>
              <a:ext cx="3016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>
              <a:off x="4114614" y="3501810"/>
              <a:ext cx="1287" cy="251664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89" name="Line 41"/>
            <p:cNvSpPr>
              <a:spLocks noChangeShapeType="1"/>
            </p:cNvSpPr>
            <p:nvPr/>
          </p:nvSpPr>
          <p:spPr bwMode="auto">
            <a:xfrm>
              <a:off x="4155796" y="3729120"/>
              <a:ext cx="0" cy="25301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88" name="Line 40"/>
            <p:cNvSpPr>
              <a:spLocks noChangeShapeType="1"/>
            </p:cNvSpPr>
            <p:nvPr/>
          </p:nvSpPr>
          <p:spPr bwMode="auto">
            <a:xfrm flipV="1">
              <a:off x="4244595" y="3691235"/>
              <a:ext cx="0" cy="25166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65" name="AutoShape 39"/>
            <p:cNvSpPr>
              <a:spLocks/>
            </p:cNvSpPr>
            <p:nvPr/>
          </p:nvSpPr>
          <p:spPr bwMode="auto">
            <a:xfrm>
              <a:off x="3890963" y="3581416"/>
              <a:ext cx="107950" cy="342900"/>
            </a:xfrm>
            <a:prstGeom prst="leftBracket">
              <a:avLst>
                <a:gd name="adj" fmla="val 26471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/>
              <a:endParaRPr lang="ru-RU"/>
            </a:p>
          </p:txBody>
        </p:sp>
        <p:sp>
          <p:nvSpPr>
            <p:cNvPr id="53286" name="Line 38"/>
            <p:cNvSpPr>
              <a:spLocks noChangeShapeType="1"/>
            </p:cNvSpPr>
            <p:nvPr/>
          </p:nvSpPr>
          <p:spPr bwMode="auto">
            <a:xfrm>
              <a:off x="3167422" y="4278452"/>
              <a:ext cx="32302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85" name="Line 37"/>
            <p:cNvSpPr>
              <a:spLocks noChangeShapeType="1"/>
            </p:cNvSpPr>
            <p:nvPr/>
          </p:nvSpPr>
          <p:spPr bwMode="auto">
            <a:xfrm flipV="1">
              <a:off x="3173856" y="3777829"/>
              <a:ext cx="39509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84" name="Line 36"/>
            <p:cNvSpPr>
              <a:spLocks noChangeShapeType="1"/>
            </p:cNvSpPr>
            <p:nvPr/>
          </p:nvSpPr>
          <p:spPr bwMode="auto">
            <a:xfrm>
              <a:off x="3186725" y="2160954"/>
              <a:ext cx="302433" cy="135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69" name="Line 35"/>
            <p:cNvSpPr>
              <a:spLocks noChangeShapeType="1"/>
            </p:cNvSpPr>
            <p:nvPr/>
          </p:nvSpPr>
          <p:spPr bwMode="auto">
            <a:xfrm flipV="1">
              <a:off x="2559050" y="2160604"/>
              <a:ext cx="627063" cy="6175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0" name="Line 34"/>
            <p:cNvSpPr>
              <a:spLocks noChangeShapeType="1"/>
            </p:cNvSpPr>
            <p:nvPr/>
          </p:nvSpPr>
          <p:spPr bwMode="auto">
            <a:xfrm>
              <a:off x="2563813" y="2778141"/>
              <a:ext cx="603250" cy="15097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1" name="Line 33"/>
            <p:cNvSpPr>
              <a:spLocks noChangeShapeType="1"/>
            </p:cNvSpPr>
            <p:nvPr/>
          </p:nvSpPr>
          <p:spPr bwMode="auto">
            <a:xfrm flipV="1">
              <a:off x="3498850" y="3738579"/>
              <a:ext cx="392113" cy="539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2" name="Line 32"/>
            <p:cNvSpPr>
              <a:spLocks noChangeShapeType="1"/>
            </p:cNvSpPr>
            <p:nvPr/>
          </p:nvSpPr>
          <p:spPr bwMode="auto">
            <a:xfrm>
              <a:off x="3498850" y="2160604"/>
              <a:ext cx="392113" cy="16081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79" name="Line 31"/>
            <p:cNvSpPr>
              <a:spLocks noChangeShapeType="1"/>
            </p:cNvSpPr>
            <p:nvPr/>
          </p:nvSpPr>
          <p:spPr bwMode="auto">
            <a:xfrm>
              <a:off x="3279386" y="4147208"/>
              <a:ext cx="0" cy="3233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78" name="Line 30"/>
            <p:cNvSpPr>
              <a:spLocks noChangeShapeType="1"/>
            </p:cNvSpPr>
            <p:nvPr/>
          </p:nvSpPr>
          <p:spPr bwMode="auto">
            <a:xfrm flipV="1">
              <a:off x="3408080" y="4086321"/>
              <a:ext cx="0" cy="32337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77" name="Line 29"/>
            <p:cNvSpPr>
              <a:spLocks noChangeShapeType="1"/>
            </p:cNvSpPr>
            <p:nvPr/>
          </p:nvSpPr>
          <p:spPr bwMode="auto">
            <a:xfrm>
              <a:off x="2382385" y="2514095"/>
              <a:ext cx="2574" cy="397792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76" name="Line 28"/>
            <p:cNvSpPr>
              <a:spLocks noChangeShapeType="1"/>
            </p:cNvSpPr>
            <p:nvPr/>
          </p:nvSpPr>
          <p:spPr bwMode="auto">
            <a:xfrm>
              <a:off x="3285821" y="3647938"/>
              <a:ext cx="1287" cy="32337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275" name="Line 27"/>
            <p:cNvSpPr>
              <a:spLocks noChangeShapeType="1"/>
            </p:cNvSpPr>
            <p:nvPr/>
          </p:nvSpPr>
          <p:spPr bwMode="auto">
            <a:xfrm flipV="1">
              <a:off x="3427385" y="3603288"/>
              <a:ext cx="1287" cy="3247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78" name="Line 26"/>
            <p:cNvSpPr>
              <a:spLocks noChangeShapeType="1"/>
            </p:cNvSpPr>
            <p:nvPr/>
          </p:nvSpPr>
          <p:spPr bwMode="auto">
            <a:xfrm>
              <a:off x="3503613" y="3789379"/>
              <a:ext cx="387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9" name="Text Box 24"/>
            <p:cNvSpPr txBox="1">
              <a:spLocks noChangeArrowheads="1"/>
            </p:cNvSpPr>
            <p:nvPr/>
          </p:nvSpPr>
          <p:spPr bwMode="auto">
            <a:xfrm>
              <a:off x="3929063" y="1874854"/>
              <a:ext cx="1116012" cy="72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АО</a:t>
              </a:r>
              <a:r>
                <a:rPr lang="ru-RU" sz="2000" baseline="-30000">
                  <a:latin typeface="Times New Roman" pitchFamily="18" charset="0"/>
                  <a:cs typeface="Times New Roman" pitchFamily="18" charset="0"/>
                </a:rPr>
                <a:t>(F,F</a:t>
              </a:r>
              <a:r>
                <a:rPr lang="ru-RU" sz="2000" baseline="3000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ru-RU" sz="2000" baseline="-2500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4380" name="Text Box 23"/>
            <p:cNvSpPr txBox="1">
              <a:spLocks noChangeArrowheads="1"/>
            </p:cNvSpPr>
            <p:nvPr/>
          </p:nvSpPr>
          <p:spPr bwMode="auto">
            <a:xfrm>
              <a:off x="2132013" y="2989279"/>
              <a:ext cx="427037" cy="395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54864" rIns="72000" bIns="54864" anchor="ctr" anchorCtr="1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1s</a:t>
              </a:r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1" name="Text Box 22"/>
            <p:cNvSpPr txBox="1">
              <a:spLocks noChangeArrowheads="1"/>
            </p:cNvSpPr>
            <p:nvPr/>
          </p:nvSpPr>
          <p:spPr bwMode="auto">
            <a:xfrm>
              <a:off x="3890963" y="3017854"/>
              <a:ext cx="612775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2р</a:t>
              </a:r>
              <a:r>
                <a:rPr lang="ru-RU" sz="2000" baseline="-3000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2" name="Text Box 21"/>
            <p:cNvSpPr txBox="1">
              <a:spLocks noChangeArrowheads="1"/>
            </p:cNvSpPr>
            <p:nvPr/>
          </p:nvSpPr>
          <p:spPr bwMode="auto">
            <a:xfrm>
              <a:off x="3890963" y="4008454"/>
              <a:ext cx="563562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2р</a:t>
              </a:r>
              <a:r>
                <a:rPr lang="ru-RU" sz="2000" baseline="-3000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3" name="Text Box 20"/>
            <p:cNvSpPr txBox="1">
              <a:spLocks noChangeArrowheads="1"/>
            </p:cNvSpPr>
            <p:nvPr/>
          </p:nvSpPr>
          <p:spPr bwMode="auto">
            <a:xfrm>
              <a:off x="4292600" y="3402029"/>
              <a:ext cx="468313" cy="72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F</a:t>
              </a:r>
            </a:p>
            <a:p>
              <a:pPr defTabSz="912813" eaLnBrk="0" hangingPunct="0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sz="2000" baseline="3000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  <a:p>
              <a:pPr defTabSz="912813" eaLnBrk="0" hangingPunct="0"/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4" name="Text Box 18"/>
            <p:cNvSpPr txBox="1">
              <a:spLocks noChangeArrowheads="1"/>
            </p:cNvSpPr>
            <p:nvPr/>
          </p:nvSpPr>
          <p:spPr bwMode="auto">
            <a:xfrm>
              <a:off x="3114675" y="4386279"/>
              <a:ext cx="503238" cy="433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ru-RU" sz="2000" baseline="-3000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5" name="Text Box 17"/>
            <p:cNvSpPr txBox="1">
              <a:spLocks noChangeArrowheads="1"/>
            </p:cNvSpPr>
            <p:nvPr/>
          </p:nvSpPr>
          <p:spPr bwMode="auto">
            <a:xfrm>
              <a:off x="3071813" y="2163779"/>
              <a:ext cx="647700" cy="46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ru-RU" sz="2000" baseline="-3000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000" baseline="30000">
                  <a:latin typeface="Times New Roman" pitchFamily="18" charset="0"/>
                  <a:cs typeface="Times New Roman" pitchFamily="18" charset="0"/>
                </a:rPr>
                <a:t>*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6" name="Text Box 16"/>
            <p:cNvSpPr txBox="1">
              <a:spLocks noChangeArrowheads="1"/>
            </p:cNvSpPr>
            <p:nvPr/>
          </p:nvSpPr>
          <p:spPr bwMode="auto">
            <a:xfrm>
              <a:off x="3022600" y="3322654"/>
              <a:ext cx="7572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ru-RU" sz="2000" baseline="30000">
                  <a:latin typeface="Times New Roman" pitchFamily="18" charset="0"/>
                  <a:cs typeface="Times New Roman" pitchFamily="18" charset="0"/>
                </a:rPr>
                <a:t>несв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87" name="Text Box 2"/>
            <p:cNvSpPr txBox="1">
              <a:spLocks noChangeArrowheads="1"/>
            </p:cNvSpPr>
            <p:nvPr/>
          </p:nvSpPr>
          <p:spPr bwMode="auto">
            <a:xfrm>
              <a:off x="1476375" y="1593866"/>
              <a:ext cx="411163" cy="384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9728" tIns="54864" rIns="109728" bIns="54864"/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14388" name="Прямоугольник 51"/>
            <p:cNvSpPr>
              <a:spLocks noChangeArrowheads="1"/>
            </p:cNvSpPr>
            <p:nvPr/>
          </p:nvSpPr>
          <p:spPr bwMode="auto">
            <a:xfrm>
              <a:off x="2119313" y="1933591"/>
              <a:ext cx="6667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2813"/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АО</a:t>
              </a:r>
              <a:r>
                <a:rPr lang="ru-RU" sz="2000" baseline="-25000">
                  <a:latin typeface="Times New Roman" pitchFamily="18" charset="0"/>
                  <a:cs typeface="Times New Roman" pitchFamily="18" charset="0"/>
                </a:rPr>
                <a:t>Н</a:t>
              </a: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357" name="Прямоугольник 51"/>
          <p:cNvSpPr>
            <a:spLocks noChangeArrowheads="1"/>
          </p:cNvSpPr>
          <p:nvPr/>
        </p:nvSpPr>
        <p:spPr bwMode="auto">
          <a:xfrm>
            <a:off x="5929313" y="500063"/>
            <a:ext cx="17427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 3" pitchFamily="18" charset="2"/>
              </a:rPr>
              <a:t>[F---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 3" pitchFamily="18" charset="2"/>
              </a:rPr>
              <a:t>Н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 3" pitchFamily="18" charset="2"/>
              </a:rPr>
              <a:t>---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 3" pitchFamily="18" charset="2"/>
              </a:rPr>
              <a:t>F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 3" pitchFamily="18" charset="2"/>
              </a:rPr>
              <a:t>]</a:t>
            </a:r>
            <a:r>
              <a:rPr lang="ru-RU" sz="2800" b="1" cap="all" baseline="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 3" pitchFamily="18" charset="2"/>
              </a:rPr>
              <a:t>−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714375" y="2909888"/>
            <a:ext cx="7858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eaLnBrk="0" hangingPunct="0"/>
            <a:r>
              <a:rPr lang="ru-RU" sz="2400" dirty="0">
                <a:latin typeface="Arial" pitchFamily="34" charset="0"/>
                <a:cs typeface="Arial" pitchFamily="34" charset="0"/>
              </a:rPr>
              <a:t>4KCN +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Fe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(CN)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2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  4KCN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*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Fe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(CN)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baseline="-30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=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Fe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(CN)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]</a:t>
            </a:r>
          </a:p>
        </p:txBody>
      </p:sp>
      <p:sp>
        <p:nvSpPr>
          <p:cNvPr id="46083" name="Прямоугольник 2"/>
          <p:cNvSpPr>
            <a:spLocks noChangeArrowheads="1"/>
          </p:cNvSpPr>
          <p:nvPr/>
        </p:nvSpPr>
        <p:spPr bwMode="auto">
          <a:xfrm>
            <a:off x="285750" y="3692525"/>
            <a:ext cx="8572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Arial" pitchFamily="34" charset="0"/>
                <a:cs typeface="Arial" pitchFamily="34" charset="0"/>
              </a:rPr>
              <a:t>“Дополнительные” химические связи в К.С. имеют ковалентный характер и образуются по </a:t>
            </a:r>
            <a:r>
              <a:rPr lang="ru-RU" sz="2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донорно-акцепторному механизму</a:t>
            </a:r>
            <a:r>
              <a:rPr lang="ru-RU" sz="240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sz="2400">
                <a:latin typeface="Arial" pitchFamily="34" charset="0"/>
                <a:cs typeface="Arial" pitchFamily="34" charset="0"/>
              </a:rPr>
              <a:t>Первые комплексные соединения были синтезированы в середине 19 века. Первая теория строения К.С. – </a:t>
            </a:r>
            <a:r>
              <a:rPr lang="ru-RU" sz="2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координационная теория </a:t>
            </a:r>
            <a:r>
              <a:rPr lang="ru-RU" sz="2400">
                <a:latin typeface="Arial" pitchFamily="34" charset="0"/>
                <a:cs typeface="Arial" pitchFamily="34" charset="0"/>
              </a:rPr>
              <a:t>(А. Вернер, 1893 г).</a:t>
            </a:r>
          </a:p>
        </p:txBody>
      </p:sp>
      <p:sp>
        <p:nvSpPr>
          <p:cNvPr id="46084" name="Прямоугольник 3"/>
          <p:cNvSpPr>
            <a:spLocks noChangeArrowheads="1"/>
          </p:cNvSpPr>
          <p:nvPr/>
        </p:nvSpPr>
        <p:spPr bwMode="auto">
          <a:xfrm>
            <a:off x="285750" y="285750"/>
            <a:ext cx="85725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КОМПЛЕКСНЫЕ СОЕДИНЕНИЯ</a:t>
            </a:r>
          </a:p>
          <a:p>
            <a:pPr algn="ctr" defTabSz="912813" eaLnBrk="0" hangingPunct="0"/>
            <a:r>
              <a:rPr lang="ru-RU" dirty="0" smtClean="0">
                <a:latin typeface="Arial" pitchFamily="34" charset="0"/>
                <a:cs typeface="Arial" pitchFamily="34" charset="0"/>
              </a:rPr>
              <a:t>(ну очень коротко, остальное самостоятельно)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defTabSz="912813" eaLnBrk="0" hangingPunct="0">
              <a:spcBef>
                <a:spcPts val="600"/>
              </a:spcBef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Все хим. 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подразделяют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простые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сложные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defTabSz="912813" eaLnBrk="0" hangingPunct="0"/>
            <a:r>
              <a:rPr lang="ru-RU" sz="2400" dirty="0">
                <a:latin typeface="Arial" pitchFamily="34" charset="0"/>
                <a:cs typeface="Arial" pitchFamily="34" charset="0"/>
              </a:rPr>
              <a:t>Сложные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первого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порядка: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NH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H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O, KCN,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Fe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(CN)</a:t>
            </a:r>
            <a:r>
              <a:rPr lang="ru-RU" sz="2400" baseline="-30000" dirty="0">
                <a:latin typeface="Arial" pitchFamily="34" charset="0"/>
                <a:cs typeface="Arial" pitchFamily="34" charset="0"/>
              </a:rPr>
              <a:t>2</a:t>
            </a:r>
          </a:p>
          <a:p>
            <a:pPr algn="just" defTabSz="912813" eaLnBrk="0" hangingPunct="0"/>
            <a:r>
              <a:rPr lang="ru-RU" sz="2400" dirty="0">
                <a:latin typeface="Arial" pitchFamily="34" charset="0"/>
                <a:cs typeface="Arial" pitchFamily="34" charset="0"/>
              </a:rPr>
              <a:t>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второго порядка,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 к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рых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элементы проявляют “дополнительные” валентности, – </a:t>
            </a:r>
            <a:r>
              <a:rPr lang="ru-RU" sz="2400" i="1" u="sng" dirty="0">
                <a:latin typeface="Arial" pitchFamily="34" charset="0"/>
                <a:cs typeface="Arial" pitchFamily="34" charset="0"/>
              </a:rPr>
              <a:t>комплексные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2382489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06663"/>
            <a:ext cx="1819275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52"/>
          <p:cNvSpPr>
            <a:spLocks noChangeAspect="1"/>
          </p:cNvSpPr>
          <p:nvPr/>
        </p:nvSpPr>
        <p:spPr bwMode="auto">
          <a:xfrm>
            <a:off x="5791285" y="1500174"/>
            <a:ext cx="2112081" cy="431595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8" y="2900"/>
              </a:cxn>
              <a:cxn ang="0">
                <a:pos x="1256" y="2185"/>
              </a:cxn>
              <a:cxn ang="0">
                <a:pos x="2410" y="2042"/>
              </a:cxn>
            </a:cxnLst>
            <a:rect l="0" t="0" r="r" b="b"/>
            <a:pathLst>
              <a:path w="2410" h="3264">
                <a:moveTo>
                  <a:pt x="0" y="0"/>
                </a:moveTo>
                <a:cubicBezTo>
                  <a:pt x="63" y="483"/>
                  <a:pt x="169" y="2536"/>
                  <a:pt x="378" y="2900"/>
                </a:cubicBezTo>
                <a:cubicBezTo>
                  <a:pt x="587" y="3264"/>
                  <a:pt x="917" y="2328"/>
                  <a:pt x="1256" y="2185"/>
                </a:cubicBezTo>
                <a:cubicBezTo>
                  <a:pt x="1595" y="2042"/>
                  <a:pt x="2170" y="2072"/>
                  <a:pt x="2410" y="2042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Freeform 153"/>
          <p:cNvSpPr>
            <a:spLocks noChangeAspect="1"/>
          </p:cNvSpPr>
          <p:nvPr/>
        </p:nvSpPr>
        <p:spPr bwMode="auto">
          <a:xfrm>
            <a:off x="5934161" y="1714488"/>
            <a:ext cx="2002534" cy="23364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2" y="1448"/>
              </a:cxn>
              <a:cxn ang="0">
                <a:pos x="2287" y="1767"/>
              </a:cxn>
            </a:cxnLst>
            <a:rect l="0" t="0" r="r" b="b"/>
            <a:pathLst>
              <a:path w="2287" h="1767">
                <a:moveTo>
                  <a:pt x="0" y="0"/>
                </a:moveTo>
                <a:cubicBezTo>
                  <a:pt x="100" y="241"/>
                  <a:pt x="211" y="1153"/>
                  <a:pt x="592" y="1448"/>
                </a:cubicBezTo>
                <a:cubicBezTo>
                  <a:pt x="973" y="1743"/>
                  <a:pt x="1934" y="1701"/>
                  <a:pt x="2287" y="1767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 Box 154"/>
          <p:cNvSpPr txBox="1">
            <a:spLocks noChangeAspect="1" noChangeArrowheads="1"/>
          </p:cNvSpPr>
          <p:nvPr/>
        </p:nvSpPr>
        <p:spPr bwMode="auto">
          <a:xfrm>
            <a:off x="6487895" y="4857760"/>
            <a:ext cx="543357" cy="51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sym typeface="Wingdings 3" pitchFamily="18" charset="2"/>
              </a:rPr>
              <a:t></a:t>
            </a:r>
            <a:endParaRPr kumimoji="0" lang="ru-RU" sz="32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6" name="Text Box 155"/>
          <p:cNvSpPr txBox="1">
            <a:spLocks noChangeAspect="1" noChangeArrowheads="1"/>
          </p:cNvSpPr>
          <p:nvPr/>
        </p:nvSpPr>
        <p:spPr bwMode="auto">
          <a:xfrm>
            <a:off x="6219913" y="2285992"/>
            <a:ext cx="543357" cy="56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sym typeface="Wingdings 3" pitchFamily="18" charset="2"/>
              </a:rPr>
              <a:t></a:t>
            </a:r>
            <a:endParaRPr kumimoji="0" lang="ru-RU" sz="32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5675243" y="4143380"/>
            <a:ext cx="2008942" cy="1917745"/>
            <a:chOff x="5415953" y="4254874"/>
            <a:chExt cx="2008942" cy="1917745"/>
          </a:xfrm>
        </p:grpSpPr>
        <p:sp>
          <p:nvSpPr>
            <p:cNvPr id="12" name="Text Box 161"/>
            <p:cNvSpPr txBox="1">
              <a:spLocks noChangeAspect="1" noChangeArrowheads="1"/>
            </p:cNvSpPr>
            <p:nvPr/>
          </p:nvSpPr>
          <p:spPr bwMode="auto">
            <a:xfrm>
              <a:off x="5507667" y="5524991"/>
              <a:ext cx="1917228" cy="577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  <a:cs typeface="Arial" pitchFamily="34" charset="0"/>
                </a:rPr>
                <a:t>r</a:t>
              </a:r>
              <a:r>
                <a:rPr kumimoji="0" lang="ru-RU" sz="2800" b="1" i="0" u="none" strike="noStrike" normalizeH="0" baseline="-2500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  <a:cs typeface="Arial" pitchFamily="34" charset="0"/>
                </a:rPr>
                <a:t>АВ</a:t>
              </a:r>
              <a:r>
                <a:rPr kumimoji="0" lang="en-US" sz="2800" b="1" i="0" u="none" strike="noStrike" normalizeH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  <a:cs typeface="Arial" pitchFamily="34" charset="0"/>
                </a:rPr>
                <a:t>&lt;r</a:t>
              </a:r>
              <a:r>
                <a:rPr kumimoji="0" lang="en-US" sz="2800" b="1" i="0" u="none" strike="noStrike" normalizeH="0" baseline="-2500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  <a:cs typeface="Arial" pitchFamily="34" charset="0"/>
                </a:rPr>
                <a:t>1</a:t>
              </a:r>
              <a:r>
                <a:rPr kumimoji="0" lang="en-US" sz="2800" b="1" i="0" u="none" strike="noStrike" normalizeH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  <a:cs typeface="Arial" pitchFamily="34" charset="0"/>
                </a:rPr>
                <a:t>+r</a:t>
              </a:r>
              <a:r>
                <a:rPr kumimoji="0" lang="en-US" sz="2800" b="1" i="0" u="none" strike="noStrike" normalizeH="0" baseline="-2500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  <a:cs typeface="Arial" pitchFamily="34" charset="0"/>
                </a:rPr>
                <a:t>2</a:t>
              </a:r>
              <a:endParaRPr kumimoji="0" lang="ru-RU" sz="2800" b="1" i="0" u="none" strike="noStrike" normalizeH="0" baseline="-25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5415953" y="4254874"/>
              <a:ext cx="975723" cy="1917745"/>
              <a:chOff x="5415953" y="4254874"/>
              <a:chExt cx="975723" cy="1917745"/>
            </a:xfrm>
          </p:grpSpPr>
          <p:sp>
            <p:nvSpPr>
              <p:cNvPr id="9" name="Line 158"/>
              <p:cNvSpPr>
                <a:spLocks noChangeAspect="1" noChangeShapeType="1"/>
              </p:cNvSpPr>
              <p:nvPr/>
            </p:nvSpPr>
            <p:spPr bwMode="auto">
              <a:xfrm flipH="1">
                <a:off x="5963065" y="5485239"/>
                <a:ext cx="17528" cy="6873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159"/>
              <p:cNvSpPr>
                <a:spLocks noChangeAspect="1" noChangeShapeType="1"/>
              </p:cNvSpPr>
              <p:nvPr/>
            </p:nvSpPr>
            <p:spPr bwMode="auto">
              <a:xfrm>
                <a:off x="5415965" y="5594640"/>
                <a:ext cx="56527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160"/>
              <p:cNvSpPr>
                <a:spLocks noChangeAspect="1" noChangeShapeType="1"/>
              </p:cNvSpPr>
              <p:nvPr/>
            </p:nvSpPr>
            <p:spPr bwMode="auto">
              <a:xfrm>
                <a:off x="5415953" y="6133629"/>
                <a:ext cx="54774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162"/>
              <p:cNvSpPr>
                <a:spLocks noChangeShapeType="1"/>
              </p:cNvSpPr>
              <p:nvPr/>
            </p:nvSpPr>
            <p:spPr bwMode="auto">
              <a:xfrm flipH="1">
                <a:off x="5963065" y="4254874"/>
                <a:ext cx="0" cy="12960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Text Box 163"/>
              <p:cNvSpPr txBox="1">
                <a:spLocks noChangeAspect="1" noChangeArrowheads="1"/>
              </p:cNvSpPr>
              <p:nvPr/>
            </p:nvSpPr>
            <p:spPr bwMode="auto">
              <a:xfrm>
                <a:off x="5715008" y="4559456"/>
                <a:ext cx="676668" cy="798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800" b="1" i="1" u="none" strike="noStrike" normalizeH="0" baseline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 Black" pitchFamily="34" charset="0"/>
                  </a:rPr>
                  <a:t>Е</a:t>
                </a:r>
                <a:r>
                  <a:rPr kumimoji="0" lang="ru-RU" sz="2800" b="1" i="1" u="none" strike="noStrike" normalizeH="0" baseline="-2500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 Black" pitchFamily="34" charset="0"/>
                  </a:rPr>
                  <a:t>0</a:t>
                </a:r>
                <a:endParaRPr kumimoji="0" lang="ru-RU" sz="36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</a:endParaRPr>
              </a:p>
            </p:txBody>
          </p:sp>
        </p:grpSp>
      </p:grpSp>
      <p:grpSp>
        <p:nvGrpSpPr>
          <p:cNvPr id="19" name="Группа 18"/>
          <p:cNvGrpSpPr/>
          <p:nvPr/>
        </p:nvGrpSpPr>
        <p:grpSpPr>
          <a:xfrm>
            <a:off x="5052193" y="1274584"/>
            <a:ext cx="4449029" cy="4869060"/>
            <a:chOff x="975388" y="1274584"/>
            <a:chExt cx="4449029" cy="4869060"/>
          </a:xfrm>
        </p:grpSpPr>
        <p:sp>
          <p:nvSpPr>
            <p:cNvPr id="2" name="Line 151"/>
            <p:cNvSpPr>
              <a:spLocks noChangeAspect="1" noChangeShapeType="1"/>
            </p:cNvSpPr>
            <p:nvPr/>
          </p:nvSpPr>
          <p:spPr bwMode="auto">
            <a:xfrm flipH="1">
              <a:off x="1571604" y="4143380"/>
              <a:ext cx="3264518" cy="132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Text Box 156"/>
            <p:cNvSpPr txBox="1">
              <a:spLocks noChangeAspect="1" noChangeArrowheads="1"/>
            </p:cNvSpPr>
            <p:nvPr/>
          </p:nvSpPr>
          <p:spPr bwMode="auto">
            <a:xfrm>
              <a:off x="975388" y="3177516"/>
              <a:ext cx="596216" cy="189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Энергия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157"/>
            <p:cNvSpPr txBox="1">
              <a:spLocks noChangeAspect="1" noChangeArrowheads="1"/>
            </p:cNvSpPr>
            <p:nvPr/>
          </p:nvSpPr>
          <p:spPr bwMode="auto">
            <a:xfrm>
              <a:off x="3286116" y="4214818"/>
              <a:ext cx="2138301" cy="750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Расстояние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между ядрами,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7" name="Прямая со стрелкой 16"/>
            <p:cNvCxnSpPr>
              <a:cxnSpLocks noChangeAspect="1"/>
            </p:cNvCxnSpPr>
            <p:nvPr/>
          </p:nvCxnSpPr>
          <p:spPr>
            <a:xfrm rot="5400000" flipH="1" flipV="1">
              <a:off x="-862926" y="3709114"/>
              <a:ext cx="486906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8" name="Рисунок 17" descr="http://colloid.distant.ru/tests/4.3/Smiles_good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9847" y="1142984"/>
            <a:ext cx="6286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114"/>
          <p:cNvSpPr>
            <a:spLocks noChangeArrowheads="1"/>
          </p:cNvSpPr>
          <p:nvPr/>
        </p:nvSpPr>
        <p:spPr bwMode="auto">
          <a:xfrm>
            <a:off x="322844" y="681319"/>
            <a:ext cx="36776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мол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(2), </a:t>
            </a:r>
          </a:p>
        </p:txBody>
      </p:sp>
      <p:sp>
        <p:nvSpPr>
          <p:cNvPr id="24" name="Rectangle 115"/>
          <p:cNvSpPr>
            <a:spLocks noChangeArrowheads="1"/>
          </p:cNvSpPr>
          <p:nvPr/>
        </p:nvSpPr>
        <p:spPr bwMode="auto">
          <a:xfrm>
            <a:off x="285720" y="1245200"/>
            <a:ext cx="4143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</a:rPr>
              <a:t>при обмене электронами</a:t>
            </a:r>
            <a:endParaRPr lang="en-US" sz="2400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мол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</a:p>
        </p:txBody>
      </p:sp>
      <p:sp>
        <p:nvSpPr>
          <p:cNvPr id="25" name="Rectangle 118"/>
          <p:cNvSpPr>
            <a:spLocks noChangeArrowheads="1"/>
          </p:cNvSpPr>
          <p:nvPr/>
        </p:nvSpPr>
        <p:spPr bwMode="auto">
          <a:xfrm>
            <a:off x="322844" y="2293615"/>
            <a:ext cx="446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мол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=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 − 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 </a:t>
            </a:r>
          </a:p>
        </p:txBody>
      </p:sp>
      <p:sp>
        <p:nvSpPr>
          <p:cNvPr id="26" name="Rectangle 116"/>
          <p:cNvSpPr>
            <a:spLocks noChangeArrowheads="1"/>
          </p:cNvSpPr>
          <p:nvPr/>
        </p:nvSpPr>
        <p:spPr bwMode="auto">
          <a:xfrm rot="10800000" flipV="1">
            <a:off x="322844" y="2895896"/>
            <a:ext cx="446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мол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=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 + 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(2)Ψ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 </a:t>
            </a:r>
          </a:p>
        </p:txBody>
      </p:sp>
      <p:grpSp>
        <p:nvGrpSpPr>
          <p:cNvPr id="31" name="Group 55"/>
          <p:cNvGrpSpPr>
            <a:grpSpLocks/>
          </p:cNvGrpSpPr>
          <p:nvPr/>
        </p:nvGrpSpPr>
        <p:grpSpPr bwMode="auto">
          <a:xfrm>
            <a:off x="571472" y="3715508"/>
            <a:ext cx="3486680" cy="2642449"/>
            <a:chOff x="3659" y="12316"/>
            <a:chExt cx="1894" cy="1448"/>
          </a:xfrm>
        </p:grpSpPr>
        <p:sp>
          <p:nvSpPr>
            <p:cNvPr id="32" name="Oval 62"/>
            <p:cNvSpPr>
              <a:spLocks noChangeArrowheads="1"/>
            </p:cNvSpPr>
            <p:nvPr/>
          </p:nvSpPr>
          <p:spPr bwMode="auto">
            <a:xfrm>
              <a:off x="3915" y="12718"/>
              <a:ext cx="850" cy="806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53999"/>
                  </a:srgbClr>
                </a:gs>
                <a:gs pos="100000">
                  <a:srgbClr val="000000">
                    <a:alpha val="53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Oval 61"/>
            <p:cNvSpPr>
              <a:spLocks noChangeArrowheads="1"/>
            </p:cNvSpPr>
            <p:nvPr/>
          </p:nvSpPr>
          <p:spPr bwMode="auto">
            <a:xfrm>
              <a:off x="4438" y="12718"/>
              <a:ext cx="850" cy="806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53000"/>
                  </a:srgbClr>
                </a:gs>
                <a:gs pos="100000">
                  <a:srgbClr val="000000">
                    <a:alpha val="53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60"/>
            <p:cNvSpPr>
              <a:spLocks noChangeShapeType="1"/>
            </p:cNvSpPr>
            <p:nvPr/>
          </p:nvSpPr>
          <p:spPr bwMode="auto">
            <a:xfrm flipV="1">
              <a:off x="3659" y="13105"/>
              <a:ext cx="189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Oval 59"/>
            <p:cNvSpPr>
              <a:spLocks noChangeArrowheads="1"/>
            </p:cNvSpPr>
            <p:nvPr/>
          </p:nvSpPr>
          <p:spPr bwMode="auto">
            <a:xfrm>
              <a:off x="4323" y="13067"/>
              <a:ext cx="57" cy="5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Oval 58"/>
            <p:cNvSpPr>
              <a:spLocks noChangeArrowheads="1"/>
            </p:cNvSpPr>
            <p:nvPr/>
          </p:nvSpPr>
          <p:spPr bwMode="auto">
            <a:xfrm>
              <a:off x="4833" y="13086"/>
              <a:ext cx="57" cy="5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Text Box 57"/>
            <p:cNvSpPr txBox="1">
              <a:spLocks noChangeArrowheads="1"/>
            </p:cNvSpPr>
            <p:nvPr/>
          </p:nvSpPr>
          <p:spPr bwMode="auto">
            <a:xfrm>
              <a:off x="3998" y="13527"/>
              <a:ext cx="1239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</a:t>
              </a: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" name="Text Box 56"/>
            <p:cNvSpPr txBox="1">
              <a:spLocks noChangeArrowheads="1"/>
            </p:cNvSpPr>
            <p:nvPr/>
          </p:nvSpPr>
          <p:spPr bwMode="auto">
            <a:xfrm>
              <a:off x="4086" y="12316"/>
              <a:ext cx="1000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normalizeH="0" baseline="0" dirty="0" err="1" smtClean="0">
                  <a:ln w="1905">
                    <a:solidFill>
                      <a:schemeClr val="tx1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ea typeface="Times New Roman" pitchFamily="18" charset="0"/>
                </a:rPr>
                <a:t>σ-связь</a:t>
              </a:r>
              <a:endParaRPr kumimoji="0" lang="ru-RU" sz="3600" b="1" i="0" u="none" strike="noStrike" normalizeH="0" baseline="0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endParaRPr>
            </a:p>
          </p:txBody>
        </p:sp>
      </p:grpSp>
      <p:cxnSp>
        <p:nvCxnSpPr>
          <p:cNvPr id="39" name="Прямая со стрелкой 38"/>
          <p:cNvCxnSpPr/>
          <p:nvPr/>
        </p:nvCxnSpPr>
        <p:spPr>
          <a:xfrm rot="10800000" flipV="1">
            <a:off x="2532731" y="4282884"/>
            <a:ext cx="732106" cy="43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1588419" y="4286255"/>
            <a:ext cx="732106" cy="504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6372200" y="332656"/>
          <a:ext cx="1728192" cy="576064"/>
        </p:xfrm>
        <a:graphic>
          <a:graphicData uri="http://schemas.openxmlformats.org/presentationml/2006/ole">
            <p:oleObj spid="_x0000_s66566" name="Формула" r:id="rId4" imgW="711200" imgH="228600" progId="Equation.3">
              <p:embed/>
            </p:oleObj>
          </a:graphicData>
        </a:graphic>
      </p:graphicFrame>
      <p:pic>
        <p:nvPicPr>
          <p:cNvPr id="66567" name="Picture 7" descr="http://onx.distant.ru/tests-tox/Smiles_ba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3592437"/>
            <a:ext cx="628650" cy="62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C 0.00608 0.02616 0.00365 0.01458 0.0099 0.05069 C 0.01632 0.09051 0.03472 0.20139 0.04514 0.24213 C 0.05156 0.2618 0.06389 0.29467 0.06962 0.30417 C 0.07986 0.3169 0.09236 0.32245 0.10243 0.32847 C 0.10972 0.33217 0.125 0.34074 0.13299 0.34305 C 0.14635 0.34676 0.17587 0.35092 0.19149 0.35301 C 0.20504 0.35625 0.35712 0.35463 0.37083 0.35463 " pathEditMode="relative" rAng="0" ptsTypes="ffffffff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77556E-17 C -0.00157 0.01597 -0.00243 0.02407 4.16667E-6 0.04051 C 0.00017 0.07731 4.16667E-6 0.18032 0.00121 0.22106 C 0.0026 0.275 0.00711 0.33819 0.00868 0.36412 C 0.0118 0.4162 0.01666 0.525 0.02066 0.55671 C 0.02604 0.58519 0.05677 0.47176 0.05954 0.47361 C 0.05798 0.47662 0.02586 0.55278 0.0243 0.55602 C 0.02343 0.55764 0.02552 0.55741 0.02552 0.55764 " pathEditMode="relative" rAng="0" ptsTypes="ffffffff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2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6295" y="1867230"/>
          <a:ext cx="8653065" cy="3347720"/>
        </p:xfrm>
        <a:graphic>
          <a:graphicData uri="http://schemas.openxmlformats.org/drawingml/2006/table">
            <a:tbl>
              <a:tblPr/>
              <a:tblGrid>
                <a:gridCol w="2700000"/>
                <a:gridCol w="1872000"/>
                <a:gridCol w="1525065"/>
                <a:gridCol w="2556000"/>
              </a:tblGrid>
              <a:tr h="462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Авторы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 Black" pitchFamily="34" charset="0"/>
                          <a:ea typeface="Times New Roman"/>
                        </a:rPr>
                        <a:t>n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 Black" pitchFamily="34" charset="0"/>
                          <a:ea typeface="Times New Roman"/>
                        </a:rPr>
                        <a:t>r</a:t>
                      </a:r>
                      <a:r>
                        <a:rPr lang="ru-RU" sz="2400" baseline="-25000">
                          <a:latin typeface="Arial Black" pitchFamily="34" charset="0"/>
                          <a:ea typeface="Times New Roman"/>
                        </a:rPr>
                        <a:t>0</a:t>
                      </a:r>
                      <a:r>
                        <a:rPr lang="ru-RU" sz="2400">
                          <a:latin typeface="Arial Black" pitchFamily="34" charset="0"/>
                          <a:ea typeface="Times New Roman"/>
                        </a:rPr>
                        <a:t>, Å</a:t>
                      </a:r>
                      <a:endParaRPr lang="ru-RU" sz="20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Е, </a:t>
                      </a:r>
                      <a:r>
                        <a:rPr lang="ru-RU" sz="2400" dirty="0" err="1">
                          <a:latin typeface="Arial Black" pitchFamily="34" charset="0"/>
                          <a:ea typeface="Times New Roman"/>
                        </a:rPr>
                        <a:t>эв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Arial Black" pitchFamily="34" charset="0"/>
                          <a:ea typeface="Times New Roman"/>
                        </a:rPr>
                        <a:t>Гейтлер</a:t>
                      </a: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, Лондон (1927)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2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 Black" pitchFamily="34" charset="0"/>
                          <a:ea typeface="Times New Roman"/>
                        </a:rPr>
                        <a:t>0,869</a:t>
                      </a:r>
                      <a:endParaRPr lang="ru-RU" sz="20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3,14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Джеймс, </a:t>
                      </a:r>
                      <a:r>
                        <a:rPr lang="ru-RU" sz="2400" dirty="0" err="1">
                          <a:latin typeface="Arial Black" pitchFamily="34" charset="0"/>
                          <a:ea typeface="Times New Roman"/>
                        </a:rPr>
                        <a:t>Кулидж</a:t>
                      </a: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 (1935)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13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 Black" pitchFamily="34" charset="0"/>
                          <a:ea typeface="Times New Roman"/>
                        </a:rPr>
                        <a:t>0, 740</a:t>
                      </a:r>
                      <a:endParaRPr lang="ru-RU" sz="200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4,72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Колос, </a:t>
                      </a:r>
                      <a:r>
                        <a:rPr lang="ru-RU" sz="2400" dirty="0" err="1">
                          <a:latin typeface="Arial Black" pitchFamily="34" charset="0"/>
                          <a:ea typeface="Times New Roman"/>
                        </a:rPr>
                        <a:t>Рутан</a:t>
                      </a: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 (1960)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50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0,74127</a:t>
                      </a:r>
                      <a:endParaRPr lang="ru-RU" sz="20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Arial Black" pitchFamily="34" charset="0"/>
                          <a:ea typeface="Times New Roman"/>
                        </a:rPr>
                        <a:t>4,7467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Эксперимент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Times New Roman"/>
                        </a:rPr>
                        <a:t>-</a:t>
                      </a:r>
                      <a:endParaRPr lang="ru-RU" sz="20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0,74116</a:t>
                      </a:r>
                      <a:endParaRPr lang="ru-RU" sz="200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Arial Black" pitchFamily="34" charset="0"/>
                          <a:ea typeface="Times New Roman"/>
                        </a:rPr>
                        <a:t>4,7466±0,0007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42910" y="428604"/>
            <a:ext cx="74295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Результаты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квантово-мех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.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расчёта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молЕКУлы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   Н</a:t>
            </a:r>
            <a:r>
              <a:rPr lang="ru-RU" sz="2800" b="1" cap="all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2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1505" y="571480"/>
            <a:ext cx="750099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Свойства ковалентной связи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а) насыщаемость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б) направленность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в) </a:t>
            </a:r>
            <a:r>
              <a:rPr lang="ru-RU" sz="3200" i="1" dirty="0" err="1" smtClean="0">
                <a:latin typeface="Arial" pitchFamily="34" charset="0"/>
                <a:cs typeface="Arial" pitchFamily="34" charset="0"/>
              </a:rPr>
              <a:t>поляризуемость</a:t>
            </a:r>
            <a:endParaRPr lang="en-US" sz="3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3571876"/>
            <a:ext cx="592935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2813">
              <a:lnSpc>
                <a:spcPct val="150000"/>
              </a:lnSpc>
            </a:pPr>
            <a:r>
              <a:rPr lang="ru-RU" sz="3600" b="1" i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Типы ковалентной связи</a:t>
            </a:r>
          </a:p>
          <a:p>
            <a:pPr algn="ctr" defTabSz="912813"/>
            <a:r>
              <a:rPr lang="ru-RU" sz="3200" b="1" i="1" dirty="0" smtClean="0">
                <a:solidFill>
                  <a:srgbClr val="C00000"/>
                </a:solidFill>
              </a:rPr>
              <a:t>сигма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σ</a:t>
            </a:r>
            <a:endParaRPr lang="ru-RU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813"/>
            <a:r>
              <a:rPr lang="ru-RU" sz="3200" b="1" i="1" dirty="0" smtClean="0">
                <a:solidFill>
                  <a:srgbClr val="C00000"/>
                </a:solidFill>
              </a:rPr>
              <a:t>пи   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813"/>
            <a:r>
              <a:rPr lang="ru-RU" sz="3200" b="1" i="1" dirty="0" smtClean="0">
                <a:solidFill>
                  <a:srgbClr val="C00000"/>
                </a:solidFill>
              </a:rPr>
              <a:t>дельта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δ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428596" y="2428868"/>
            <a:ext cx="3571900" cy="27860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357686" y="2428868"/>
            <a:ext cx="4248000" cy="27776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AutoShape 35"/>
          <p:cNvSpPr>
            <a:spLocks noChangeArrowheads="1" noTextEdit="1"/>
          </p:cNvSpPr>
          <p:nvPr/>
        </p:nvSpPr>
        <p:spPr bwMode="auto">
          <a:xfrm>
            <a:off x="500034" y="2589688"/>
            <a:ext cx="3348000" cy="2332883"/>
          </a:xfrm>
          <a:prstGeom prst="rect">
            <a:avLst/>
          </a:prstGeom>
          <a:noFill/>
          <a:ln w="381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1214414" y="3061676"/>
            <a:ext cx="438103" cy="481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1214414" y="4105395"/>
            <a:ext cx="438103" cy="48225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2714612" y="3500438"/>
            <a:ext cx="652494" cy="57056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Н</a:t>
            </a:r>
            <a:r>
              <a:rPr kumimoji="0" lang="ru-RU" sz="2400" b="1" i="0" u="none" strike="noStrike" normalizeH="0" baseline="-30000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</a:rPr>
              <a:t>2</a:t>
            </a:r>
            <a:endParaRPr kumimoji="0" lang="ru-RU" sz="3200" b="1" i="0" u="none" strike="noStrike" normalizeH="0" baseline="0" dirty="0" smtClean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2156572" y="3040190"/>
            <a:ext cx="452603" cy="439586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8" name="Freeform 23"/>
          <p:cNvSpPr>
            <a:spLocks/>
          </p:cNvSpPr>
          <p:nvPr/>
        </p:nvSpPr>
        <p:spPr bwMode="auto">
          <a:xfrm>
            <a:off x="2289142" y="3108658"/>
            <a:ext cx="0" cy="323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269"/>
              </a:cxn>
            </a:cxnLst>
            <a:rect l="0" t="0" r="r" b="b"/>
            <a:pathLst>
              <a:path w="4" h="269">
                <a:moveTo>
                  <a:pt x="0" y="0"/>
                </a:moveTo>
                <a:lnTo>
                  <a:pt x="4" y="269"/>
                </a:lnTo>
              </a:path>
            </a:pathLst>
          </a:custGeom>
          <a:noFill/>
          <a:ln w="57150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1538151" y="3104841"/>
            <a:ext cx="601744" cy="3949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1s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143108" y="4091029"/>
            <a:ext cx="452603" cy="440578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2464176" y="4153543"/>
            <a:ext cx="0" cy="323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" y="283"/>
              </a:cxn>
            </a:cxnLst>
            <a:rect l="0" t="0" r="r" b="b"/>
            <a:pathLst>
              <a:path w="13" h="283">
                <a:moveTo>
                  <a:pt x="0" y="0"/>
                </a:moveTo>
                <a:lnTo>
                  <a:pt x="13" y="283"/>
                </a:lnTo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500166" y="4143380"/>
            <a:ext cx="599673" cy="43065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1s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Freeform 17"/>
          <p:cNvSpPr>
            <a:spLocks/>
          </p:cNvSpPr>
          <p:nvPr/>
        </p:nvSpPr>
        <p:spPr bwMode="auto">
          <a:xfrm>
            <a:off x="2190750" y="3436115"/>
            <a:ext cx="108749" cy="757120"/>
          </a:xfrm>
          <a:custGeom>
            <a:avLst/>
            <a:gdLst/>
            <a:ahLst/>
            <a:cxnLst>
              <a:cxn ang="0">
                <a:pos x="105" y="0"/>
              </a:cxn>
              <a:cxn ang="0">
                <a:pos x="79" y="129"/>
              </a:cxn>
              <a:cxn ang="0">
                <a:pos x="2" y="232"/>
              </a:cxn>
              <a:cxn ang="0">
                <a:pos x="92" y="334"/>
              </a:cxn>
              <a:cxn ang="0">
                <a:pos x="15" y="437"/>
              </a:cxn>
              <a:cxn ang="0">
                <a:pos x="79" y="514"/>
              </a:cxn>
              <a:cxn ang="0">
                <a:pos x="92" y="707"/>
              </a:cxn>
            </a:cxnLst>
            <a:rect l="0" t="0" r="r" b="b"/>
            <a:pathLst>
              <a:path w="105" h="707">
                <a:moveTo>
                  <a:pt x="105" y="0"/>
                </a:moveTo>
                <a:cubicBezTo>
                  <a:pt x="101" y="24"/>
                  <a:pt x="96" y="90"/>
                  <a:pt x="79" y="129"/>
                </a:cubicBezTo>
                <a:cubicBezTo>
                  <a:pt x="62" y="168"/>
                  <a:pt x="0" y="198"/>
                  <a:pt x="2" y="232"/>
                </a:cubicBezTo>
                <a:cubicBezTo>
                  <a:pt x="4" y="266"/>
                  <a:pt x="90" y="300"/>
                  <a:pt x="92" y="334"/>
                </a:cubicBezTo>
                <a:cubicBezTo>
                  <a:pt x="94" y="368"/>
                  <a:pt x="17" y="407"/>
                  <a:pt x="15" y="437"/>
                </a:cubicBezTo>
                <a:cubicBezTo>
                  <a:pt x="13" y="467"/>
                  <a:pt x="66" y="469"/>
                  <a:pt x="79" y="514"/>
                </a:cubicBezTo>
                <a:cubicBezTo>
                  <a:pt x="92" y="559"/>
                  <a:pt x="89" y="667"/>
                  <a:pt x="92" y="707"/>
                </a:cubicBezTo>
              </a:path>
            </a:pathLst>
          </a:custGeom>
          <a:noFill/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2429998" y="3395431"/>
            <a:ext cx="106678" cy="743228"/>
          </a:xfrm>
          <a:custGeom>
            <a:avLst/>
            <a:gdLst/>
            <a:ahLst/>
            <a:cxnLst>
              <a:cxn ang="0">
                <a:pos x="66" y="0"/>
              </a:cxn>
              <a:cxn ang="0">
                <a:pos x="88" y="160"/>
              </a:cxn>
              <a:cxn ang="0">
                <a:pos x="2" y="257"/>
              </a:cxn>
              <a:cxn ang="0">
                <a:pos x="101" y="365"/>
              </a:cxn>
              <a:cxn ang="0">
                <a:pos x="15" y="463"/>
              </a:cxn>
              <a:cxn ang="0">
                <a:pos x="88" y="545"/>
              </a:cxn>
              <a:cxn ang="0">
                <a:pos x="54" y="694"/>
              </a:cxn>
            </a:cxnLst>
            <a:rect l="0" t="0" r="r" b="b"/>
            <a:pathLst>
              <a:path w="103" h="694">
                <a:moveTo>
                  <a:pt x="66" y="0"/>
                </a:moveTo>
                <a:cubicBezTo>
                  <a:pt x="67" y="27"/>
                  <a:pt x="99" y="117"/>
                  <a:pt x="88" y="160"/>
                </a:cubicBezTo>
                <a:cubicBezTo>
                  <a:pt x="77" y="203"/>
                  <a:pt x="0" y="223"/>
                  <a:pt x="2" y="257"/>
                </a:cubicBezTo>
                <a:cubicBezTo>
                  <a:pt x="4" y="291"/>
                  <a:pt x="99" y="331"/>
                  <a:pt x="101" y="365"/>
                </a:cubicBezTo>
                <a:cubicBezTo>
                  <a:pt x="103" y="399"/>
                  <a:pt x="17" y="433"/>
                  <a:pt x="15" y="463"/>
                </a:cubicBezTo>
                <a:cubicBezTo>
                  <a:pt x="13" y="493"/>
                  <a:pt x="82" y="507"/>
                  <a:pt x="88" y="545"/>
                </a:cubicBezTo>
                <a:cubicBezTo>
                  <a:pt x="94" y="583"/>
                  <a:pt x="61" y="663"/>
                  <a:pt x="54" y="694"/>
                </a:cubicBezTo>
              </a:path>
            </a:pathLst>
          </a:custGeom>
          <a:noFill/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42910" y="1536072"/>
            <a:ext cx="3130945" cy="576000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Обменный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AutoShape 12"/>
          <p:cNvSpPr>
            <a:spLocks noChangeAspect="1" noChangeArrowheads="1" noTextEdit="1"/>
          </p:cNvSpPr>
          <p:nvPr/>
        </p:nvSpPr>
        <p:spPr bwMode="auto">
          <a:xfrm>
            <a:off x="4436202" y="1891109"/>
            <a:ext cx="4164330" cy="283267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4942932" y="2889603"/>
            <a:ext cx="396240" cy="396209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4942932" y="3943884"/>
            <a:ext cx="396240" cy="431504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5038182" y="3993980"/>
            <a:ext cx="762" cy="35977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31" name="Freeform 8"/>
          <p:cNvSpPr>
            <a:spLocks/>
          </p:cNvSpPr>
          <p:nvPr/>
        </p:nvSpPr>
        <p:spPr bwMode="auto">
          <a:xfrm>
            <a:off x="5177628" y="3993980"/>
            <a:ext cx="762" cy="3597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335"/>
              </a:cxn>
            </a:cxnLst>
            <a:rect l="0" t="0" r="r" b="b"/>
            <a:pathLst>
              <a:path w="1" h="335">
                <a:moveTo>
                  <a:pt x="0" y="0"/>
                </a:moveTo>
                <a:lnTo>
                  <a:pt x="1" y="335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32" name="Freeform 7"/>
          <p:cNvSpPr>
            <a:spLocks/>
          </p:cNvSpPr>
          <p:nvPr/>
        </p:nvSpPr>
        <p:spPr bwMode="auto">
          <a:xfrm>
            <a:off x="5051898" y="3058105"/>
            <a:ext cx="126492" cy="935874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167" y="180"/>
              </a:cxn>
              <a:cxn ang="0">
                <a:pos x="2" y="257"/>
              </a:cxn>
              <a:cxn ang="0">
                <a:pos x="182" y="360"/>
              </a:cxn>
              <a:cxn ang="0">
                <a:pos x="15" y="412"/>
              </a:cxn>
              <a:cxn ang="0">
                <a:pos x="167" y="528"/>
              </a:cxn>
              <a:cxn ang="0">
                <a:pos x="15" y="604"/>
              </a:cxn>
              <a:cxn ang="0">
                <a:pos x="169" y="669"/>
              </a:cxn>
              <a:cxn ang="0">
                <a:pos x="79" y="811"/>
              </a:cxn>
            </a:cxnLst>
            <a:rect l="0" t="0" r="r" b="b"/>
            <a:pathLst>
              <a:path w="184" h="811">
                <a:moveTo>
                  <a:pt x="41" y="0"/>
                </a:moveTo>
                <a:cubicBezTo>
                  <a:pt x="106" y="68"/>
                  <a:pt x="173" y="137"/>
                  <a:pt x="167" y="180"/>
                </a:cubicBezTo>
                <a:cubicBezTo>
                  <a:pt x="161" y="223"/>
                  <a:pt x="0" y="227"/>
                  <a:pt x="2" y="257"/>
                </a:cubicBezTo>
                <a:cubicBezTo>
                  <a:pt x="4" y="287"/>
                  <a:pt x="180" y="334"/>
                  <a:pt x="182" y="360"/>
                </a:cubicBezTo>
                <a:cubicBezTo>
                  <a:pt x="184" y="386"/>
                  <a:pt x="18" y="384"/>
                  <a:pt x="15" y="412"/>
                </a:cubicBezTo>
                <a:cubicBezTo>
                  <a:pt x="12" y="440"/>
                  <a:pt x="167" y="496"/>
                  <a:pt x="167" y="528"/>
                </a:cubicBezTo>
                <a:cubicBezTo>
                  <a:pt x="167" y="560"/>
                  <a:pt x="15" y="581"/>
                  <a:pt x="15" y="604"/>
                </a:cubicBezTo>
                <a:cubicBezTo>
                  <a:pt x="15" y="627"/>
                  <a:pt x="158" y="635"/>
                  <a:pt x="169" y="669"/>
                </a:cubicBezTo>
                <a:cubicBezTo>
                  <a:pt x="180" y="703"/>
                  <a:pt x="99" y="781"/>
                  <a:pt x="79" y="811"/>
                </a:cubicBezTo>
              </a:path>
            </a:pathLst>
          </a:custGeom>
          <a:ln>
            <a:headEnd type="arrow" w="med" len="med"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4510116" y="2974992"/>
            <a:ext cx="381000" cy="53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510116" y="3929083"/>
            <a:ext cx="381000" cy="56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5525862" y="2722238"/>
            <a:ext cx="3074670" cy="103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Свободная АО (акцептор)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5525862" y="3753749"/>
            <a:ext cx="2935224" cy="115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Неподелённая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электронная пара (донор НЭП)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429124" y="1538159"/>
            <a:ext cx="4068318" cy="57154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Донорно-акцепторный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42910" y="476888"/>
            <a:ext cx="792961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Механизмы образования ковалентной связи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/>
      <p:bldP spid="16" grpId="0"/>
      <p:bldP spid="17" grpId="0" animBg="1"/>
      <p:bldP spid="18" grpId="0" animBg="1"/>
      <p:bldP spid="19" grpId="0"/>
      <p:bldP spid="20" grpId="0" animBg="1"/>
      <p:bldP spid="21" grpId="0" animBg="1"/>
      <p:bldP spid="23" grpId="0"/>
      <p:bldP spid="24" grpId="0" animBg="1"/>
      <p:bldP spid="25" grpId="0" animBg="1"/>
      <p:bldP spid="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1928794" y="1857364"/>
            <a:ext cx="5214974" cy="3857652"/>
            <a:chOff x="2883285" y="2571744"/>
            <a:chExt cx="3331789" cy="2432082"/>
          </a:xfrm>
        </p:grpSpPr>
        <p:grpSp>
          <p:nvGrpSpPr>
            <p:cNvPr id="2" name="Group 63"/>
            <p:cNvGrpSpPr>
              <a:grpSpLocks noChangeAspect="1"/>
            </p:cNvGrpSpPr>
            <p:nvPr/>
          </p:nvGrpSpPr>
          <p:grpSpPr bwMode="auto">
            <a:xfrm>
              <a:off x="2928926" y="2571744"/>
              <a:ext cx="3286148" cy="2432082"/>
              <a:chOff x="1551" y="6621"/>
              <a:chExt cx="3695" cy="2814"/>
            </a:xfrm>
          </p:grpSpPr>
          <p:sp>
            <p:nvSpPr>
              <p:cNvPr id="3" name="AutoShape 93"/>
              <p:cNvSpPr>
                <a:spLocks noChangeAspect="1" noChangeArrowheads="1" noTextEdit="1"/>
              </p:cNvSpPr>
              <p:nvPr/>
            </p:nvSpPr>
            <p:spPr bwMode="auto">
              <a:xfrm>
                <a:off x="1551" y="6621"/>
                <a:ext cx="3695" cy="2814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4" name="Text Box 92"/>
              <p:cNvSpPr txBox="1">
                <a:spLocks noChangeArrowheads="1"/>
              </p:cNvSpPr>
              <p:nvPr/>
            </p:nvSpPr>
            <p:spPr bwMode="auto">
              <a:xfrm>
                <a:off x="3328" y="6993"/>
                <a:ext cx="251" cy="323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47549" tIns="23774" rIns="47549" bIns="2377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Н</a:t>
                </a:r>
                <a:endParaRPr kumimoji="0" lang="ru-RU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5" name="Rectangle 91"/>
              <p:cNvSpPr>
                <a:spLocks noChangeArrowheads="1"/>
              </p:cNvSpPr>
              <p:nvPr/>
            </p:nvSpPr>
            <p:spPr bwMode="auto">
              <a:xfrm>
                <a:off x="3628" y="7019"/>
                <a:ext cx="409" cy="40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6" name="Freeform 90"/>
              <p:cNvSpPr>
                <a:spLocks/>
              </p:cNvSpPr>
              <p:nvPr/>
            </p:nvSpPr>
            <p:spPr bwMode="auto">
              <a:xfrm>
                <a:off x="3822" y="7059"/>
                <a:ext cx="0" cy="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" y="283"/>
                  </a:cxn>
                </a:cxnLst>
                <a:rect l="0" t="0" r="r" b="b"/>
                <a:pathLst>
                  <a:path w="13" h="283">
                    <a:moveTo>
                      <a:pt x="0" y="0"/>
                    </a:moveTo>
                    <a:lnTo>
                      <a:pt x="13" y="283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7" name="Rectangle 89"/>
              <p:cNvSpPr>
                <a:spLocks noChangeArrowheads="1"/>
              </p:cNvSpPr>
              <p:nvPr/>
            </p:nvSpPr>
            <p:spPr bwMode="auto">
              <a:xfrm>
                <a:off x="4639" y="6993"/>
                <a:ext cx="408" cy="408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8" name="Freeform 88"/>
              <p:cNvSpPr>
                <a:spLocks/>
              </p:cNvSpPr>
              <p:nvPr/>
            </p:nvSpPr>
            <p:spPr bwMode="auto">
              <a:xfrm>
                <a:off x="4835" y="7035"/>
                <a:ext cx="0" cy="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" y="283"/>
                  </a:cxn>
                </a:cxnLst>
                <a:rect l="0" t="0" r="r" b="b"/>
                <a:pathLst>
                  <a:path w="13" h="283">
                    <a:moveTo>
                      <a:pt x="0" y="0"/>
                    </a:moveTo>
                    <a:lnTo>
                      <a:pt x="13" y="283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9" name="Text Box 87"/>
              <p:cNvSpPr txBox="1">
                <a:spLocks noChangeArrowheads="1"/>
              </p:cNvSpPr>
              <p:nvPr/>
            </p:nvSpPr>
            <p:spPr bwMode="auto">
              <a:xfrm>
                <a:off x="4630" y="6621"/>
                <a:ext cx="565" cy="313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47549" tIns="23774" rIns="47549" bIns="2377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1s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10" name="Text Box 86"/>
              <p:cNvSpPr txBox="1">
                <a:spLocks noChangeArrowheads="1"/>
              </p:cNvSpPr>
              <p:nvPr/>
            </p:nvSpPr>
            <p:spPr bwMode="auto">
              <a:xfrm>
                <a:off x="4305" y="6993"/>
                <a:ext cx="250" cy="323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47549" tIns="23774" rIns="47549" bIns="2377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Н</a:t>
                </a:r>
                <a:endParaRPr kumimoji="0" lang="ru-RU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11" name="Freeform 85"/>
              <p:cNvSpPr>
                <a:spLocks/>
              </p:cNvSpPr>
              <p:nvPr/>
            </p:nvSpPr>
            <p:spPr bwMode="auto">
              <a:xfrm rot="-1266922">
                <a:off x="3668" y="7303"/>
                <a:ext cx="275" cy="848"/>
              </a:xfrm>
              <a:custGeom>
                <a:avLst/>
                <a:gdLst/>
                <a:ahLst/>
                <a:cxnLst>
                  <a:cxn ang="0">
                    <a:pos x="234" y="0"/>
                  </a:cxn>
                  <a:cxn ang="0">
                    <a:pos x="256" y="180"/>
                  </a:cxn>
                  <a:cxn ang="0">
                    <a:pos x="121" y="248"/>
                  </a:cxn>
                  <a:cxn ang="0">
                    <a:pos x="196" y="398"/>
                  </a:cxn>
                  <a:cxn ang="0">
                    <a:pos x="99" y="465"/>
                  </a:cxn>
                  <a:cxn ang="0">
                    <a:pos x="151" y="608"/>
                  </a:cxn>
                  <a:cxn ang="0">
                    <a:pos x="24" y="660"/>
                  </a:cxn>
                  <a:cxn ang="0">
                    <a:pos x="9" y="848"/>
                  </a:cxn>
                </a:cxnLst>
                <a:rect l="0" t="0" r="r" b="b"/>
                <a:pathLst>
                  <a:path w="275" h="848">
                    <a:moveTo>
                      <a:pt x="234" y="0"/>
                    </a:moveTo>
                    <a:cubicBezTo>
                      <a:pt x="238" y="29"/>
                      <a:pt x="275" y="139"/>
                      <a:pt x="256" y="180"/>
                    </a:cubicBezTo>
                    <a:cubicBezTo>
                      <a:pt x="237" y="221"/>
                      <a:pt x="131" y="212"/>
                      <a:pt x="121" y="248"/>
                    </a:cubicBezTo>
                    <a:cubicBezTo>
                      <a:pt x="111" y="284"/>
                      <a:pt x="200" y="362"/>
                      <a:pt x="196" y="398"/>
                    </a:cubicBezTo>
                    <a:cubicBezTo>
                      <a:pt x="192" y="434"/>
                      <a:pt x="106" y="430"/>
                      <a:pt x="99" y="465"/>
                    </a:cubicBezTo>
                    <a:cubicBezTo>
                      <a:pt x="92" y="500"/>
                      <a:pt x="163" y="576"/>
                      <a:pt x="151" y="608"/>
                    </a:cubicBezTo>
                    <a:cubicBezTo>
                      <a:pt x="139" y="640"/>
                      <a:pt x="48" y="620"/>
                      <a:pt x="24" y="660"/>
                    </a:cubicBezTo>
                    <a:cubicBezTo>
                      <a:pt x="0" y="700"/>
                      <a:pt x="12" y="809"/>
                      <a:pt x="9" y="848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2" name="Freeform 84"/>
              <p:cNvSpPr>
                <a:spLocks/>
              </p:cNvSpPr>
              <p:nvPr/>
            </p:nvSpPr>
            <p:spPr bwMode="auto">
              <a:xfrm>
                <a:off x="4175" y="7273"/>
                <a:ext cx="583" cy="855"/>
              </a:xfrm>
              <a:custGeom>
                <a:avLst/>
                <a:gdLst/>
                <a:ahLst/>
                <a:cxnLst>
                  <a:cxn ang="0">
                    <a:pos x="567" y="0"/>
                  </a:cxn>
                  <a:cxn ang="0">
                    <a:pos x="556" y="101"/>
                  </a:cxn>
                  <a:cxn ang="0">
                    <a:pos x="567" y="210"/>
                  </a:cxn>
                  <a:cxn ang="0">
                    <a:pos x="458" y="233"/>
                  </a:cxn>
                  <a:cxn ang="0">
                    <a:pos x="454" y="353"/>
                  </a:cxn>
                  <a:cxn ang="0">
                    <a:pos x="312" y="383"/>
                  </a:cxn>
                  <a:cxn ang="0">
                    <a:pos x="304" y="525"/>
                  </a:cxn>
                  <a:cxn ang="0">
                    <a:pos x="150" y="581"/>
                  </a:cxn>
                  <a:cxn ang="0">
                    <a:pos x="139" y="705"/>
                  </a:cxn>
                  <a:cxn ang="0">
                    <a:pos x="19" y="728"/>
                  </a:cxn>
                  <a:cxn ang="0">
                    <a:pos x="27" y="855"/>
                  </a:cxn>
                </a:cxnLst>
                <a:rect l="0" t="0" r="r" b="b"/>
                <a:pathLst>
                  <a:path w="583" h="855">
                    <a:moveTo>
                      <a:pt x="567" y="0"/>
                    </a:moveTo>
                    <a:cubicBezTo>
                      <a:pt x="565" y="15"/>
                      <a:pt x="556" y="66"/>
                      <a:pt x="556" y="101"/>
                    </a:cubicBezTo>
                    <a:cubicBezTo>
                      <a:pt x="556" y="136"/>
                      <a:pt x="583" y="188"/>
                      <a:pt x="567" y="210"/>
                    </a:cubicBezTo>
                    <a:cubicBezTo>
                      <a:pt x="551" y="232"/>
                      <a:pt x="477" y="209"/>
                      <a:pt x="458" y="233"/>
                    </a:cubicBezTo>
                    <a:cubicBezTo>
                      <a:pt x="439" y="257"/>
                      <a:pt x="478" y="328"/>
                      <a:pt x="454" y="353"/>
                    </a:cubicBezTo>
                    <a:cubicBezTo>
                      <a:pt x="430" y="378"/>
                      <a:pt x="337" y="354"/>
                      <a:pt x="312" y="383"/>
                    </a:cubicBezTo>
                    <a:cubicBezTo>
                      <a:pt x="287" y="412"/>
                      <a:pt x="331" y="492"/>
                      <a:pt x="304" y="525"/>
                    </a:cubicBezTo>
                    <a:cubicBezTo>
                      <a:pt x="277" y="558"/>
                      <a:pt x="177" y="551"/>
                      <a:pt x="150" y="581"/>
                    </a:cubicBezTo>
                    <a:cubicBezTo>
                      <a:pt x="123" y="611"/>
                      <a:pt x="161" y="680"/>
                      <a:pt x="139" y="705"/>
                    </a:cubicBezTo>
                    <a:cubicBezTo>
                      <a:pt x="117" y="730"/>
                      <a:pt x="38" y="703"/>
                      <a:pt x="19" y="728"/>
                    </a:cubicBezTo>
                    <a:cubicBezTo>
                      <a:pt x="0" y="753"/>
                      <a:pt x="25" y="829"/>
                      <a:pt x="27" y="855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3" name="Text Box 83"/>
              <p:cNvSpPr txBox="1">
                <a:spLocks noChangeArrowheads="1"/>
              </p:cNvSpPr>
              <p:nvPr/>
            </p:nvSpPr>
            <p:spPr bwMode="auto">
              <a:xfrm>
                <a:off x="2731" y="8914"/>
                <a:ext cx="565" cy="329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2s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14" name="Rectangle 82"/>
              <p:cNvSpPr>
                <a:spLocks noChangeArrowheads="1"/>
              </p:cNvSpPr>
              <p:nvPr/>
            </p:nvSpPr>
            <p:spPr bwMode="auto">
              <a:xfrm>
                <a:off x="3197" y="8074"/>
                <a:ext cx="1149" cy="386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5" name="Line 81"/>
              <p:cNvSpPr>
                <a:spLocks noChangeShapeType="1"/>
              </p:cNvSpPr>
              <p:nvPr/>
            </p:nvSpPr>
            <p:spPr bwMode="auto">
              <a:xfrm>
                <a:off x="3574" y="8076"/>
                <a:ext cx="0" cy="386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6" name="Line 80"/>
              <p:cNvSpPr>
                <a:spLocks noChangeShapeType="1"/>
              </p:cNvSpPr>
              <p:nvPr/>
            </p:nvSpPr>
            <p:spPr bwMode="auto">
              <a:xfrm>
                <a:off x="3934" y="8076"/>
                <a:ext cx="0" cy="386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7" name="Freeform 79"/>
              <p:cNvSpPr>
                <a:spLocks/>
              </p:cNvSpPr>
              <p:nvPr/>
            </p:nvSpPr>
            <p:spPr bwMode="auto">
              <a:xfrm>
                <a:off x="3767" y="8128"/>
                <a:ext cx="6" cy="2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257"/>
                  </a:cxn>
                </a:cxnLst>
                <a:rect l="0" t="0" r="r" b="b"/>
                <a:pathLst>
                  <a:path w="6" h="257">
                    <a:moveTo>
                      <a:pt x="0" y="0"/>
                    </a:moveTo>
                    <a:lnTo>
                      <a:pt x="6" y="257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8" name="Line 78"/>
              <p:cNvSpPr>
                <a:spLocks noChangeShapeType="1"/>
              </p:cNvSpPr>
              <p:nvPr/>
            </p:nvSpPr>
            <p:spPr bwMode="auto">
              <a:xfrm>
                <a:off x="4139" y="8128"/>
                <a:ext cx="0" cy="257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19" name="Line 77"/>
              <p:cNvSpPr>
                <a:spLocks noChangeShapeType="1"/>
              </p:cNvSpPr>
              <p:nvPr/>
            </p:nvSpPr>
            <p:spPr bwMode="auto">
              <a:xfrm>
                <a:off x="3367" y="8128"/>
                <a:ext cx="1" cy="257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0" name="Line 76"/>
              <p:cNvSpPr>
                <a:spLocks noChangeShapeType="1"/>
              </p:cNvSpPr>
              <p:nvPr/>
            </p:nvSpPr>
            <p:spPr bwMode="auto">
              <a:xfrm>
                <a:off x="3017" y="7089"/>
                <a:ext cx="1" cy="257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1" name="Rectangle 75"/>
              <p:cNvSpPr>
                <a:spLocks noChangeArrowheads="1"/>
              </p:cNvSpPr>
              <p:nvPr/>
            </p:nvSpPr>
            <p:spPr bwMode="auto">
              <a:xfrm>
                <a:off x="2816" y="8462"/>
                <a:ext cx="381" cy="362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2" name="Line 74"/>
              <p:cNvSpPr>
                <a:spLocks noChangeShapeType="1"/>
              </p:cNvSpPr>
              <p:nvPr/>
            </p:nvSpPr>
            <p:spPr bwMode="auto">
              <a:xfrm>
                <a:off x="2936" y="8510"/>
                <a:ext cx="1" cy="298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3" name="Line 73"/>
              <p:cNvSpPr>
                <a:spLocks noChangeShapeType="1"/>
              </p:cNvSpPr>
              <p:nvPr/>
            </p:nvSpPr>
            <p:spPr bwMode="auto">
              <a:xfrm>
                <a:off x="3072" y="8478"/>
                <a:ext cx="1" cy="31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4" name="Text Box 72"/>
              <p:cNvSpPr txBox="1">
                <a:spLocks noChangeArrowheads="1"/>
              </p:cNvSpPr>
              <p:nvPr/>
            </p:nvSpPr>
            <p:spPr bwMode="auto">
              <a:xfrm>
                <a:off x="3552" y="8549"/>
                <a:ext cx="667" cy="350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2р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25" name="Text Box 71"/>
              <p:cNvSpPr txBox="1">
                <a:spLocks noChangeArrowheads="1"/>
              </p:cNvSpPr>
              <p:nvPr/>
            </p:nvSpPr>
            <p:spPr bwMode="auto">
              <a:xfrm>
                <a:off x="2269" y="8549"/>
                <a:ext cx="366" cy="334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N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26" name="Rectangle 70"/>
              <p:cNvSpPr>
                <a:spLocks noChangeArrowheads="1"/>
              </p:cNvSpPr>
              <p:nvPr/>
            </p:nvSpPr>
            <p:spPr bwMode="auto">
              <a:xfrm>
                <a:off x="2816" y="7035"/>
                <a:ext cx="409" cy="414"/>
              </a:xfrm>
              <a:prstGeom prst="rect">
                <a:avLst/>
              </a:prstGeom>
              <a:noFill/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7" name="Text Box 69"/>
              <p:cNvSpPr txBox="1">
                <a:spLocks noChangeArrowheads="1"/>
              </p:cNvSpPr>
              <p:nvPr/>
            </p:nvSpPr>
            <p:spPr bwMode="auto">
              <a:xfrm>
                <a:off x="2372" y="6993"/>
                <a:ext cx="360" cy="397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Н</a:t>
                </a:r>
                <a:endParaRPr kumimoji="0" lang="ru-RU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28" name="Freeform 68"/>
              <p:cNvSpPr>
                <a:spLocks/>
              </p:cNvSpPr>
              <p:nvPr/>
            </p:nvSpPr>
            <p:spPr bwMode="auto">
              <a:xfrm>
                <a:off x="3018" y="7337"/>
                <a:ext cx="464" cy="80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15" y="160"/>
                  </a:cxn>
                  <a:cxn ang="0">
                    <a:pos x="129" y="182"/>
                  </a:cxn>
                  <a:cxn ang="0">
                    <a:pos x="107" y="295"/>
                  </a:cxn>
                  <a:cxn ang="0">
                    <a:pos x="208" y="325"/>
                  </a:cxn>
                  <a:cxn ang="0">
                    <a:pos x="163" y="440"/>
                  </a:cxn>
                  <a:cxn ang="0">
                    <a:pos x="287" y="452"/>
                  </a:cxn>
                  <a:cxn ang="0">
                    <a:pos x="287" y="565"/>
                  </a:cxn>
                  <a:cxn ang="0">
                    <a:pos x="444" y="602"/>
                  </a:cxn>
                  <a:cxn ang="0">
                    <a:pos x="407" y="685"/>
                  </a:cxn>
                  <a:cxn ang="0">
                    <a:pos x="414" y="805"/>
                  </a:cxn>
                </a:cxnLst>
                <a:rect l="0" t="0" r="r" b="b"/>
                <a:pathLst>
                  <a:path w="464" h="805">
                    <a:moveTo>
                      <a:pt x="39" y="0"/>
                    </a:moveTo>
                    <a:cubicBezTo>
                      <a:pt x="21" y="63"/>
                      <a:pt x="0" y="130"/>
                      <a:pt x="15" y="160"/>
                    </a:cubicBezTo>
                    <a:cubicBezTo>
                      <a:pt x="30" y="190"/>
                      <a:pt x="114" y="160"/>
                      <a:pt x="129" y="182"/>
                    </a:cubicBezTo>
                    <a:cubicBezTo>
                      <a:pt x="144" y="204"/>
                      <a:pt x="94" y="271"/>
                      <a:pt x="107" y="295"/>
                    </a:cubicBezTo>
                    <a:cubicBezTo>
                      <a:pt x="120" y="319"/>
                      <a:pt x="199" y="301"/>
                      <a:pt x="208" y="325"/>
                    </a:cubicBezTo>
                    <a:cubicBezTo>
                      <a:pt x="217" y="349"/>
                      <a:pt x="150" y="419"/>
                      <a:pt x="163" y="440"/>
                    </a:cubicBezTo>
                    <a:cubicBezTo>
                      <a:pt x="176" y="461"/>
                      <a:pt x="266" y="431"/>
                      <a:pt x="287" y="452"/>
                    </a:cubicBezTo>
                    <a:cubicBezTo>
                      <a:pt x="308" y="473"/>
                      <a:pt x="261" y="540"/>
                      <a:pt x="287" y="565"/>
                    </a:cubicBezTo>
                    <a:cubicBezTo>
                      <a:pt x="313" y="590"/>
                      <a:pt x="424" y="582"/>
                      <a:pt x="444" y="602"/>
                    </a:cubicBezTo>
                    <a:cubicBezTo>
                      <a:pt x="464" y="622"/>
                      <a:pt x="412" y="651"/>
                      <a:pt x="407" y="685"/>
                    </a:cubicBezTo>
                    <a:cubicBezTo>
                      <a:pt x="402" y="719"/>
                      <a:pt x="413" y="780"/>
                      <a:pt x="414" y="805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29" name="Text Box 67"/>
              <p:cNvSpPr txBox="1">
                <a:spLocks noChangeArrowheads="1"/>
              </p:cNvSpPr>
              <p:nvPr/>
            </p:nvSpPr>
            <p:spPr bwMode="auto">
              <a:xfrm>
                <a:off x="2731" y="6621"/>
                <a:ext cx="565" cy="313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1s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30" name="Text Box 66"/>
              <p:cNvSpPr txBox="1">
                <a:spLocks noChangeArrowheads="1"/>
              </p:cNvSpPr>
              <p:nvPr/>
            </p:nvSpPr>
            <p:spPr bwMode="auto">
              <a:xfrm>
                <a:off x="3600" y="6621"/>
                <a:ext cx="568" cy="313"/>
              </a:xfrm>
              <a:prstGeom prst="rect">
                <a:avLst/>
              </a:prstGeom>
              <a:noFill/>
              <a:ln w="22225">
                <a:noFill/>
                <a:miter lim="800000"/>
                <a:headEnd/>
                <a:tailEnd/>
              </a:ln>
            </p:spPr>
            <p:txBody>
              <a:bodyPr vert="horz" wrap="square" lIns="47549" tIns="23774" rIns="47549" bIns="2377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ea typeface="Times New Roman" pitchFamily="18" charset="0"/>
                  </a:rPr>
                  <a:t>1s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endParaRPr>
              </a:p>
            </p:txBody>
          </p:sp>
          <p:sp>
            <p:nvSpPr>
              <p:cNvPr id="31" name="Rectangle 65"/>
              <p:cNvSpPr>
                <a:spLocks noChangeArrowheads="1"/>
              </p:cNvSpPr>
              <p:nvPr/>
            </p:nvSpPr>
            <p:spPr bwMode="auto">
              <a:xfrm>
                <a:off x="2014" y="7449"/>
                <a:ext cx="414" cy="408"/>
              </a:xfrm>
              <a:prstGeom prst="rect">
                <a:avLst/>
              </a:prstGeom>
              <a:solidFill>
                <a:srgbClr val="FFFFFF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  <p:sp>
            <p:nvSpPr>
              <p:cNvPr id="32" name="Freeform 64"/>
              <p:cNvSpPr>
                <a:spLocks/>
              </p:cNvSpPr>
              <p:nvPr/>
            </p:nvSpPr>
            <p:spPr bwMode="auto">
              <a:xfrm>
                <a:off x="2225" y="7690"/>
                <a:ext cx="717" cy="8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235"/>
                  </a:cxn>
                  <a:cxn ang="0">
                    <a:pos x="232" y="257"/>
                  </a:cxn>
                  <a:cxn ang="0">
                    <a:pos x="200" y="370"/>
                  </a:cxn>
                  <a:cxn ang="0">
                    <a:pos x="346" y="400"/>
                  </a:cxn>
                  <a:cxn ang="0">
                    <a:pos x="281" y="515"/>
                  </a:cxn>
                  <a:cxn ang="0">
                    <a:pos x="461" y="527"/>
                  </a:cxn>
                  <a:cxn ang="0">
                    <a:pos x="461" y="640"/>
                  </a:cxn>
                  <a:cxn ang="0">
                    <a:pos x="688" y="677"/>
                  </a:cxn>
                  <a:cxn ang="0">
                    <a:pos x="634" y="760"/>
                  </a:cxn>
                  <a:cxn ang="0">
                    <a:pos x="645" y="880"/>
                  </a:cxn>
                </a:cxnLst>
                <a:rect l="0" t="0" r="r" b="b"/>
                <a:pathLst>
                  <a:path w="717" h="880">
                    <a:moveTo>
                      <a:pt x="0" y="0"/>
                    </a:moveTo>
                    <a:cubicBezTo>
                      <a:pt x="11" y="37"/>
                      <a:pt x="28" y="192"/>
                      <a:pt x="67" y="235"/>
                    </a:cubicBezTo>
                    <a:cubicBezTo>
                      <a:pt x="106" y="278"/>
                      <a:pt x="210" y="235"/>
                      <a:pt x="232" y="257"/>
                    </a:cubicBezTo>
                    <a:cubicBezTo>
                      <a:pt x="254" y="279"/>
                      <a:pt x="181" y="346"/>
                      <a:pt x="200" y="370"/>
                    </a:cubicBezTo>
                    <a:cubicBezTo>
                      <a:pt x="219" y="394"/>
                      <a:pt x="333" y="376"/>
                      <a:pt x="346" y="400"/>
                    </a:cubicBezTo>
                    <a:cubicBezTo>
                      <a:pt x="359" y="424"/>
                      <a:pt x="262" y="494"/>
                      <a:pt x="281" y="515"/>
                    </a:cubicBezTo>
                    <a:cubicBezTo>
                      <a:pt x="300" y="536"/>
                      <a:pt x="430" y="506"/>
                      <a:pt x="461" y="527"/>
                    </a:cubicBezTo>
                    <a:cubicBezTo>
                      <a:pt x="491" y="548"/>
                      <a:pt x="423" y="615"/>
                      <a:pt x="461" y="640"/>
                    </a:cubicBezTo>
                    <a:cubicBezTo>
                      <a:pt x="498" y="665"/>
                      <a:pt x="659" y="657"/>
                      <a:pt x="688" y="677"/>
                    </a:cubicBezTo>
                    <a:cubicBezTo>
                      <a:pt x="717" y="697"/>
                      <a:pt x="642" y="726"/>
                      <a:pt x="634" y="760"/>
                    </a:cubicBezTo>
                    <a:cubicBezTo>
                      <a:pt x="627" y="794"/>
                      <a:pt x="643" y="855"/>
                      <a:pt x="645" y="880"/>
                    </a:cubicBezTo>
                  </a:path>
                </a:pathLst>
              </a:custGeom>
              <a:ln>
                <a:headEnd type="stealth" w="med" len="lg"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Arial Black" pitchFamily="34" charset="0"/>
                </a:endParaRPr>
              </a:p>
            </p:txBody>
          </p:sp>
        </p:grpSp>
        <p:sp>
          <p:nvSpPr>
            <p:cNvPr id="33" name="Rectangle 2"/>
            <p:cNvSpPr>
              <a:spLocks noChangeArrowheads="1"/>
            </p:cNvSpPr>
            <p:nvPr/>
          </p:nvSpPr>
          <p:spPr bwMode="auto">
            <a:xfrm>
              <a:off x="2883285" y="3000372"/>
              <a:ext cx="456409" cy="36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  <a:ea typeface="Times New Roman" pitchFamily="18" charset="0"/>
                </a:rPr>
                <a:t>Н</a:t>
              </a:r>
              <a:r>
                <a:rPr kumimoji="0" lang="ru-RU" sz="32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  <a:ea typeface="Times New Roman" pitchFamily="18" charset="0"/>
                </a:rPr>
                <a:t>+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000100" y="428604"/>
            <a:ext cx="7358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Пример насыщаемости связи в молекулярном ионе 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NH</a:t>
            </a:r>
            <a:r>
              <a:rPr lang="en-US" sz="3200" b="1" baseline="-25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4</a:t>
            </a:r>
            <a:r>
              <a:rPr lang="en-US" sz="32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+</a:t>
            </a:r>
            <a:endParaRPr lang="ru-RU" sz="3200" baseline="30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spect="1" noChangeArrowheads="1"/>
          </p:cNvSpPr>
          <p:nvPr/>
        </p:nvSpPr>
        <p:spPr bwMode="auto">
          <a:xfrm>
            <a:off x="1134604" y="1220240"/>
            <a:ext cx="777240" cy="736092"/>
          </a:xfrm>
          <a:prstGeom prst="ellipse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53999"/>
                </a:srgbClr>
              </a:gs>
              <a:gs pos="100000">
                <a:srgbClr val="000000">
                  <a:alpha val="53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1" name="Oval 3"/>
          <p:cNvSpPr>
            <a:spLocks noChangeAspect="1" noChangeArrowheads="1"/>
          </p:cNvSpPr>
          <p:nvPr/>
        </p:nvSpPr>
        <p:spPr bwMode="auto">
          <a:xfrm>
            <a:off x="1747978" y="1223186"/>
            <a:ext cx="777240" cy="736092"/>
          </a:xfrm>
          <a:prstGeom prst="ellipse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53000"/>
                </a:srgbClr>
              </a:gs>
              <a:gs pos="100000">
                <a:srgbClr val="000000">
                  <a:alpha val="53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Line 4"/>
          <p:cNvSpPr>
            <a:spLocks noChangeAspect="1" noChangeShapeType="1"/>
          </p:cNvSpPr>
          <p:nvPr/>
        </p:nvSpPr>
        <p:spPr bwMode="auto">
          <a:xfrm flipV="1">
            <a:off x="1017585" y="1589382"/>
            <a:ext cx="17327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3" name="Oval 5"/>
          <p:cNvSpPr>
            <a:spLocks noChangeAspect="1" noChangeArrowheads="1"/>
          </p:cNvSpPr>
          <p:nvPr/>
        </p:nvSpPr>
        <p:spPr bwMode="auto">
          <a:xfrm>
            <a:off x="1524308" y="1553290"/>
            <a:ext cx="52579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Oval 6"/>
          <p:cNvSpPr>
            <a:spLocks noChangeAspect="1" noChangeArrowheads="1"/>
          </p:cNvSpPr>
          <p:nvPr/>
        </p:nvSpPr>
        <p:spPr bwMode="auto">
          <a:xfrm>
            <a:off x="2127344" y="1560682"/>
            <a:ext cx="52579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5" name="Text Box 7"/>
          <p:cNvSpPr txBox="1">
            <a:spLocks noChangeAspect="1" noChangeArrowheads="1"/>
          </p:cNvSpPr>
          <p:nvPr/>
        </p:nvSpPr>
        <p:spPr bwMode="auto">
          <a:xfrm>
            <a:off x="1261714" y="1902106"/>
            <a:ext cx="1131569" cy="4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       s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Oval 8"/>
          <p:cNvSpPr>
            <a:spLocks noChangeAspect="1" noChangeArrowheads="1"/>
          </p:cNvSpPr>
          <p:nvPr/>
        </p:nvSpPr>
        <p:spPr bwMode="auto">
          <a:xfrm>
            <a:off x="3932889" y="687660"/>
            <a:ext cx="745236" cy="697231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7" name="Oval 9"/>
          <p:cNvSpPr>
            <a:spLocks noChangeAspect="1" noChangeArrowheads="1"/>
          </p:cNvSpPr>
          <p:nvPr/>
        </p:nvSpPr>
        <p:spPr bwMode="auto">
          <a:xfrm>
            <a:off x="4572002" y="1545898"/>
            <a:ext cx="747521" cy="699516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8" name="Oval 10"/>
          <p:cNvSpPr>
            <a:spLocks noChangeAspect="1" noChangeArrowheads="1"/>
          </p:cNvSpPr>
          <p:nvPr/>
        </p:nvSpPr>
        <p:spPr bwMode="auto">
          <a:xfrm>
            <a:off x="5912270" y="1180897"/>
            <a:ext cx="745236" cy="697231"/>
          </a:xfrm>
          <a:prstGeom prst="ellipse">
            <a:avLst/>
          </a:pr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46275"/>
                  <a:invGamma/>
                  <a:alpha val="53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9" name="Line 11"/>
          <p:cNvSpPr>
            <a:spLocks noChangeAspect="1" noChangeShapeType="1"/>
          </p:cNvSpPr>
          <p:nvPr/>
        </p:nvSpPr>
        <p:spPr bwMode="auto">
          <a:xfrm>
            <a:off x="3236911" y="1529384"/>
            <a:ext cx="3566160" cy="9144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0" name="Text Box 12"/>
          <p:cNvSpPr txBox="1">
            <a:spLocks noChangeAspect="1" noChangeArrowheads="1"/>
          </p:cNvSpPr>
          <p:nvPr/>
        </p:nvSpPr>
        <p:spPr bwMode="auto">
          <a:xfrm>
            <a:off x="5436096" y="548680"/>
            <a:ext cx="1188000" cy="4561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σ-связь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1" name="Oval 13"/>
          <p:cNvSpPr>
            <a:spLocks noChangeAspect="1" noChangeArrowheads="1"/>
          </p:cNvSpPr>
          <p:nvPr/>
        </p:nvSpPr>
        <p:spPr bwMode="auto">
          <a:xfrm>
            <a:off x="4929192" y="1505992"/>
            <a:ext cx="52577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2" name="Oval 14"/>
          <p:cNvSpPr>
            <a:spLocks noChangeAspect="1" noChangeArrowheads="1"/>
          </p:cNvSpPr>
          <p:nvPr/>
        </p:nvSpPr>
        <p:spPr bwMode="auto">
          <a:xfrm>
            <a:off x="4284551" y="1013602"/>
            <a:ext cx="52579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3" name="Oval 15"/>
          <p:cNvSpPr>
            <a:spLocks noChangeAspect="1" noChangeArrowheads="1"/>
          </p:cNvSpPr>
          <p:nvPr/>
        </p:nvSpPr>
        <p:spPr bwMode="auto">
          <a:xfrm>
            <a:off x="4934572" y="1895769"/>
            <a:ext cx="50292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4" name="Oval 16"/>
          <p:cNvSpPr>
            <a:spLocks noChangeAspect="1" noChangeArrowheads="1"/>
          </p:cNvSpPr>
          <p:nvPr/>
        </p:nvSpPr>
        <p:spPr bwMode="auto">
          <a:xfrm>
            <a:off x="6286514" y="1505992"/>
            <a:ext cx="52579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5" name="Text Box 17"/>
          <p:cNvSpPr txBox="1">
            <a:spLocks noChangeAspect="1" noChangeArrowheads="1"/>
          </p:cNvSpPr>
          <p:nvPr/>
        </p:nvSpPr>
        <p:spPr bwMode="auto">
          <a:xfrm>
            <a:off x="4618318" y="2078478"/>
            <a:ext cx="470916" cy="46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6" name="Text Box 18"/>
          <p:cNvSpPr txBox="1">
            <a:spLocks noChangeAspect="1" noChangeArrowheads="1"/>
          </p:cNvSpPr>
          <p:nvPr/>
        </p:nvSpPr>
        <p:spPr bwMode="auto">
          <a:xfrm>
            <a:off x="6182457" y="1844824"/>
            <a:ext cx="477775" cy="46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3717535" y="594067"/>
            <a:ext cx="385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8" name="Text Box 20"/>
          <p:cNvSpPr txBox="1">
            <a:spLocks noChangeAspect="1" noChangeArrowheads="1"/>
          </p:cNvSpPr>
          <p:nvPr/>
        </p:nvSpPr>
        <p:spPr bwMode="auto">
          <a:xfrm>
            <a:off x="3714746" y="1760212"/>
            <a:ext cx="402336" cy="486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9" name="Text Box 21"/>
          <p:cNvSpPr txBox="1">
            <a:spLocks noChangeAspect="1" noChangeArrowheads="1"/>
          </p:cNvSpPr>
          <p:nvPr/>
        </p:nvSpPr>
        <p:spPr bwMode="auto">
          <a:xfrm>
            <a:off x="1263649" y="617204"/>
            <a:ext cx="1289304" cy="47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σ-связь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0" name="Line 22"/>
          <p:cNvSpPr>
            <a:spLocks noChangeAspect="1" noChangeShapeType="1"/>
          </p:cNvSpPr>
          <p:nvPr/>
        </p:nvSpPr>
        <p:spPr bwMode="auto">
          <a:xfrm>
            <a:off x="3563303" y="1169279"/>
            <a:ext cx="651509" cy="16230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31" name="Line 23"/>
          <p:cNvSpPr>
            <a:spLocks noChangeAspect="1" noChangeShapeType="1"/>
          </p:cNvSpPr>
          <p:nvPr/>
        </p:nvSpPr>
        <p:spPr bwMode="auto">
          <a:xfrm>
            <a:off x="5214944" y="2045964"/>
            <a:ext cx="564641" cy="17602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32" name="Text Box 24"/>
          <p:cNvSpPr txBox="1">
            <a:spLocks noChangeAspect="1" noChangeArrowheads="1"/>
          </p:cNvSpPr>
          <p:nvPr/>
        </p:nvSpPr>
        <p:spPr bwMode="auto">
          <a:xfrm>
            <a:off x="3214680" y="890387"/>
            <a:ext cx="425196" cy="4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3" name="Text Box 25"/>
          <p:cNvSpPr txBox="1">
            <a:spLocks noChangeAspect="1" noChangeArrowheads="1"/>
          </p:cNvSpPr>
          <p:nvPr/>
        </p:nvSpPr>
        <p:spPr bwMode="auto">
          <a:xfrm>
            <a:off x="5786448" y="2045964"/>
            <a:ext cx="411480" cy="52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4" name="Text Box 26"/>
          <p:cNvSpPr txBox="1">
            <a:spLocks noChangeAspect="1" noChangeArrowheads="1"/>
          </p:cNvSpPr>
          <p:nvPr/>
        </p:nvSpPr>
        <p:spPr bwMode="auto">
          <a:xfrm>
            <a:off x="357158" y="1760212"/>
            <a:ext cx="468000" cy="52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А)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5" name="Text Box 27"/>
          <p:cNvSpPr txBox="1">
            <a:spLocks noChangeAspect="1" noChangeArrowheads="1"/>
          </p:cNvSpPr>
          <p:nvPr/>
        </p:nvSpPr>
        <p:spPr bwMode="auto">
          <a:xfrm>
            <a:off x="3000366" y="1760212"/>
            <a:ext cx="491489" cy="4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Б)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6" name="Text Box 28"/>
          <p:cNvSpPr txBox="1">
            <a:spLocks noChangeAspect="1" noChangeArrowheads="1"/>
          </p:cNvSpPr>
          <p:nvPr/>
        </p:nvSpPr>
        <p:spPr bwMode="auto">
          <a:xfrm>
            <a:off x="285209" y="5080652"/>
            <a:ext cx="8501633" cy="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Рис. Перекрывание атомных орбиталей при образовании </a:t>
            </a: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σ-связи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 и 2 – примеры перекрывания АО, не дающих образование связи.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7" name="Freeform 29"/>
          <p:cNvSpPr>
            <a:spLocks noChangeAspect="1"/>
          </p:cNvSpPr>
          <p:nvPr/>
        </p:nvSpPr>
        <p:spPr bwMode="auto">
          <a:xfrm>
            <a:off x="3801950" y="1195118"/>
            <a:ext cx="2329433" cy="665227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39" name="Freeform 31"/>
          <p:cNvSpPr>
            <a:spLocks noChangeAspect="1"/>
          </p:cNvSpPr>
          <p:nvPr/>
        </p:nvSpPr>
        <p:spPr bwMode="auto">
          <a:xfrm>
            <a:off x="2289211" y="3430534"/>
            <a:ext cx="1991107" cy="544068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40" name="Oval 32"/>
          <p:cNvSpPr>
            <a:spLocks noChangeAspect="1" noChangeArrowheads="1"/>
          </p:cNvSpPr>
          <p:nvPr/>
        </p:nvSpPr>
        <p:spPr bwMode="auto">
          <a:xfrm>
            <a:off x="1893489" y="3657111"/>
            <a:ext cx="52577" cy="4800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41" name="Oval 33"/>
          <p:cNvSpPr>
            <a:spLocks noChangeAspect="1" noChangeArrowheads="1"/>
          </p:cNvSpPr>
          <p:nvPr/>
        </p:nvSpPr>
        <p:spPr bwMode="auto">
          <a:xfrm>
            <a:off x="3218959" y="3657111"/>
            <a:ext cx="52577" cy="4800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42" name="Text Box 34"/>
          <p:cNvSpPr txBox="1">
            <a:spLocks noChangeAspect="1" noChangeArrowheads="1"/>
          </p:cNvSpPr>
          <p:nvPr/>
        </p:nvSpPr>
        <p:spPr bwMode="auto">
          <a:xfrm>
            <a:off x="1997111" y="4292546"/>
            <a:ext cx="1175004" cy="49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         р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43" name="Text Box 35"/>
          <p:cNvSpPr txBox="1">
            <a:spLocks noChangeAspect="1" noChangeArrowheads="1"/>
          </p:cNvSpPr>
          <p:nvPr/>
        </p:nvSpPr>
        <p:spPr bwMode="auto">
          <a:xfrm>
            <a:off x="2286563" y="2888931"/>
            <a:ext cx="1213867" cy="46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σ-связь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7444" name="Group 36"/>
          <p:cNvGrpSpPr>
            <a:grpSpLocks noChangeAspect="1"/>
          </p:cNvGrpSpPr>
          <p:nvPr/>
        </p:nvGrpSpPr>
        <p:grpSpPr bwMode="auto">
          <a:xfrm>
            <a:off x="4840058" y="2868811"/>
            <a:ext cx="3232404" cy="1716787"/>
            <a:chOff x="2406" y="14320"/>
            <a:chExt cx="4746" cy="2548"/>
          </a:xfrm>
        </p:grpSpPr>
        <p:sp>
          <p:nvSpPr>
            <p:cNvPr id="17445" name="Freeform 37"/>
            <p:cNvSpPr>
              <a:spLocks/>
            </p:cNvSpPr>
            <p:nvPr/>
          </p:nvSpPr>
          <p:spPr bwMode="auto">
            <a:xfrm rot="-5400000">
              <a:off x="2443" y="15209"/>
              <a:ext cx="2548" cy="770"/>
            </a:xfrm>
            <a:custGeom>
              <a:avLst/>
              <a:gdLst/>
              <a:ahLst/>
              <a:cxnLst>
                <a:cxn ang="0">
                  <a:pos x="1274" y="347"/>
                </a:cxn>
                <a:cxn ang="0">
                  <a:pos x="1538" y="122"/>
                </a:cxn>
                <a:cxn ang="0">
                  <a:pos x="1935" y="10"/>
                </a:cxn>
                <a:cxn ang="0">
                  <a:pos x="2364" y="62"/>
                </a:cxn>
                <a:cxn ang="0">
                  <a:pos x="2548" y="357"/>
                </a:cxn>
                <a:cxn ang="0">
                  <a:pos x="2364" y="633"/>
                </a:cxn>
                <a:cxn ang="0">
                  <a:pos x="1965" y="724"/>
                </a:cxn>
                <a:cxn ang="0">
                  <a:pos x="1538" y="592"/>
                </a:cxn>
                <a:cxn ang="0">
                  <a:pos x="1254" y="367"/>
                </a:cxn>
                <a:cxn ang="0">
                  <a:pos x="935" y="122"/>
                </a:cxn>
                <a:cxn ang="0">
                  <a:pos x="549" y="30"/>
                </a:cxn>
                <a:cxn ang="0">
                  <a:pos x="191" y="102"/>
                </a:cxn>
                <a:cxn ang="0">
                  <a:pos x="5" y="377"/>
                </a:cxn>
                <a:cxn ang="0">
                  <a:pos x="158" y="663"/>
                </a:cxn>
                <a:cxn ang="0">
                  <a:pos x="529" y="765"/>
                </a:cxn>
                <a:cxn ang="0">
                  <a:pos x="935" y="633"/>
                </a:cxn>
                <a:cxn ang="0">
                  <a:pos x="1274" y="347"/>
                </a:cxn>
              </a:cxnLst>
              <a:rect l="0" t="0" r="r" b="b"/>
              <a:pathLst>
                <a:path w="2548" h="770">
                  <a:moveTo>
                    <a:pt x="1274" y="347"/>
                  </a:moveTo>
                  <a:cubicBezTo>
                    <a:pt x="1378" y="272"/>
                    <a:pt x="1428" y="178"/>
                    <a:pt x="1538" y="122"/>
                  </a:cubicBezTo>
                  <a:cubicBezTo>
                    <a:pt x="1648" y="66"/>
                    <a:pt x="1797" y="20"/>
                    <a:pt x="1935" y="10"/>
                  </a:cubicBezTo>
                  <a:cubicBezTo>
                    <a:pt x="2073" y="0"/>
                    <a:pt x="2262" y="4"/>
                    <a:pt x="2364" y="62"/>
                  </a:cubicBezTo>
                  <a:cubicBezTo>
                    <a:pt x="2466" y="120"/>
                    <a:pt x="2548" y="262"/>
                    <a:pt x="2548" y="357"/>
                  </a:cubicBezTo>
                  <a:cubicBezTo>
                    <a:pt x="2548" y="452"/>
                    <a:pt x="2461" y="572"/>
                    <a:pt x="2364" y="633"/>
                  </a:cubicBezTo>
                  <a:cubicBezTo>
                    <a:pt x="2267" y="694"/>
                    <a:pt x="2103" y="731"/>
                    <a:pt x="1965" y="724"/>
                  </a:cubicBezTo>
                  <a:cubicBezTo>
                    <a:pt x="1827" y="717"/>
                    <a:pt x="1656" y="651"/>
                    <a:pt x="1538" y="592"/>
                  </a:cubicBezTo>
                  <a:cubicBezTo>
                    <a:pt x="1420" y="533"/>
                    <a:pt x="1354" y="445"/>
                    <a:pt x="1254" y="367"/>
                  </a:cubicBezTo>
                  <a:cubicBezTo>
                    <a:pt x="1154" y="289"/>
                    <a:pt x="1053" y="178"/>
                    <a:pt x="935" y="122"/>
                  </a:cubicBezTo>
                  <a:cubicBezTo>
                    <a:pt x="817" y="66"/>
                    <a:pt x="673" y="33"/>
                    <a:pt x="549" y="30"/>
                  </a:cubicBezTo>
                  <a:cubicBezTo>
                    <a:pt x="425" y="27"/>
                    <a:pt x="282" y="44"/>
                    <a:pt x="191" y="102"/>
                  </a:cubicBezTo>
                  <a:cubicBezTo>
                    <a:pt x="100" y="160"/>
                    <a:pt x="10" y="284"/>
                    <a:pt x="5" y="377"/>
                  </a:cubicBezTo>
                  <a:cubicBezTo>
                    <a:pt x="0" y="470"/>
                    <a:pt x="71" y="598"/>
                    <a:pt x="158" y="663"/>
                  </a:cubicBezTo>
                  <a:cubicBezTo>
                    <a:pt x="245" y="728"/>
                    <a:pt x="400" y="770"/>
                    <a:pt x="529" y="765"/>
                  </a:cubicBezTo>
                  <a:cubicBezTo>
                    <a:pt x="658" y="760"/>
                    <a:pt x="811" y="703"/>
                    <a:pt x="935" y="633"/>
                  </a:cubicBezTo>
                  <a:cubicBezTo>
                    <a:pt x="1059" y="563"/>
                    <a:pt x="1204" y="407"/>
                    <a:pt x="1274" y="34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3999"/>
                  </a:srgbClr>
                </a:gs>
                <a:gs pos="100000">
                  <a:srgbClr val="FFFFFF">
                    <a:gamma/>
                    <a:shade val="18431"/>
                    <a:invGamma/>
                    <a:alpha val="55000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6" name="Freeform 38"/>
            <p:cNvSpPr>
              <a:spLocks/>
            </p:cNvSpPr>
            <p:nvPr/>
          </p:nvSpPr>
          <p:spPr bwMode="auto">
            <a:xfrm rot="-10800000">
              <a:off x="2406" y="15197"/>
              <a:ext cx="2548" cy="770"/>
            </a:xfrm>
            <a:custGeom>
              <a:avLst/>
              <a:gdLst/>
              <a:ahLst/>
              <a:cxnLst>
                <a:cxn ang="0">
                  <a:pos x="1274" y="347"/>
                </a:cxn>
                <a:cxn ang="0">
                  <a:pos x="1538" y="122"/>
                </a:cxn>
                <a:cxn ang="0">
                  <a:pos x="1935" y="10"/>
                </a:cxn>
                <a:cxn ang="0">
                  <a:pos x="2364" y="62"/>
                </a:cxn>
                <a:cxn ang="0">
                  <a:pos x="2548" y="357"/>
                </a:cxn>
                <a:cxn ang="0">
                  <a:pos x="2364" y="633"/>
                </a:cxn>
                <a:cxn ang="0">
                  <a:pos x="1965" y="724"/>
                </a:cxn>
                <a:cxn ang="0">
                  <a:pos x="1538" y="592"/>
                </a:cxn>
                <a:cxn ang="0">
                  <a:pos x="1254" y="367"/>
                </a:cxn>
                <a:cxn ang="0">
                  <a:pos x="935" y="122"/>
                </a:cxn>
                <a:cxn ang="0">
                  <a:pos x="549" y="30"/>
                </a:cxn>
                <a:cxn ang="0">
                  <a:pos x="191" y="102"/>
                </a:cxn>
                <a:cxn ang="0">
                  <a:pos x="5" y="377"/>
                </a:cxn>
                <a:cxn ang="0">
                  <a:pos x="158" y="663"/>
                </a:cxn>
                <a:cxn ang="0">
                  <a:pos x="529" y="765"/>
                </a:cxn>
                <a:cxn ang="0">
                  <a:pos x="935" y="633"/>
                </a:cxn>
                <a:cxn ang="0">
                  <a:pos x="1274" y="347"/>
                </a:cxn>
              </a:cxnLst>
              <a:rect l="0" t="0" r="r" b="b"/>
              <a:pathLst>
                <a:path w="2548" h="770">
                  <a:moveTo>
                    <a:pt x="1274" y="347"/>
                  </a:moveTo>
                  <a:cubicBezTo>
                    <a:pt x="1378" y="272"/>
                    <a:pt x="1428" y="178"/>
                    <a:pt x="1538" y="122"/>
                  </a:cubicBezTo>
                  <a:cubicBezTo>
                    <a:pt x="1648" y="66"/>
                    <a:pt x="1797" y="20"/>
                    <a:pt x="1935" y="10"/>
                  </a:cubicBezTo>
                  <a:cubicBezTo>
                    <a:pt x="2073" y="0"/>
                    <a:pt x="2262" y="4"/>
                    <a:pt x="2364" y="62"/>
                  </a:cubicBezTo>
                  <a:cubicBezTo>
                    <a:pt x="2466" y="120"/>
                    <a:pt x="2548" y="262"/>
                    <a:pt x="2548" y="357"/>
                  </a:cubicBezTo>
                  <a:cubicBezTo>
                    <a:pt x="2548" y="452"/>
                    <a:pt x="2461" y="572"/>
                    <a:pt x="2364" y="633"/>
                  </a:cubicBezTo>
                  <a:cubicBezTo>
                    <a:pt x="2267" y="694"/>
                    <a:pt x="2103" y="731"/>
                    <a:pt x="1965" y="724"/>
                  </a:cubicBezTo>
                  <a:cubicBezTo>
                    <a:pt x="1827" y="717"/>
                    <a:pt x="1656" y="651"/>
                    <a:pt x="1538" y="592"/>
                  </a:cubicBezTo>
                  <a:cubicBezTo>
                    <a:pt x="1420" y="533"/>
                    <a:pt x="1354" y="445"/>
                    <a:pt x="1254" y="367"/>
                  </a:cubicBezTo>
                  <a:cubicBezTo>
                    <a:pt x="1154" y="289"/>
                    <a:pt x="1053" y="178"/>
                    <a:pt x="935" y="122"/>
                  </a:cubicBezTo>
                  <a:cubicBezTo>
                    <a:pt x="817" y="66"/>
                    <a:pt x="673" y="33"/>
                    <a:pt x="549" y="30"/>
                  </a:cubicBezTo>
                  <a:cubicBezTo>
                    <a:pt x="425" y="27"/>
                    <a:pt x="282" y="44"/>
                    <a:pt x="191" y="102"/>
                  </a:cubicBezTo>
                  <a:cubicBezTo>
                    <a:pt x="100" y="160"/>
                    <a:pt x="10" y="284"/>
                    <a:pt x="5" y="377"/>
                  </a:cubicBezTo>
                  <a:cubicBezTo>
                    <a:pt x="0" y="470"/>
                    <a:pt x="71" y="598"/>
                    <a:pt x="158" y="663"/>
                  </a:cubicBezTo>
                  <a:cubicBezTo>
                    <a:pt x="245" y="728"/>
                    <a:pt x="400" y="770"/>
                    <a:pt x="529" y="765"/>
                  </a:cubicBezTo>
                  <a:cubicBezTo>
                    <a:pt x="658" y="760"/>
                    <a:pt x="811" y="703"/>
                    <a:pt x="935" y="633"/>
                  </a:cubicBezTo>
                  <a:cubicBezTo>
                    <a:pt x="1059" y="563"/>
                    <a:pt x="1204" y="407"/>
                    <a:pt x="1274" y="34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3999"/>
                  </a:srgbClr>
                </a:gs>
                <a:gs pos="100000">
                  <a:srgbClr val="FFFFFF">
                    <a:gamma/>
                    <a:shade val="18431"/>
                    <a:invGamma/>
                    <a:alpha val="55000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7" name="Freeform 39"/>
            <p:cNvSpPr>
              <a:spLocks/>
            </p:cNvSpPr>
            <p:nvPr/>
          </p:nvSpPr>
          <p:spPr bwMode="auto">
            <a:xfrm rot="-10800000">
              <a:off x="4604" y="15156"/>
              <a:ext cx="2548" cy="770"/>
            </a:xfrm>
            <a:custGeom>
              <a:avLst/>
              <a:gdLst/>
              <a:ahLst/>
              <a:cxnLst>
                <a:cxn ang="0">
                  <a:pos x="1274" y="347"/>
                </a:cxn>
                <a:cxn ang="0">
                  <a:pos x="1538" y="122"/>
                </a:cxn>
                <a:cxn ang="0">
                  <a:pos x="1935" y="10"/>
                </a:cxn>
                <a:cxn ang="0">
                  <a:pos x="2364" y="62"/>
                </a:cxn>
                <a:cxn ang="0">
                  <a:pos x="2548" y="357"/>
                </a:cxn>
                <a:cxn ang="0">
                  <a:pos x="2364" y="633"/>
                </a:cxn>
                <a:cxn ang="0">
                  <a:pos x="1965" y="724"/>
                </a:cxn>
                <a:cxn ang="0">
                  <a:pos x="1538" y="592"/>
                </a:cxn>
                <a:cxn ang="0">
                  <a:pos x="1254" y="367"/>
                </a:cxn>
                <a:cxn ang="0">
                  <a:pos x="935" y="122"/>
                </a:cxn>
                <a:cxn ang="0">
                  <a:pos x="549" y="30"/>
                </a:cxn>
                <a:cxn ang="0">
                  <a:pos x="191" y="102"/>
                </a:cxn>
                <a:cxn ang="0">
                  <a:pos x="5" y="377"/>
                </a:cxn>
                <a:cxn ang="0">
                  <a:pos x="158" y="663"/>
                </a:cxn>
                <a:cxn ang="0">
                  <a:pos x="529" y="765"/>
                </a:cxn>
                <a:cxn ang="0">
                  <a:pos x="935" y="633"/>
                </a:cxn>
                <a:cxn ang="0">
                  <a:pos x="1274" y="347"/>
                </a:cxn>
              </a:cxnLst>
              <a:rect l="0" t="0" r="r" b="b"/>
              <a:pathLst>
                <a:path w="2548" h="770">
                  <a:moveTo>
                    <a:pt x="1274" y="347"/>
                  </a:moveTo>
                  <a:cubicBezTo>
                    <a:pt x="1378" y="272"/>
                    <a:pt x="1428" y="178"/>
                    <a:pt x="1538" y="122"/>
                  </a:cubicBezTo>
                  <a:cubicBezTo>
                    <a:pt x="1648" y="66"/>
                    <a:pt x="1797" y="20"/>
                    <a:pt x="1935" y="10"/>
                  </a:cubicBezTo>
                  <a:cubicBezTo>
                    <a:pt x="2073" y="0"/>
                    <a:pt x="2262" y="4"/>
                    <a:pt x="2364" y="62"/>
                  </a:cubicBezTo>
                  <a:cubicBezTo>
                    <a:pt x="2466" y="120"/>
                    <a:pt x="2548" y="262"/>
                    <a:pt x="2548" y="357"/>
                  </a:cubicBezTo>
                  <a:cubicBezTo>
                    <a:pt x="2548" y="452"/>
                    <a:pt x="2461" y="572"/>
                    <a:pt x="2364" y="633"/>
                  </a:cubicBezTo>
                  <a:cubicBezTo>
                    <a:pt x="2267" y="694"/>
                    <a:pt x="2103" y="731"/>
                    <a:pt x="1965" y="724"/>
                  </a:cubicBezTo>
                  <a:cubicBezTo>
                    <a:pt x="1827" y="717"/>
                    <a:pt x="1656" y="651"/>
                    <a:pt x="1538" y="592"/>
                  </a:cubicBezTo>
                  <a:cubicBezTo>
                    <a:pt x="1420" y="533"/>
                    <a:pt x="1354" y="445"/>
                    <a:pt x="1254" y="367"/>
                  </a:cubicBezTo>
                  <a:cubicBezTo>
                    <a:pt x="1154" y="289"/>
                    <a:pt x="1053" y="178"/>
                    <a:pt x="935" y="122"/>
                  </a:cubicBezTo>
                  <a:cubicBezTo>
                    <a:pt x="817" y="66"/>
                    <a:pt x="673" y="33"/>
                    <a:pt x="549" y="30"/>
                  </a:cubicBezTo>
                  <a:cubicBezTo>
                    <a:pt x="425" y="27"/>
                    <a:pt x="282" y="44"/>
                    <a:pt x="191" y="102"/>
                  </a:cubicBezTo>
                  <a:cubicBezTo>
                    <a:pt x="100" y="160"/>
                    <a:pt x="10" y="284"/>
                    <a:pt x="5" y="377"/>
                  </a:cubicBezTo>
                  <a:cubicBezTo>
                    <a:pt x="0" y="470"/>
                    <a:pt x="71" y="598"/>
                    <a:pt x="158" y="663"/>
                  </a:cubicBezTo>
                  <a:cubicBezTo>
                    <a:pt x="245" y="728"/>
                    <a:pt x="400" y="770"/>
                    <a:pt x="529" y="765"/>
                  </a:cubicBezTo>
                  <a:cubicBezTo>
                    <a:pt x="658" y="760"/>
                    <a:pt x="811" y="703"/>
                    <a:pt x="935" y="633"/>
                  </a:cubicBezTo>
                  <a:cubicBezTo>
                    <a:pt x="1059" y="563"/>
                    <a:pt x="1204" y="407"/>
                    <a:pt x="1274" y="34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53999"/>
                  </a:srgbClr>
                </a:gs>
                <a:gs pos="100000">
                  <a:srgbClr val="FFFFFF">
                    <a:gamma/>
                    <a:shade val="18431"/>
                    <a:invGamma/>
                    <a:alpha val="55000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448" name="Text Box 40"/>
          <p:cNvSpPr txBox="1">
            <a:spLocks noChangeAspect="1" noChangeArrowheads="1"/>
          </p:cNvSpPr>
          <p:nvPr/>
        </p:nvSpPr>
        <p:spPr bwMode="auto">
          <a:xfrm>
            <a:off x="4572000" y="2928934"/>
            <a:ext cx="450341" cy="4183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Г)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49" name="Text Box 41"/>
          <p:cNvSpPr txBox="1">
            <a:spLocks noChangeAspect="1" noChangeArrowheads="1"/>
          </p:cNvSpPr>
          <p:nvPr/>
        </p:nvSpPr>
        <p:spPr bwMode="auto">
          <a:xfrm>
            <a:off x="6093303" y="4208537"/>
            <a:ext cx="512064" cy="4160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0" name="Text Box 42"/>
          <p:cNvSpPr txBox="1">
            <a:spLocks noChangeAspect="1" noChangeArrowheads="1"/>
          </p:cNvSpPr>
          <p:nvPr/>
        </p:nvSpPr>
        <p:spPr bwMode="auto">
          <a:xfrm>
            <a:off x="7111723" y="4124523"/>
            <a:ext cx="493776" cy="5189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1" name="Oval 43"/>
          <p:cNvSpPr>
            <a:spLocks noChangeAspect="1" noChangeArrowheads="1"/>
          </p:cNvSpPr>
          <p:nvPr/>
        </p:nvSpPr>
        <p:spPr bwMode="auto">
          <a:xfrm>
            <a:off x="5697042" y="3686326"/>
            <a:ext cx="52579" cy="5029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52" name="Oval 44"/>
          <p:cNvSpPr>
            <a:spLocks noChangeAspect="1" noChangeArrowheads="1"/>
          </p:cNvSpPr>
          <p:nvPr/>
        </p:nvSpPr>
        <p:spPr bwMode="auto">
          <a:xfrm>
            <a:off x="7198017" y="3719326"/>
            <a:ext cx="50292" cy="4800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53" name="Text Box 45"/>
          <p:cNvSpPr txBox="1">
            <a:spLocks noChangeAspect="1" noChangeArrowheads="1"/>
          </p:cNvSpPr>
          <p:nvPr/>
        </p:nvSpPr>
        <p:spPr bwMode="auto">
          <a:xfrm>
            <a:off x="6279661" y="2817493"/>
            <a:ext cx="1149859" cy="4686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σ-связь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8" name="Freeform 30"/>
          <p:cNvSpPr>
            <a:spLocks noChangeAspect="1"/>
          </p:cNvSpPr>
          <p:nvPr/>
        </p:nvSpPr>
        <p:spPr bwMode="auto">
          <a:xfrm>
            <a:off x="928662" y="3433710"/>
            <a:ext cx="2016252" cy="541783"/>
          </a:xfrm>
          <a:custGeom>
            <a:avLst/>
            <a:gdLst/>
            <a:ahLst/>
            <a:cxnLst>
              <a:cxn ang="0">
                <a:pos x="1274" y="347"/>
              </a:cxn>
              <a:cxn ang="0">
                <a:pos x="1538" y="122"/>
              </a:cxn>
              <a:cxn ang="0">
                <a:pos x="1935" y="10"/>
              </a:cxn>
              <a:cxn ang="0">
                <a:pos x="2364" y="62"/>
              </a:cxn>
              <a:cxn ang="0">
                <a:pos x="2548" y="357"/>
              </a:cxn>
              <a:cxn ang="0">
                <a:pos x="2364" y="633"/>
              </a:cxn>
              <a:cxn ang="0">
                <a:pos x="1965" y="724"/>
              </a:cxn>
              <a:cxn ang="0">
                <a:pos x="1538" y="592"/>
              </a:cxn>
              <a:cxn ang="0">
                <a:pos x="1254" y="367"/>
              </a:cxn>
              <a:cxn ang="0">
                <a:pos x="935" y="122"/>
              </a:cxn>
              <a:cxn ang="0">
                <a:pos x="549" y="30"/>
              </a:cxn>
              <a:cxn ang="0">
                <a:pos x="191" y="102"/>
              </a:cxn>
              <a:cxn ang="0">
                <a:pos x="5" y="377"/>
              </a:cxn>
              <a:cxn ang="0">
                <a:pos x="158" y="663"/>
              </a:cxn>
              <a:cxn ang="0">
                <a:pos x="529" y="765"/>
              </a:cxn>
              <a:cxn ang="0">
                <a:pos x="935" y="633"/>
              </a:cxn>
              <a:cxn ang="0">
                <a:pos x="1274" y="347"/>
              </a:cxn>
            </a:cxnLst>
            <a:rect l="0" t="0" r="r" b="b"/>
            <a:pathLst>
              <a:path w="2548" h="770">
                <a:moveTo>
                  <a:pt x="1274" y="347"/>
                </a:moveTo>
                <a:cubicBezTo>
                  <a:pt x="1378" y="272"/>
                  <a:pt x="1428" y="178"/>
                  <a:pt x="1538" y="122"/>
                </a:cubicBezTo>
                <a:cubicBezTo>
                  <a:pt x="1648" y="66"/>
                  <a:pt x="1797" y="20"/>
                  <a:pt x="1935" y="10"/>
                </a:cubicBezTo>
                <a:cubicBezTo>
                  <a:pt x="2073" y="0"/>
                  <a:pt x="2262" y="4"/>
                  <a:pt x="2364" y="62"/>
                </a:cubicBezTo>
                <a:cubicBezTo>
                  <a:pt x="2466" y="120"/>
                  <a:pt x="2548" y="262"/>
                  <a:pt x="2548" y="357"/>
                </a:cubicBezTo>
                <a:cubicBezTo>
                  <a:pt x="2548" y="452"/>
                  <a:pt x="2461" y="572"/>
                  <a:pt x="2364" y="633"/>
                </a:cubicBezTo>
                <a:cubicBezTo>
                  <a:pt x="2267" y="694"/>
                  <a:pt x="2103" y="731"/>
                  <a:pt x="1965" y="724"/>
                </a:cubicBezTo>
                <a:cubicBezTo>
                  <a:pt x="1827" y="717"/>
                  <a:pt x="1656" y="651"/>
                  <a:pt x="1538" y="592"/>
                </a:cubicBezTo>
                <a:cubicBezTo>
                  <a:pt x="1420" y="533"/>
                  <a:pt x="1354" y="445"/>
                  <a:pt x="1254" y="367"/>
                </a:cubicBezTo>
                <a:cubicBezTo>
                  <a:pt x="1154" y="289"/>
                  <a:pt x="1053" y="178"/>
                  <a:pt x="935" y="122"/>
                </a:cubicBezTo>
                <a:cubicBezTo>
                  <a:pt x="817" y="66"/>
                  <a:pt x="673" y="33"/>
                  <a:pt x="549" y="30"/>
                </a:cubicBezTo>
                <a:cubicBezTo>
                  <a:pt x="425" y="27"/>
                  <a:pt x="282" y="44"/>
                  <a:pt x="191" y="102"/>
                </a:cubicBezTo>
                <a:cubicBezTo>
                  <a:pt x="100" y="160"/>
                  <a:pt x="10" y="284"/>
                  <a:pt x="5" y="377"/>
                </a:cubicBezTo>
                <a:cubicBezTo>
                  <a:pt x="0" y="470"/>
                  <a:pt x="71" y="598"/>
                  <a:pt x="158" y="663"/>
                </a:cubicBezTo>
                <a:cubicBezTo>
                  <a:pt x="245" y="728"/>
                  <a:pt x="400" y="770"/>
                  <a:pt x="529" y="765"/>
                </a:cubicBezTo>
                <a:cubicBezTo>
                  <a:pt x="658" y="760"/>
                  <a:pt x="811" y="703"/>
                  <a:pt x="935" y="633"/>
                </a:cubicBezTo>
                <a:cubicBezTo>
                  <a:pt x="1059" y="563"/>
                  <a:pt x="1204" y="407"/>
                  <a:pt x="1274" y="347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53999"/>
                </a:srgbClr>
              </a:gs>
              <a:gs pos="100000">
                <a:srgbClr val="FFFFFF">
                  <a:gamma/>
                  <a:shade val="18431"/>
                  <a:invGamma/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Text Box 18"/>
          <p:cNvSpPr txBox="1">
            <a:spLocks noChangeAspect="1" noChangeArrowheads="1"/>
          </p:cNvSpPr>
          <p:nvPr/>
        </p:nvSpPr>
        <p:spPr bwMode="auto">
          <a:xfrm>
            <a:off x="1175042" y="2890549"/>
            <a:ext cx="468000" cy="53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В)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Freeform 152"/>
          <p:cNvSpPr>
            <a:spLocks noChangeAspect="1"/>
          </p:cNvSpPr>
          <p:nvPr/>
        </p:nvSpPr>
        <p:spPr bwMode="auto">
          <a:xfrm>
            <a:off x="7031919" y="571480"/>
            <a:ext cx="1897799" cy="1857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8" y="2900"/>
              </a:cxn>
              <a:cxn ang="0">
                <a:pos x="1256" y="2185"/>
              </a:cxn>
              <a:cxn ang="0">
                <a:pos x="2410" y="2042"/>
              </a:cxn>
            </a:cxnLst>
            <a:rect l="0" t="0" r="r" b="b"/>
            <a:pathLst>
              <a:path w="2410" h="3264">
                <a:moveTo>
                  <a:pt x="0" y="0"/>
                </a:moveTo>
                <a:cubicBezTo>
                  <a:pt x="63" y="483"/>
                  <a:pt x="169" y="2536"/>
                  <a:pt x="378" y="2900"/>
                </a:cubicBezTo>
                <a:cubicBezTo>
                  <a:pt x="587" y="3264"/>
                  <a:pt x="917" y="2328"/>
                  <a:pt x="1256" y="2185"/>
                </a:cubicBezTo>
                <a:cubicBezTo>
                  <a:pt x="1595" y="2042"/>
                  <a:pt x="2170" y="2072"/>
                  <a:pt x="2410" y="2042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8" name="Рисунок 47" descr="http://colloid.distant.ru/tests/4.3/Smiles_good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42852"/>
            <a:ext cx="6286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Прямая со стрелкой 49"/>
          <p:cNvCxnSpPr/>
          <p:nvPr/>
        </p:nvCxnSpPr>
        <p:spPr>
          <a:xfrm rot="10800000">
            <a:off x="5956557" y="1615166"/>
            <a:ext cx="1368000" cy="612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4" name="Picture 2" descr="http://onx.distant.ru/tests-tox/Smiles_ba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1437" y="620688"/>
            <a:ext cx="628650" cy="628651"/>
          </a:xfrm>
          <a:prstGeom prst="rect">
            <a:avLst/>
          </a:prstGeom>
          <a:noFill/>
        </p:spPr>
      </p:pic>
      <p:cxnSp>
        <p:nvCxnSpPr>
          <p:cNvPr id="51" name="Прямая со стрелкой 50"/>
          <p:cNvCxnSpPr/>
          <p:nvPr/>
        </p:nvCxnSpPr>
        <p:spPr>
          <a:xfrm flipV="1">
            <a:off x="4283968" y="980728"/>
            <a:ext cx="2736304" cy="2880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5004048" y="1196752"/>
            <a:ext cx="2088232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4624E-7 L 0.03056 0.233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1723</Words>
  <Application>Microsoft Office PowerPoint</Application>
  <PresentationFormat>Экран (4:3)</PresentationFormat>
  <Paragraphs>548</Paragraphs>
  <Slides>34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Тема Office</vt:lpstr>
      <vt:lpstr>Формула</vt:lpstr>
      <vt:lpstr>Equation</vt:lpstr>
      <vt:lpstr>Химическая  связь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 связь</dc:title>
  <dc:creator>Gromakov</dc:creator>
  <cp:lastModifiedBy>1</cp:lastModifiedBy>
  <cp:revision>204</cp:revision>
  <dcterms:created xsi:type="dcterms:W3CDTF">2009-08-19T18:46:48Z</dcterms:created>
  <dcterms:modified xsi:type="dcterms:W3CDTF">2017-02-08T16:06:02Z</dcterms:modified>
</cp:coreProperties>
</file>