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82" r:id="rId4"/>
    <p:sldId id="275" r:id="rId5"/>
    <p:sldId id="260" r:id="rId6"/>
    <p:sldId id="264" r:id="rId7"/>
    <p:sldId id="268" r:id="rId8"/>
    <p:sldId id="261" r:id="rId9"/>
    <p:sldId id="262" r:id="rId10"/>
    <p:sldId id="269" r:id="rId11"/>
    <p:sldId id="277" r:id="rId12"/>
    <p:sldId id="278" r:id="rId13"/>
    <p:sldId id="279" r:id="rId14"/>
    <p:sldId id="28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104" y="-408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FDA2C8-EAC6-436F-BDC6-CD38A923C06C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ED4CD4B-AB7F-4F45-8B8C-3FA303C05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214422"/>
            <a:ext cx="8077200" cy="1673352"/>
          </a:xfrm>
        </p:spPr>
        <p:txBody>
          <a:bodyPr/>
          <a:lstStyle/>
          <a:p>
            <a:pPr algn="ctr"/>
            <a:r>
              <a:rPr lang="ru-RU" i="1" dirty="0" smtClean="0">
                <a:latin typeface="Arial" pitchFamily="34" charset="0"/>
                <a:cs typeface="Arial" pitchFamily="34" charset="0"/>
              </a:rPr>
              <a:t>Электролиз веществ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2679192"/>
            <a:ext cx="6929486" cy="1499616"/>
          </a:xfrm>
        </p:spPr>
        <p:txBody>
          <a:bodyPr>
            <a:normAutofit/>
          </a:bodyPr>
          <a:lstStyle/>
          <a:p>
            <a:r>
              <a:rPr lang="ru-RU" sz="2800" b="1" dirty="0"/>
              <a:t>ЭЛЕКТРОЛИЗ </a:t>
            </a:r>
            <a:r>
              <a:rPr lang="ru-RU" sz="2800" b="1" dirty="0" smtClean="0"/>
              <a:t>РАСПЛАВОВ</a:t>
            </a:r>
            <a:endParaRPr lang="en-US" sz="2800" b="1" dirty="0" smtClean="0"/>
          </a:p>
          <a:p>
            <a:r>
              <a:rPr lang="ru-RU" sz="2800" b="1" dirty="0"/>
              <a:t>ЭЛЕКТРОЛИЗ ВОДНЫХ РАСТВОРОВ</a:t>
            </a:r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1520" y="278185"/>
            <a:ext cx="864096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Законы  электролиза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з-ны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Фарадея)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R="0" lvl="0" indent="444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оличественные закономерности,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к-рым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подчиняются процессы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эл-за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установлены в 1833-1834г.г. М. Фарадеем: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>
                <a:tab pos="355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Кол-во </a:t>
            </a:r>
            <a:r>
              <a:rPr kumimoji="0" lang="ru-RU" sz="2400" b="1" i="0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в-ва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участвующего в процессе </a:t>
            </a:r>
            <a:r>
              <a:rPr kumimoji="0" lang="ru-RU" sz="2400" b="1" i="0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эл-за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прямо пропорционально кол-ву затраченного электричества.</a:t>
            </a:r>
            <a:endParaRPr kumimoji="0" lang="ru-RU" sz="2400" b="1" i="0" u="none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>
                <a:tab pos="10795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Массы различных </a:t>
            </a:r>
            <a:r>
              <a:rPr kumimoji="0" lang="ru-RU" sz="2400" b="1" i="0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в-в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участвующих в процессе </a:t>
            </a:r>
            <a:r>
              <a:rPr kumimoji="0" lang="ru-RU" sz="2400" b="1" i="0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эл-за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прямо пропорциональны их хим. эквивалентам.</a:t>
            </a:r>
            <a:endParaRPr kumimoji="0" lang="ru-RU" sz="2400" b="1" i="0" u="none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445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з-нов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следует, что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эл-за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эквивалента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мас-сы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любого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в-ва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требуется затратить одинаковое кол-во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Это –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число Фарадея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(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96487)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96500Кл = 26,8 А-час.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indent="4445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Т.о., можно теоретически рассчитать массу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в-ва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ru-RU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зав-сти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 затраченного кол-ва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3378200" y="5548461"/>
          <a:ext cx="2389188" cy="904875"/>
        </p:xfrm>
        <a:graphic>
          <a:graphicData uri="http://schemas.openxmlformats.org/presentationml/2006/ole">
            <p:oleObj spid="_x0000_s92162" name="Формула" r:id="rId3" imgW="965160" imgH="36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 noChangeAspect="1"/>
          </p:cNvGraphicFramePr>
          <p:nvPr/>
        </p:nvGraphicFramePr>
        <p:xfrm>
          <a:off x="3371850" y="4305300"/>
          <a:ext cx="2400300" cy="839788"/>
        </p:xfrm>
        <a:graphic>
          <a:graphicData uri="http://schemas.openxmlformats.org/presentationml/2006/ole">
            <p:oleObj spid="_x0000_s91139" name="Формула" r:id="rId3" imgW="1295280" imgH="457200" progId="Equation.3">
              <p:embed/>
            </p:oleObj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5516" y="2154922"/>
            <a:ext cx="871296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практике масса покрытия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практ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оказывается ниже теоретически рассчитанной. Объясняется это протеканием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побочных процессов, например, восстановление водорода, химическое растворение электродов и др. Для учёта влияния параллельных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р-ций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используют понятие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выхода по току В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к-рое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характеризует ту часть кол-ва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что затрачена на основную электродную реакцию, и может быть выражено через соотношение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87524" y="5241394"/>
            <a:ext cx="85689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Величина выхода по току показывает, насколько правильно и рационально организован процесс электролиза.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216024" y="702612"/>
            <a:ext cx="86764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Величина,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к-рую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напряжение разложения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разл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отличается от Е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наз-ся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перенапряжением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может быть записана в виде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разл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Е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п.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288032" y="517903"/>
            <a:ext cx="860444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Задача 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Составить электронные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ур-ния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процессов, происходящих на угольных электродах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хлорида олова (+2).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23"/>
          <p:cNvGraphicFramePr>
            <a:graphicFrameLocks noChangeAspect="1"/>
          </p:cNvGraphicFramePr>
          <p:nvPr/>
        </p:nvGraphicFramePr>
        <p:xfrm>
          <a:off x="5148064" y="3573140"/>
          <a:ext cx="2647950" cy="623482"/>
        </p:xfrm>
        <a:graphic>
          <a:graphicData uri="http://schemas.openxmlformats.org/presentationml/2006/ole">
            <p:oleObj spid="_x0000_s93193" name="Формула" r:id="rId3" imgW="1333440" imgH="317160" progId="Equation.3">
              <p:embed/>
            </p:oleObj>
          </a:graphicData>
        </a:graphic>
      </p:graphicFrame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354622" y="3213100"/>
            <a:ext cx="45054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катоде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): </a:t>
            </a:r>
            <a:r>
              <a:rPr kumimoji="0" lang="en-US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Sn</a:t>
            </a:r>
            <a:r>
              <a:rPr kumimoji="0" lang="en-US" sz="2000" b="1" i="0" u="none" strike="noStrike" cap="none" normalizeH="0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1" i="0" u="none" strike="noStrike" cap="none" normalizeH="0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ru-RU" sz="2000" b="1" i="0" u="none" strike="noStrike" cap="none" normalizeH="0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</a:t>
            </a:r>
            <a:r>
              <a:rPr kumimoji="0" lang="en-US" sz="2000" b="1" i="0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Sn</a:t>
            </a:r>
            <a:r>
              <a:rPr kumimoji="0" lang="ru-RU" sz="2000" b="1" i="0" u="none" strike="noStrike" cap="none" normalizeH="0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0</a:t>
            </a:r>
            <a:endParaRPr kumimoji="0" lang="ru-RU" sz="2000" b="1" i="0" u="none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356902" y="4941168"/>
            <a:ext cx="36433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аноде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А(+): 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2Сl</a:t>
            </a:r>
            <a:r>
              <a:rPr kumimoji="0" lang="ru-RU" sz="2000" b="1" i="0" u="none" strike="noStrike" cap="none" normalizeH="0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2е</a:t>
            </a:r>
            <a:r>
              <a:rPr kumimoji="0" lang="ru-RU" sz="2000" b="1" i="0" u="none" strike="noStrike" cap="none" normalizeH="0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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Сl</a:t>
            </a:r>
            <a:r>
              <a:rPr kumimoji="0" lang="ru-RU" sz="2000" b="1" i="0" u="none" strike="noStrike" cap="none" normalizeH="0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ru-RU" sz="2000" b="1" i="0" u="none" strike="noStrike" cap="none" normalizeH="0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0</a:t>
            </a:r>
            <a:endParaRPr kumimoji="0" lang="ru-RU" sz="2400" b="1" i="0" u="none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5452740" y="5229084"/>
          <a:ext cx="2575644" cy="730251"/>
        </p:xfrm>
        <a:graphic>
          <a:graphicData uri="http://schemas.openxmlformats.org/presentationml/2006/ole">
            <p:oleObj spid="_x0000_s93194" name="Формула" r:id="rId4" imgW="1130040" imgH="419040" progId="Equation.3">
              <p:embed/>
            </p:oleObj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464933" y="4109764"/>
            <a:ext cx="31790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2НОН + 2е</a:t>
            </a:r>
            <a:r>
              <a:rPr lang="ru-RU" sz="20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= Н</a:t>
            </a:r>
            <a:r>
              <a:rPr lang="ru-RU" sz="2000" b="1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↑ + 2ОН</a:t>
            </a:r>
            <a:r>
              <a:rPr lang="ru-RU" sz="20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endParaRPr lang="ru-RU" sz="20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93195" name="Object 11"/>
          <p:cNvGraphicFramePr>
            <a:graphicFrameLocks noChangeAspect="1"/>
          </p:cNvGraphicFramePr>
          <p:nvPr/>
        </p:nvGraphicFramePr>
        <p:xfrm>
          <a:off x="4499744" y="4414688"/>
          <a:ext cx="4430712" cy="471488"/>
        </p:xfrm>
        <a:graphic>
          <a:graphicData uri="http://schemas.openxmlformats.org/presentationml/2006/ole">
            <p:oleObj spid="_x0000_s93195" name="Формула" r:id="rId5" imgW="2552400" imgH="253800" progId="Equation.3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549425" y="5936807"/>
            <a:ext cx="3150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2Н</a:t>
            </a:r>
            <a:r>
              <a:rPr lang="ru-RU" sz="2000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 – 4е</a:t>
            </a:r>
            <a:r>
              <a:rPr lang="ru-RU" sz="20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</a:t>
            </a:r>
            <a:r>
              <a:rPr lang="ru-RU" sz="20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sz="2000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000" b="1" baseline="5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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+ 4Н</a:t>
            </a:r>
            <a:r>
              <a:rPr lang="ru-RU" sz="20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+ </a:t>
            </a:r>
            <a:endParaRPr lang="ru-RU" sz="2000" b="1" dirty="0"/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5508104" y="5966296"/>
          <a:ext cx="2158609" cy="487040"/>
        </p:xfrm>
        <a:graphic>
          <a:graphicData uri="http://schemas.openxmlformats.org/presentationml/2006/ole">
            <p:oleObj spid="_x0000_s93196" name="Формула" r:id="rId6" imgW="1143000" imgH="25380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53244" y="170080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Решение: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5114156" y="1340768"/>
            <a:ext cx="2770212" cy="2232248"/>
            <a:chOff x="593061" y="571480"/>
            <a:chExt cx="6133927" cy="5324512"/>
          </a:xfrm>
        </p:grpSpPr>
        <p:sp>
          <p:nvSpPr>
            <p:cNvPr id="22" name="Овал 21"/>
            <p:cNvSpPr/>
            <p:nvPr/>
          </p:nvSpPr>
          <p:spPr>
            <a:xfrm>
              <a:off x="2123728" y="1714488"/>
              <a:ext cx="3500462" cy="3357586"/>
            </a:xfrm>
            <a:prstGeom prst="ellipse">
              <a:avLst/>
            </a:prstGeom>
            <a:solidFill>
              <a:schemeClr val="accent1"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Равнобедренный треугольник 22"/>
            <p:cNvSpPr/>
            <p:nvPr/>
          </p:nvSpPr>
          <p:spPr>
            <a:xfrm>
              <a:off x="3588207" y="1142984"/>
              <a:ext cx="142876" cy="57150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Равнобедренный треугольник 23"/>
            <p:cNvSpPr/>
            <p:nvPr/>
          </p:nvSpPr>
          <p:spPr>
            <a:xfrm>
              <a:off x="3945397" y="857232"/>
              <a:ext cx="285752" cy="92869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Равнобедренный треугольник 24"/>
            <p:cNvSpPr/>
            <p:nvPr/>
          </p:nvSpPr>
          <p:spPr>
            <a:xfrm>
              <a:off x="3231017" y="1571612"/>
              <a:ext cx="142876" cy="28575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 flipV="1">
              <a:off x="3802521" y="5072074"/>
              <a:ext cx="142876" cy="57150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/>
            <p:cNvSpPr/>
            <p:nvPr/>
          </p:nvSpPr>
          <p:spPr>
            <a:xfrm flipV="1">
              <a:off x="4231149" y="4967298"/>
              <a:ext cx="223838" cy="92869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Равнобедренный треугольник 27"/>
            <p:cNvSpPr/>
            <p:nvPr/>
          </p:nvSpPr>
          <p:spPr>
            <a:xfrm flipV="1">
              <a:off x="3383417" y="5000636"/>
              <a:ext cx="142876" cy="28575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 flipV="1">
              <a:off x="1643042" y="3428999"/>
              <a:ext cx="44280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740904" y="2117306"/>
              <a:ext cx="2231959" cy="461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Анод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740904" y="3491374"/>
              <a:ext cx="2391385" cy="461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Катод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Стрелка вниз 31"/>
            <p:cNvSpPr/>
            <p:nvPr/>
          </p:nvSpPr>
          <p:spPr>
            <a:xfrm flipV="1">
              <a:off x="1428728" y="571480"/>
              <a:ext cx="285752" cy="5000660"/>
            </a:xfrm>
            <a:prstGeom prst="downArrow">
              <a:avLst>
                <a:gd name="adj1" fmla="val 22650"/>
                <a:gd name="adj2" fmla="val 106068"/>
              </a:avLst>
            </a:prstGeom>
            <a:ln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93061" y="914997"/>
              <a:ext cx="714380" cy="1394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>
                  <a:latin typeface="Arial" pitchFamily="34" charset="0"/>
                  <a:cs typeface="Arial" pitchFamily="34" charset="0"/>
                </a:rPr>
                <a:t>φ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4" name="Прямая со стрелкой 33"/>
            <p:cNvCxnSpPr/>
            <p:nvPr/>
          </p:nvCxnSpPr>
          <p:spPr>
            <a:xfrm rot="5400000">
              <a:off x="4940244" y="1714488"/>
              <a:ext cx="1857388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 rot="16200000" flipV="1">
              <a:off x="5022000" y="4928404"/>
              <a:ext cx="1857388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Плюс 35"/>
            <p:cNvSpPr/>
            <p:nvPr/>
          </p:nvSpPr>
          <p:spPr>
            <a:xfrm>
              <a:off x="6226922" y="3929066"/>
              <a:ext cx="500066" cy="428628"/>
            </a:xfrm>
            <a:prstGeom prst="mathPlus">
              <a:avLst>
                <a:gd name="adj1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6226922" y="2428868"/>
              <a:ext cx="500066" cy="71438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05780" y="445895"/>
            <a:ext cx="853244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Задача 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Деталь хромируется в водном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сульфата хрома (+3). Определить силу тока, если в течение 1 часа на поверхности детали выделится 1,3г хрома, а выход по току составляет 40%.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2097088" y="3316288"/>
          <a:ext cx="2327275" cy="903287"/>
        </p:xfrm>
        <a:graphic>
          <a:graphicData uri="http://schemas.openxmlformats.org/presentationml/2006/ole">
            <p:oleObj spid="_x0000_s94212" name="Формула" r:id="rId3" imgW="939600" imgH="36828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71600" y="2636912"/>
            <a:ext cx="3679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A[Cr]:  Cr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lang="en-US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Cr</a:t>
            </a:r>
            <a:r>
              <a:rPr lang="en-US" sz="2400" b="1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2276872"/>
            <a:ext cx="3478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K: 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Cr</a:t>
            </a:r>
            <a:r>
              <a:rPr lang="en-US" sz="2400" b="1" i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ru-RU" sz="2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–  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Cr</a:t>
            </a:r>
            <a:r>
              <a:rPr lang="ru-RU" sz="2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lang="ru-RU" sz="24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1889149" y="4751610"/>
          <a:ext cx="5491163" cy="909638"/>
        </p:xfrm>
        <a:graphic>
          <a:graphicData uri="http://schemas.openxmlformats.org/presentationml/2006/ole">
            <p:oleObj spid="_x0000_s94213" name="Формула" r:id="rId4" imgW="2527200" imgH="419040" progId="Equation.3">
              <p:embed/>
            </p:oleObj>
          </a:graphicData>
        </a:graphic>
      </p:graphicFrame>
      <p:graphicFrame>
        <p:nvGraphicFramePr>
          <p:cNvPr id="94214" name="Object 6"/>
          <p:cNvGraphicFramePr>
            <a:graphicFrameLocks noChangeAspect="1"/>
          </p:cNvGraphicFramePr>
          <p:nvPr/>
        </p:nvGraphicFramePr>
        <p:xfrm>
          <a:off x="5951538" y="3451225"/>
          <a:ext cx="2352675" cy="822325"/>
        </p:xfrm>
        <a:graphic>
          <a:graphicData uri="http://schemas.openxmlformats.org/presentationml/2006/ole">
            <p:oleObj spid="_x0000_s94214" name="Формула" r:id="rId5" imgW="1295280" imgH="4572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1876762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Решение: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4215" name="Object 7"/>
          <p:cNvGraphicFramePr>
            <a:graphicFrameLocks noChangeAspect="1"/>
          </p:cNvGraphicFramePr>
          <p:nvPr/>
        </p:nvGraphicFramePr>
        <p:xfrm>
          <a:off x="6372200" y="2263144"/>
          <a:ext cx="1348507" cy="805816"/>
        </p:xfrm>
        <a:graphic>
          <a:graphicData uri="http://schemas.openxmlformats.org/presentationml/2006/ole">
            <p:oleObj spid="_x0000_s94215" name="Формула" r:id="rId6" imgW="609480" imgH="36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Картинка 3 из 9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741" y="750074"/>
            <a:ext cx="8312518" cy="550072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499992" y="3286124"/>
            <a:ext cx="4286280" cy="2928958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524" y="764704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/>
            <a:r>
              <a:rPr lang="ru-RU" sz="24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Электролиз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– это окислительно-восстановительное разложение вещества под действием проходящего через него постоянного электрического тока.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2915663"/>
            <a:ext cx="57819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аА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ru-RU" sz="3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вВ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 3"/>
              </a:rPr>
              <a:t> 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сС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ru-RU" sz="3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dD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32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3200" b="1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эл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&gt;0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93615" y="2420104"/>
            <a:ext cx="662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ГЭ</a:t>
            </a:r>
            <a:endParaRPr lang="ru-RU" sz="28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3553852"/>
            <a:ext cx="968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Эл-з</a:t>
            </a:r>
            <a:endParaRPr lang="ru-RU" sz="28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365104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 pitchFamily="18" charset="0"/>
                <a:cs typeface="Arial" pitchFamily="34" charset="0"/>
              </a:rPr>
              <a:t>Различают </a:t>
            </a:r>
            <a:r>
              <a:rPr lang="ru-RU" sz="2800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электролиз расплавов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 </a:t>
            </a:r>
            <a:r>
              <a:rPr lang="ru-RU" sz="2800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эл-з</a:t>
            </a:r>
            <a:r>
              <a:rPr lang="ru-RU" sz="2800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р-ров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08518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Arial" pitchFamily="34" charset="0"/>
                <a:cs typeface="Arial" pitchFamily="34" charset="0"/>
              </a:rPr>
              <a:t>Минимальная разность потенциалов, при к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рой начинается электролиз вещества, называется его потенциалом или </a:t>
            </a:r>
            <a:r>
              <a:rPr lang="ru-RU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напряжением разложения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399852" y="1197124"/>
            <a:ext cx="3631779" cy="4392488"/>
            <a:chOff x="770970" y="1944678"/>
            <a:chExt cx="2615936" cy="2642729"/>
          </a:xfrm>
        </p:grpSpPr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2704883" y="2714620"/>
              <a:ext cx="274930" cy="138907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1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1139706" y="2718189"/>
              <a:ext cx="274930" cy="138550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785786" y="3168648"/>
              <a:ext cx="2593047" cy="1404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1948646" y="1979608"/>
              <a:ext cx="252000" cy="252000"/>
            </a:xfrm>
            <a:prstGeom prst="ellipse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223576" y="2106618"/>
              <a:ext cx="625956" cy="6540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6"/>
                </a:cxn>
                <a:cxn ang="0">
                  <a:pos x="57" y="14"/>
                </a:cxn>
                <a:cxn ang="0">
                  <a:pos x="85" y="24"/>
                </a:cxn>
                <a:cxn ang="0">
                  <a:pos x="113" y="35"/>
                </a:cxn>
                <a:cxn ang="0">
                  <a:pos x="139" y="49"/>
                </a:cxn>
                <a:cxn ang="0">
                  <a:pos x="165" y="64"/>
                </a:cxn>
                <a:cxn ang="0">
                  <a:pos x="191" y="82"/>
                </a:cxn>
                <a:cxn ang="0">
                  <a:pos x="216" y="101"/>
                </a:cxn>
                <a:cxn ang="0">
                  <a:pos x="240" y="122"/>
                </a:cxn>
                <a:cxn ang="0">
                  <a:pos x="263" y="144"/>
                </a:cxn>
                <a:cxn ang="0">
                  <a:pos x="286" y="168"/>
                </a:cxn>
                <a:cxn ang="0">
                  <a:pos x="308" y="194"/>
                </a:cxn>
                <a:cxn ang="0">
                  <a:pos x="329" y="220"/>
                </a:cxn>
                <a:cxn ang="0">
                  <a:pos x="349" y="249"/>
                </a:cxn>
                <a:cxn ang="0">
                  <a:pos x="368" y="280"/>
                </a:cxn>
                <a:cxn ang="0">
                  <a:pos x="386" y="312"/>
                </a:cxn>
                <a:cxn ang="0">
                  <a:pos x="404" y="343"/>
                </a:cxn>
                <a:cxn ang="0">
                  <a:pos x="419" y="378"/>
                </a:cxn>
                <a:cxn ang="0">
                  <a:pos x="435" y="413"/>
                </a:cxn>
                <a:cxn ang="0">
                  <a:pos x="449" y="449"/>
                </a:cxn>
                <a:cxn ang="0">
                  <a:pos x="461" y="486"/>
                </a:cxn>
                <a:cxn ang="0">
                  <a:pos x="473" y="525"/>
                </a:cxn>
                <a:cxn ang="0">
                  <a:pos x="483" y="563"/>
                </a:cxn>
                <a:cxn ang="0">
                  <a:pos x="492" y="604"/>
                </a:cxn>
                <a:cxn ang="0">
                  <a:pos x="500" y="645"/>
                </a:cxn>
                <a:cxn ang="0">
                  <a:pos x="506" y="687"/>
                </a:cxn>
                <a:cxn ang="0">
                  <a:pos x="512" y="730"/>
                </a:cxn>
                <a:cxn ang="0">
                  <a:pos x="515" y="772"/>
                </a:cxn>
                <a:cxn ang="0">
                  <a:pos x="523" y="774"/>
                </a:cxn>
              </a:cxnLst>
              <a:rect l="0" t="0" r="r" b="b"/>
              <a:pathLst>
                <a:path w="523" h="774">
                  <a:moveTo>
                    <a:pt x="0" y="0"/>
                  </a:moveTo>
                  <a:lnTo>
                    <a:pt x="29" y="6"/>
                  </a:lnTo>
                  <a:lnTo>
                    <a:pt x="57" y="14"/>
                  </a:lnTo>
                  <a:lnTo>
                    <a:pt x="85" y="24"/>
                  </a:lnTo>
                  <a:lnTo>
                    <a:pt x="113" y="35"/>
                  </a:lnTo>
                  <a:lnTo>
                    <a:pt x="139" y="49"/>
                  </a:lnTo>
                  <a:lnTo>
                    <a:pt x="165" y="64"/>
                  </a:lnTo>
                  <a:lnTo>
                    <a:pt x="191" y="82"/>
                  </a:lnTo>
                  <a:lnTo>
                    <a:pt x="216" y="101"/>
                  </a:lnTo>
                  <a:lnTo>
                    <a:pt x="240" y="122"/>
                  </a:lnTo>
                  <a:lnTo>
                    <a:pt x="263" y="144"/>
                  </a:lnTo>
                  <a:lnTo>
                    <a:pt x="286" y="168"/>
                  </a:lnTo>
                  <a:lnTo>
                    <a:pt x="308" y="194"/>
                  </a:lnTo>
                  <a:lnTo>
                    <a:pt x="329" y="220"/>
                  </a:lnTo>
                  <a:lnTo>
                    <a:pt x="349" y="249"/>
                  </a:lnTo>
                  <a:lnTo>
                    <a:pt x="368" y="280"/>
                  </a:lnTo>
                  <a:lnTo>
                    <a:pt x="386" y="312"/>
                  </a:lnTo>
                  <a:lnTo>
                    <a:pt x="404" y="343"/>
                  </a:lnTo>
                  <a:lnTo>
                    <a:pt x="419" y="378"/>
                  </a:lnTo>
                  <a:lnTo>
                    <a:pt x="435" y="413"/>
                  </a:lnTo>
                  <a:lnTo>
                    <a:pt x="449" y="449"/>
                  </a:lnTo>
                  <a:lnTo>
                    <a:pt x="461" y="486"/>
                  </a:lnTo>
                  <a:lnTo>
                    <a:pt x="473" y="525"/>
                  </a:lnTo>
                  <a:lnTo>
                    <a:pt x="483" y="563"/>
                  </a:lnTo>
                  <a:lnTo>
                    <a:pt x="492" y="604"/>
                  </a:lnTo>
                  <a:lnTo>
                    <a:pt x="500" y="645"/>
                  </a:lnTo>
                  <a:lnTo>
                    <a:pt x="506" y="687"/>
                  </a:lnTo>
                  <a:lnTo>
                    <a:pt x="512" y="730"/>
                  </a:lnTo>
                  <a:lnTo>
                    <a:pt x="515" y="772"/>
                  </a:lnTo>
                  <a:lnTo>
                    <a:pt x="523" y="774"/>
                  </a:ln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1948646" y="1944678"/>
              <a:ext cx="635" cy="3240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2222941" y="1995741"/>
              <a:ext cx="635" cy="20757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779224" y="3148236"/>
              <a:ext cx="3600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770970" y="2853628"/>
              <a:ext cx="635" cy="172485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777577" y="4584568"/>
              <a:ext cx="2593046" cy="63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3378608" y="2861922"/>
              <a:ext cx="0" cy="172548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1277897" y="2106618"/>
              <a:ext cx="670750" cy="654036"/>
            </a:xfrm>
            <a:custGeom>
              <a:avLst/>
              <a:gdLst/>
              <a:ahLst/>
              <a:cxnLst>
                <a:cxn ang="0">
                  <a:pos x="0" y="888"/>
                </a:cxn>
                <a:cxn ang="0">
                  <a:pos x="67" y="562"/>
                </a:cxn>
                <a:cxn ang="0">
                  <a:pos x="210" y="262"/>
                </a:cxn>
                <a:cxn ang="0">
                  <a:pos x="427" y="60"/>
                </a:cxn>
                <a:cxn ang="0">
                  <a:pos x="636" y="0"/>
                </a:cxn>
              </a:cxnLst>
              <a:rect l="0" t="0" r="r" b="b"/>
              <a:pathLst>
                <a:path w="636" h="888">
                  <a:moveTo>
                    <a:pt x="0" y="888"/>
                  </a:moveTo>
                  <a:cubicBezTo>
                    <a:pt x="11" y="834"/>
                    <a:pt x="32" y="666"/>
                    <a:pt x="67" y="562"/>
                  </a:cubicBezTo>
                  <a:cubicBezTo>
                    <a:pt x="102" y="458"/>
                    <a:pt x="150" y="345"/>
                    <a:pt x="210" y="262"/>
                  </a:cubicBezTo>
                  <a:cubicBezTo>
                    <a:pt x="270" y="179"/>
                    <a:pt x="356" y="104"/>
                    <a:pt x="427" y="60"/>
                  </a:cubicBezTo>
                  <a:cubicBezTo>
                    <a:pt x="498" y="16"/>
                    <a:pt x="593" y="12"/>
                    <a:pt x="636" y="0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420986" y="3148236"/>
              <a:ext cx="12960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997949" y="3155558"/>
              <a:ext cx="388957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958962" y="2318354"/>
              <a:ext cx="278739" cy="298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К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2878029" y="2318354"/>
              <a:ext cx="321915" cy="266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А</a:t>
              </a:r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1105598" y="2758828"/>
              <a:ext cx="365539" cy="265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–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2674092" y="2743590"/>
              <a:ext cx="365014" cy="280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  <a:sym typeface="Symbol" pitchFamily="18" charset="2"/>
                </a:rPr>
                <a:t>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1623220" y="3238828"/>
            <a:ext cx="14366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</a:pP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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sz="2800" b="1" baseline="30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884982" y="3814593"/>
            <a:ext cx="10310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ru-RU" sz="2800" b="1" baseline="30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42230" y="4488313"/>
            <a:ext cx="33123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</a:pP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Расплав</a:t>
            </a:r>
          </a:p>
          <a:p>
            <a:pPr lvl="0" algn="ctr" fontAlgn="base">
              <a:spcBef>
                <a:spcPct val="0"/>
              </a:spcBef>
            </a:pP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NaCl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 3" pitchFamily="18" charset="2"/>
              </a:rPr>
              <a:t>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sz="2800" b="1" baseline="30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en-US" sz="2800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ru-RU" sz="2800" b="1" baseline="30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b="1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5720" y="142852"/>
            <a:ext cx="8572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Устройства, в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рых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проводится электролиз, называются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электролизёрами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2658596" y="1071546"/>
            <a:ext cx="38576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ЭЛЕКТРОЛИЗ РАСПЛАВОВ</a:t>
            </a:r>
            <a:endParaRPr kumimoji="0" lang="ru-RU" sz="2800" b="0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283968" y="1562016"/>
            <a:ext cx="4574312" cy="230832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Если напряжение на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элект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родах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соответствует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напря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жению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разложения, то на </a:t>
            </a:r>
            <a:r>
              <a:rPr lang="ru-RU" sz="2400" dirty="0">
                <a:ln>
                  <a:solidFill>
                    <a:srgbClr val="FF0000"/>
                  </a:solidFill>
                </a:ln>
                <a:latin typeface="Arial" pitchFamily="34" charset="0"/>
                <a:cs typeface="Arial" pitchFamily="34" charset="0"/>
              </a:rPr>
              <a:t>катоде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будет происходить </a:t>
            </a:r>
            <a:r>
              <a:rPr lang="ru-RU" sz="2400" dirty="0">
                <a:ln>
                  <a:solidFill>
                    <a:srgbClr val="FF0000"/>
                  </a:solidFill>
                </a:ln>
                <a:latin typeface="Arial" pitchFamily="34" charset="0"/>
                <a:cs typeface="Arial" pitchFamily="34" charset="0"/>
              </a:rPr>
              <a:t>восстановление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на </a:t>
            </a:r>
            <a:r>
              <a:rPr lang="ru-RU" sz="2400" dirty="0">
                <a:ln>
                  <a:solidFill>
                    <a:srgbClr val="00B0F0"/>
                  </a:solidFill>
                </a:ln>
                <a:latin typeface="Arial" pitchFamily="34" charset="0"/>
                <a:cs typeface="Arial" pitchFamily="34" charset="0"/>
              </a:rPr>
              <a:t>аноде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400" dirty="0">
                <a:ln>
                  <a:solidFill>
                    <a:srgbClr val="00B0F0"/>
                  </a:solidFill>
                </a:ln>
                <a:latin typeface="Arial" pitchFamily="34" charset="0"/>
                <a:cs typeface="Arial" pitchFamily="34" charset="0"/>
              </a:rPr>
              <a:t>окисление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28" name="Object 23"/>
          <p:cNvGraphicFramePr>
            <a:graphicFrameLocks noChangeAspect="1"/>
          </p:cNvGraphicFramePr>
          <p:nvPr/>
        </p:nvGraphicFramePr>
        <p:xfrm>
          <a:off x="6362700" y="4425950"/>
          <a:ext cx="2593975" cy="669925"/>
        </p:xfrm>
        <a:graphic>
          <a:graphicData uri="http://schemas.openxmlformats.org/presentationml/2006/ole">
            <p:oleObj spid="_x0000_s51202" name="Формула" r:id="rId3" imgW="1218960" imgH="317160" progId="Equation.3">
              <p:embed/>
            </p:oleObj>
          </a:graphicData>
        </a:graphic>
      </p:graphicFrame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4670798" y="3736899"/>
            <a:ext cx="33575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катоде: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Nа</a:t>
            </a:r>
            <a:r>
              <a:rPr kumimoji="0" lang="ru-RU" sz="24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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Nа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0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30" name="Object 22"/>
          <p:cNvGraphicFramePr>
            <a:graphicFrameLocks noChangeAspect="1"/>
          </p:cNvGraphicFramePr>
          <p:nvPr/>
        </p:nvGraphicFramePr>
        <p:xfrm>
          <a:off x="6432550" y="5649913"/>
          <a:ext cx="2519363" cy="684212"/>
        </p:xfrm>
        <a:graphic>
          <a:graphicData uri="http://schemas.openxmlformats.org/presentationml/2006/ole">
            <p:oleObj spid="_x0000_s51203" name="Формула" r:id="rId4" imgW="1155600" imgH="317160" progId="Equation.3">
              <p:embed/>
            </p:oleObj>
          </a:graphicData>
        </a:graphic>
      </p:graphicFrame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4673078" y="4878402"/>
            <a:ext cx="36433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аноде: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А(+): 2Сl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2е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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Сl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0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28596" y="5803931"/>
            <a:ext cx="3449638" cy="72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Рис.1. Схема электролиза расплава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NаСl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718575" y="6269250"/>
            <a:ext cx="38138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Е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&gt;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1,34 </a:t>
            </a:r>
            <a:r>
              <a:rPr lang="ru-RU" sz="2000" b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(-2,71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4,05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 7.40741E-7 L -0.04305 7.40741E-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34 0.00023 L 0.02916 2.59259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1"/>
      <p:bldP spid="23" grpId="2"/>
      <p:bldP spid="24" grpId="0"/>
      <p:bldP spid="27" grpId="0"/>
      <p:bldP spid="29" grpId="0"/>
      <p:bldP spid="31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714356"/>
            <a:ext cx="8572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ЭЛЕКТРОЛИЗ ВОДНЫХ РАСТВОРОВ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001" y="1428736"/>
            <a:ext cx="86439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электролизе растворов наряду с разложением растворённого вещества возможен и электролиз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растворителя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Последовательность электрохимических процессов, протекающих на катоде и аноде, зависит от относительной величины потенциалов разложения растворенных веществ и растворителя.</a:t>
            </a:r>
          </a:p>
          <a:p>
            <a:pPr indent="444500" algn="just"/>
            <a:r>
              <a:rPr lang="ru-RU" sz="2400" dirty="0">
                <a:latin typeface="Arial" pitchFamily="34" charset="0"/>
                <a:cs typeface="Arial" pitchFamily="34" charset="0"/>
              </a:rPr>
              <a:t>На катоде в первую очередь восстанавливаются наиболее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сильные окислители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т.е. вещества или ионы с наиболее 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положительными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потенциалами. </a:t>
            </a:r>
          </a:p>
          <a:p>
            <a:pPr indent="444500" algn="just"/>
            <a:r>
              <a:rPr lang="ru-RU" sz="2400" dirty="0">
                <a:latin typeface="Arial" pitchFamily="34" charset="0"/>
                <a:cs typeface="Arial" pitchFamily="34" charset="0"/>
              </a:rPr>
              <a:t>На аноде сначала окисляются наиболее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сильные восстановители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т.е. вещества или ионы с наиболее 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отрицательными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потенциалами</a:t>
            </a:r>
            <a:r>
              <a:rPr lang="ru-RU" sz="2400" dirty="0"/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alxa.ru/file/wallpaper/earth_by_n4u2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Группа 31"/>
          <p:cNvGrpSpPr/>
          <p:nvPr/>
        </p:nvGrpSpPr>
        <p:grpSpPr>
          <a:xfrm>
            <a:off x="306358" y="4757746"/>
            <a:ext cx="3948138" cy="951848"/>
            <a:chOff x="204758" y="4757746"/>
            <a:chExt cx="3948138" cy="951848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1295376" y="5005398"/>
              <a:ext cx="2857520" cy="428628"/>
            </a:xfrm>
            <a:prstGeom prst="rect">
              <a:avLst/>
            </a:prstGeom>
            <a:solidFill>
              <a:srgbClr val="FFFF00">
                <a:alpha val="9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04758" y="4757746"/>
              <a:ext cx="120257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latin typeface="Arial Black" pitchFamily="34" charset="0"/>
                  <a:cs typeface="Times New Roman" pitchFamily="18" charset="0"/>
                </a:rPr>
                <a:t>–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0,15 </a:t>
              </a:r>
              <a:endParaRPr lang="ru-RU" sz="2800" b="1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84134" y="5186374"/>
              <a:ext cx="81304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prstClr val="black"/>
                  </a:solidFill>
                  <a:latin typeface="Arial Black" pitchFamily="34" charset="0"/>
                  <a:cs typeface="Times New Roman" pitchFamily="18" charset="0"/>
                </a:rPr>
                <a:t>–</a:t>
              </a:r>
              <a:r>
                <a: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1,0</a:t>
              </a:r>
              <a:endParaRPr lang="ru-RU" b="1" dirty="0"/>
            </a:p>
          </p:txBody>
        </p:sp>
      </p:grpSp>
      <p:sp>
        <p:nvSpPr>
          <p:cNvPr id="2" name="Овал 1"/>
          <p:cNvSpPr/>
          <p:nvPr/>
        </p:nvSpPr>
        <p:spPr>
          <a:xfrm>
            <a:off x="2000232" y="2436011"/>
            <a:ext cx="2178859" cy="2214578"/>
          </a:xfrm>
          <a:prstGeom prst="ellipse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2954326" y="1828788"/>
            <a:ext cx="144000" cy="64294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286116" y="1185846"/>
            <a:ext cx="282836" cy="135732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571736" y="2257416"/>
            <a:ext cx="141418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flipV="1">
            <a:off x="3000364" y="4614870"/>
            <a:ext cx="142876" cy="71438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flipV="1">
            <a:off x="3357554" y="4543432"/>
            <a:ext cx="214314" cy="12858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flipV="1">
            <a:off x="2643174" y="4543432"/>
            <a:ext cx="141418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flipV="1">
            <a:off x="1500166" y="3543297"/>
            <a:ext cx="378621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820974" y="2867020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Анод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67881" y="3757614"/>
            <a:ext cx="1086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Катод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flipV="1">
            <a:off x="1285852" y="685780"/>
            <a:ext cx="282836" cy="5000660"/>
          </a:xfrm>
          <a:prstGeom prst="downArrow">
            <a:avLst>
              <a:gd name="adj1" fmla="val 22650"/>
              <a:gd name="adj2" fmla="val 106068"/>
            </a:avLst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71472" y="714356"/>
            <a:ext cx="707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itchFamily="34" charset="0"/>
                <a:cs typeface="Arial" pitchFamily="34" charset="0"/>
              </a:rPr>
              <a:t>φ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3619495" y="2220903"/>
            <a:ext cx="1643074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V="1">
            <a:off x="3529014" y="4972052"/>
            <a:ext cx="1857388" cy="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люс 15"/>
          <p:cNvSpPr/>
          <p:nvPr/>
        </p:nvSpPr>
        <p:spPr>
          <a:xfrm>
            <a:off x="4600576" y="3900490"/>
            <a:ext cx="494963" cy="428628"/>
          </a:xfrm>
          <a:prstGeom prst="mathPl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инус 16"/>
          <p:cNvSpPr/>
          <p:nvPr/>
        </p:nvSpPr>
        <p:spPr>
          <a:xfrm>
            <a:off x="4562476" y="3114672"/>
            <a:ext cx="494963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люс 19"/>
          <p:cNvSpPr/>
          <p:nvPr/>
        </p:nvSpPr>
        <p:spPr>
          <a:xfrm>
            <a:off x="2324084" y="2857496"/>
            <a:ext cx="432000" cy="396000"/>
          </a:xfrm>
          <a:prstGeom prst="mathPlus">
            <a:avLst>
              <a:gd name="adj1" fmla="val 0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Минус 20"/>
          <p:cNvSpPr/>
          <p:nvPr/>
        </p:nvSpPr>
        <p:spPr>
          <a:xfrm>
            <a:off x="2278046" y="3925890"/>
            <a:ext cx="432000" cy="71438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5857884" y="5786454"/>
          <a:ext cx="2500312" cy="517525"/>
        </p:xfrm>
        <a:graphic>
          <a:graphicData uri="http://schemas.openxmlformats.org/presentationml/2006/ole">
            <p:oleObj spid="_x0000_s37890" name="Формула" r:id="rId3" imgW="1244520" imgH="241200" progId="Equation.3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286380" y="3258451"/>
            <a:ext cx="3643338" cy="1384995"/>
          </a:xfrm>
          <a:prstGeom prst="rect">
            <a:avLst/>
          </a:prstGeom>
          <a:solidFill>
            <a:srgbClr val="FFFF00">
              <a:alpha val="9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pH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14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φ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&lt; 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0,826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latin typeface="Arial Black" pitchFamily="34" charset="0"/>
                <a:cs typeface="Times New Roman" pitchFamily="18" charset="0"/>
              </a:rPr>
              <a:t>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0,15 B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φ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&lt; </a:t>
            </a:r>
            <a:r>
              <a:rPr lang="en-US" sz="2800" b="1" dirty="0" smtClean="0">
                <a:latin typeface="Arial Black" pitchFamily="34" charset="0"/>
                <a:cs typeface="Times New Roman" pitchFamily="18" charset="0"/>
              </a:rPr>
              <a:t>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 B)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068888" y="1650996"/>
          <a:ext cx="3775075" cy="1277938"/>
        </p:xfrm>
        <a:graphic>
          <a:graphicData uri="http://schemas.openxmlformats.org/presentationml/2006/ole">
            <p:oleObj spid="_x0000_s37891" name="Формула" r:id="rId4" imgW="1879560" imgH="596880" progId="Equation.3">
              <p:embed/>
            </p:oleObj>
          </a:graphicData>
        </a:graphic>
      </p:graphicFrame>
      <p:grpSp>
        <p:nvGrpSpPr>
          <p:cNvPr id="33" name="Группа 32"/>
          <p:cNvGrpSpPr/>
          <p:nvPr/>
        </p:nvGrpSpPr>
        <p:grpSpPr>
          <a:xfrm>
            <a:off x="285720" y="1714488"/>
            <a:ext cx="3929090" cy="523220"/>
            <a:chOff x="285720" y="1714488"/>
            <a:chExt cx="3929090" cy="523220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1214414" y="1849426"/>
              <a:ext cx="3000396" cy="71438"/>
            </a:xfrm>
            <a:prstGeom prst="rect">
              <a:avLst/>
            </a:prstGeom>
            <a:solidFill>
              <a:schemeClr val="accent1">
                <a:alpha val="3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85720" y="1714488"/>
              <a:ext cx="87075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Arial Black" pitchFamily="34" charset="0"/>
                  <a:cs typeface="Times New Roman" pitchFamily="18" charset="0"/>
                </a:rPr>
                <a:t>+</a:t>
              </a:r>
              <a:r>
                <a: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1,5</a:t>
              </a:r>
              <a:endParaRPr lang="ru-RU" b="1" dirty="0"/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1000100" y="5929330"/>
            <a:ext cx="3025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K: </a:t>
            </a:r>
            <a:r>
              <a:rPr lang="ru-RU" sz="2400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Ме</a:t>
            </a:r>
            <a:r>
              <a:rPr lang="en-US" sz="2400" b="1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2400" b="1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+ </a:t>
            </a:r>
            <a:r>
              <a:rPr lang="ru-RU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+ </a:t>
            </a:r>
            <a:r>
              <a:rPr lang="en-US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400" b="1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ru-RU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ru-RU" sz="2400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Ме</a:t>
            </a:r>
            <a:r>
              <a:rPr lang="ru-RU" sz="2400" b="1" i="1" baseline="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094294" y="4786322"/>
            <a:ext cx="38354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2Н</a:t>
            </a:r>
            <a:r>
              <a:rPr lang="ru-RU" sz="2400" b="1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+ 2е</a:t>
            </a:r>
            <a:r>
              <a:rPr lang="ru-RU" sz="2400" b="1" baseline="300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= Н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baseline="300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2НОН + 2е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= Н</a:t>
            </a:r>
            <a:r>
              <a:rPr lang="ru-RU" sz="2400" b="1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↑ + 2ОН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endParaRPr lang="ru-RU" sz="24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1428728" y="5000636"/>
            <a:ext cx="2786082" cy="428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00298" y="181253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«Земля в иллюминаторе»</a:t>
            </a:r>
            <a:endParaRPr lang="ru-RU" sz="2400" baseline="30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1428728" y="2000240"/>
            <a:ext cx="2754330" cy="4238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5072066" y="714356"/>
            <a:ext cx="3760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2Н</a:t>
            </a:r>
            <a:r>
              <a:rPr lang="ru-RU" sz="2400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 – 4е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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sz="2400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400" b="1" baseline="5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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+ 4Н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+</a:t>
            </a:r>
            <a:r>
              <a:rPr lang="ru-RU" sz="2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endParaRPr lang="ru-RU" sz="24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5072066" y="1142984"/>
            <a:ext cx="393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4ОН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4е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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sz="2400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400" b="1" baseline="5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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+ 2Н</a:t>
            </a:r>
            <a:r>
              <a:rPr lang="ru-RU" sz="2400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allAtOnce"/>
      <p:bldP spid="11" grpId="0" build="allAtOnce"/>
      <p:bldP spid="12" grpId="0" animBg="1"/>
      <p:bldP spid="13" grpId="0" build="allAtOnce"/>
      <p:bldP spid="16" grpId="0" animBg="1"/>
      <p:bldP spid="17" grpId="0" animBg="1"/>
      <p:bldP spid="20" grpId="0" animBg="1"/>
      <p:bldP spid="21" grpId="0" animBg="1"/>
      <p:bldP spid="24" grpId="0" build="allAtOnce" animBg="1"/>
      <p:bldP spid="34" grpId="0" build="allAtOnce"/>
      <p:bldP spid="35" grpId="0" uiExpand="1" build="allAtOnce"/>
      <p:bldP spid="42" grpId="0" build="allAtOnce"/>
      <p:bldP spid="4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643042" y="159649"/>
            <a:ext cx="7286676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Последовательность процессов восстановления на катоде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Катионы металлов с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потенциалом более положительным, чем потенциал водорода, по схеме: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</a:t>
            </a:r>
            <a:r>
              <a:rPr kumimoji="0" lang="en-US" sz="24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sz="24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ru-RU" sz="24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</a:t>
            </a:r>
            <a:r>
              <a:rPr kumimoji="0" lang="ru-RU" sz="2400" b="1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Катионы с потенциалом, близким к потенциалу разложения воды.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Как правило, протекают два процесса одновременно, но разными скоростями: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восстановление металла и водорода.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3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Катионы с потенциалом меньше 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1В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(более отрицательным, чем у воды) не восстанавливаются.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Происходит восстановление водорода из воды :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2НОН + 2е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Н</a:t>
            </a: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↑ + 2ОН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endParaRPr kumimoji="0" lang="ru-RU" sz="240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Такие активные металлы получают только из </a:t>
            </a:r>
            <a:r>
              <a:rPr kumimoji="0" lang="ru-RU" sz="2000" b="1" i="0" u="none" strike="noStrike" cap="none" normalizeH="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расплава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</a:t>
            </a:r>
          </a:p>
        </p:txBody>
      </p:sp>
      <p:grpSp>
        <p:nvGrpSpPr>
          <p:cNvPr id="32" name="Группа 31"/>
          <p:cNvGrpSpPr/>
          <p:nvPr/>
        </p:nvGrpSpPr>
        <p:grpSpPr>
          <a:xfrm>
            <a:off x="93146" y="714356"/>
            <a:ext cx="1335582" cy="3286147"/>
            <a:chOff x="357158" y="1643050"/>
            <a:chExt cx="1335582" cy="3286147"/>
          </a:xfrm>
        </p:grpSpPr>
        <p:sp>
          <p:nvSpPr>
            <p:cNvPr id="21" name="Равнобедренный треугольник 20"/>
            <p:cNvSpPr/>
            <p:nvPr/>
          </p:nvSpPr>
          <p:spPr>
            <a:xfrm flipV="1">
              <a:off x="1217590" y="2643182"/>
              <a:ext cx="29011" cy="57150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Равнобедренный треугольник 21"/>
            <p:cNvSpPr/>
            <p:nvPr/>
          </p:nvSpPr>
          <p:spPr>
            <a:xfrm flipV="1">
              <a:off x="1389042" y="2643182"/>
              <a:ext cx="45719" cy="1038232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Равнобедренный треугольник 22"/>
            <p:cNvSpPr/>
            <p:nvPr/>
          </p:nvSpPr>
          <p:spPr>
            <a:xfrm flipV="1">
              <a:off x="1071538" y="2643182"/>
              <a:ext cx="29011" cy="28575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 flipV="1">
              <a:off x="900740" y="2643181"/>
              <a:ext cx="792000" cy="3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9439" y="2928934"/>
              <a:ext cx="366942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>
                  <a:latin typeface="Arial" pitchFamily="34" charset="0"/>
                  <a:cs typeface="Arial" pitchFamily="34" charset="0"/>
                </a:rPr>
                <a:t>Катод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Стрелка вниз 25"/>
            <p:cNvSpPr/>
            <p:nvPr/>
          </p:nvSpPr>
          <p:spPr>
            <a:xfrm flipV="1">
              <a:off x="857224" y="1643050"/>
              <a:ext cx="71438" cy="2786082"/>
            </a:xfrm>
            <a:prstGeom prst="downArrow">
              <a:avLst>
                <a:gd name="adj1" fmla="val 22650"/>
                <a:gd name="adj2" fmla="val 106068"/>
              </a:avLst>
            </a:prstGeom>
            <a:ln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 стрелкой 26"/>
            <p:cNvCxnSpPr/>
            <p:nvPr/>
          </p:nvCxnSpPr>
          <p:spPr>
            <a:xfrm rot="16200000" flipV="1">
              <a:off x="554637" y="4352789"/>
              <a:ext cx="1143008" cy="9808"/>
            </a:xfrm>
            <a:prstGeom prst="straightConnector1">
              <a:avLst/>
            </a:prstGeom>
            <a:ln w="571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Плюс 27"/>
            <p:cNvSpPr/>
            <p:nvPr/>
          </p:nvSpPr>
          <p:spPr>
            <a:xfrm>
              <a:off x="1214413" y="3929066"/>
              <a:ext cx="360000" cy="360000"/>
            </a:xfrm>
            <a:prstGeom prst="mathPlus">
              <a:avLst>
                <a:gd name="adj1" fmla="val 0"/>
              </a:avLst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57158" y="2000240"/>
              <a:ext cx="571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000" dirty="0" smtClean="0">
                  <a:latin typeface="Arial" pitchFamily="34" charset="0"/>
                  <a:cs typeface="Arial" pitchFamily="34" charset="0"/>
                </a:rPr>
                <a:t>φ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214314" y="4286256"/>
          <a:ext cx="2500298" cy="517525"/>
        </p:xfrm>
        <a:graphic>
          <a:graphicData uri="http://schemas.openxmlformats.org/presentationml/2006/ole">
            <p:oleObj spid="_x0000_s31745" name="Формула" r:id="rId3" imgW="1244520" imgH="241200" progId="Equation.3">
              <p:embed/>
            </p:oleObj>
          </a:graphicData>
        </a:graphic>
      </p:graphicFrame>
      <p:pic>
        <p:nvPicPr>
          <p:cNvPr id="33" name="Picture 2" descr="http://www.kaleydoskop-prk.ru/tinymce/jscripts/tiny_mce/plugins/imagemanager/46.jpg"/>
          <p:cNvPicPr>
            <a:picLocks noChangeAspect="1" noChangeArrowheads="1"/>
          </p:cNvPicPr>
          <p:nvPr/>
        </p:nvPicPr>
        <p:blipFill>
          <a:blip r:embed="rId4" cstate="print"/>
          <a:srcRect b="52756"/>
          <a:stretch>
            <a:fillRect/>
          </a:stretch>
        </p:blipFill>
        <p:spPr bwMode="auto">
          <a:xfrm>
            <a:off x="357158" y="5122874"/>
            <a:ext cx="8429684" cy="1428760"/>
          </a:xfrm>
          <a:prstGeom prst="rect">
            <a:avLst/>
          </a:prstGeom>
          <a:noFill/>
        </p:spPr>
      </p:pic>
      <p:sp>
        <p:nvSpPr>
          <p:cNvPr id="34" name="Прямоугольник 33"/>
          <p:cNvSpPr/>
          <p:nvPr/>
        </p:nvSpPr>
        <p:spPr>
          <a:xfrm>
            <a:off x="642910" y="2143116"/>
            <a:ext cx="785818" cy="214314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Соединительная линия уступом 17"/>
          <p:cNvCxnSpPr/>
          <p:nvPr/>
        </p:nvCxnSpPr>
        <p:spPr>
          <a:xfrm rot="10800000" flipV="1">
            <a:off x="857224" y="1268760"/>
            <a:ext cx="1266504" cy="374290"/>
          </a:xfrm>
          <a:prstGeom prst="bentConnector3">
            <a:avLst>
              <a:gd name="adj1" fmla="val 100138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hape 40"/>
          <p:cNvCxnSpPr>
            <a:endCxn id="34" idx="3"/>
          </p:cNvCxnSpPr>
          <p:nvPr/>
        </p:nvCxnSpPr>
        <p:spPr>
          <a:xfrm flipH="1" flipV="1">
            <a:off x="1428728" y="2250273"/>
            <a:ext cx="714383" cy="357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>
            <a:off x="1214414" y="2643182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85784" y="214099"/>
            <a:ext cx="8643934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Последовательность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процессов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окисления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аноде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</a:pPr>
            <a:r>
              <a:rPr lang="en-US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электролиз с растворимым (активным) анодом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Если анод выполнен из активного материала: металла с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потенциалом более отрицательным, чем потенциалы окисления других веществ, присутствующих в данной системе, в том числе ионов ОН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</a:t>
            </a:r>
            <a:r>
              <a:rPr kumimoji="0" lang="ru-RU" sz="3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32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</a:t>
            </a:r>
            <a:r>
              <a:rPr kumimoji="0" lang="en-US" sz="32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анодное растворение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электролиз нерастворимым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(инертным)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анодом. Если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анод выполнен из неактивного материала (например,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Аu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графита и других веществ с большим положительным потенциалом). В этом случае сначала окисляются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бескислородные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анионы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4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Cl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Br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J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S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др.) по схеме: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3200" b="1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32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lang="ru-RU" sz="32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3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ru-RU" sz="24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5143504" y="5643578"/>
          <a:ext cx="3209123" cy="785818"/>
        </p:xfrm>
        <a:graphic>
          <a:graphicData uri="http://schemas.openxmlformats.org/presentationml/2006/ole">
            <p:oleObj spid="_x0000_s19458" name="Формула" r:id="rId3" imgW="106668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68280"/>
            <a:ext cx="87154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3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Выделение кислорода при окислении ионов ОН</a:t>
            </a:r>
            <a:r>
              <a:rPr lang="ru-RU" sz="2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и воды протекает при отсутствии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бескислородных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анионов по схеме.</a:t>
            </a:r>
            <a:endParaRPr lang="ru-RU" sz="2400" baseline="300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В щелочной среде (при рН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7):</a:t>
            </a:r>
            <a:endParaRPr lang="ru-RU" sz="24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0" algn="ctr" eaLnBrk="0" fontAlgn="base" hangingPunct="0">
              <a:spcBef>
                <a:spcPts val="1200"/>
              </a:spcBef>
              <a:spcAft>
                <a:spcPts val="120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4ОН</a:t>
            </a:r>
            <a:r>
              <a:rPr lang="ru-RU" sz="28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4е</a:t>
            </a:r>
            <a:r>
              <a:rPr lang="ru-RU" sz="28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</a:t>
            </a:r>
            <a:r>
              <a:rPr lang="ru-RU" sz="28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sz="2800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800" b="1" baseline="5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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+ 2Н</a:t>
            </a:r>
            <a:r>
              <a:rPr lang="ru-RU" sz="2800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  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φ</a:t>
            </a:r>
            <a:r>
              <a:rPr lang="ru-RU" sz="2400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(О</a:t>
            </a:r>
            <a:r>
              <a:rPr lang="ru-RU" sz="2400" baseline="-44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400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/</a:t>
            </a:r>
            <a:r>
              <a:rPr lang="en-US" sz="2400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OH</a:t>
            </a:r>
            <a:r>
              <a:rPr lang="en-US" sz="2400" baseline="-2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400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 +1,23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0,059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рН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   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В нейтральной среде (при рН=7):</a:t>
            </a:r>
            <a:endParaRPr lang="ru-RU" sz="24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0" algn="ctr" eaLnBrk="0" fontAlgn="base" hangingPunct="0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2Н</a:t>
            </a:r>
            <a:r>
              <a:rPr lang="ru-RU" sz="2400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 – 4е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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sz="2400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400" b="1" baseline="5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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+ 4Н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+</a:t>
            </a:r>
            <a:r>
              <a:rPr lang="ru-RU" sz="2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φ</a:t>
            </a:r>
            <a:r>
              <a:rPr lang="ru-RU" sz="2400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(О</a:t>
            </a:r>
            <a:r>
              <a:rPr lang="ru-RU" sz="2400" baseline="-48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ru-RU" sz="2400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/</a:t>
            </a:r>
            <a:r>
              <a:rPr lang="en-US" sz="2400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OH</a:t>
            </a:r>
            <a:r>
              <a:rPr lang="en-US" sz="2400" baseline="-2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400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 +1,23 -0,059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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7=+0,817В.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при высоких плотностях тока процесс идёт с перенапряжением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+1,5 В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</a:t>
            </a: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1439" y="4830087"/>
            <a:ext cx="850112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типа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SO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,NO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,CO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др.), а также ионы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ru-RU" sz="2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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имеют более положительный потенциал, чем потенциал окисления воды и на аноде не окисляются. В их присутствии на аноде протекает реакция выделения кислорода.</a:t>
            </a:r>
            <a:endParaRPr kumimoji="0" lang="ru-RU" sz="2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401459"/>
            <a:ext cx="49292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4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Кислородсодержащие анионы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5651508" y="4376059"/>
          <a:ext cx="857256" cy="514354"/>
        </p:xfrm>
        <a:graphic>
          <a:graphicData uri="http://schemas.openxmlformats.org/presentationml/2006/ole">
            <p:oleObj spid="_x0000_s41986" name="Формула" r:id="rId3" imgW="393529" imgH="24119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1254</TotalTime>
  <Words>902</Words>
  <Application>Microsoft Office PowerPoint</Application>
  <PresentationFormat>Экран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Модульная</vt:lpstr>
      <vt:lpstr>Обычная</vt:lpstr>
      <vt:lpstr>Формула</vt:lpstr>
      <vt:lpstr>Электролиз веществ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Электролиз веществ</dc:title>
  <dc:creator>1</dc:creator>
  <cp:lastModifiedBy>Windows User</cp:lastModifiedBy>
  <cp:revision>118</cp:revision>
  <dcterms:created xsi:type="dcterms:W3CDTF">2010-02-01T16:48:23Z</dcterms:created>
  <dcterms:modified xsi:type="dcterms:W3CDTF">2017-12-05T11:51:19Z</dcterms:modified>
</cp:coreProperties>
</file>