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58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70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0D35-914B-49CF-AE9E-9DD22AADC465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FB53-B084-4784-87AA-34DD0707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0D35-914B-49CF-AE9E-9DD22AADC465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FB53-B084-4784-87AA-34DD0707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0D35-914B-49CF-AE9E-9DD22AADC465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FB53-B084-4784-87AA-34DD0707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0D35-914B-49CF-AE9E-9DD22AADC465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FB53-B084-4784-87AA-34DD0707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0D35-914B-49CF-AE9E-9DD22AADC465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FB53-B084-4784-87AA-34DD0707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0D35-914B-49CF-AE9E-9DD22AADC465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FB53-B084-4784-87AA-34DD0707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0D35-914B-49CF-AE9E-9DD22AADC465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FB53-B084-4784-87AA-34DD0707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0D35-914B-49CF-AE9E-9DD22AADC465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FB53-B084-4784-87AA-34DD0707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0D35-914B-49CF-AE9E-9DD22AADC465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FB53-B084-4784-87AA-34DD0707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0D35-914B-49CF-AE9E-9DD22AADC465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FB53-B084-4784-87AA-34DD0707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10D35-914B-49CF-AE9E-9DD22AADC465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FB53-B084-4784-87AA-34DD0707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10D35-914B-49CF-AE9E-9DD22AADC465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BFB53-B084-4784-87AA-34DD07073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edulib.ru/storage.aspx/HTML/001/001/B3784/img/str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pPr lvl="0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ГИДРОЛИЗ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СОЛЕЙ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996952"/>
            <a:ext cx="8424936" cy="2412000"/>
          </a:xfrm>
        </p:spPr>
        <p:txBody>
          <a:bodyPr>
            <a:no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Термин «гидролиз» буквально означает </a:t>
            </a:r>
            <a:r>
              <a:rPr lang="ru-RU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разложение водой</a:t>
            </a:r>
            <a:r>
              <a:rPr lang="ru-RU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Гидролизу подвержены соединения различных классов.</a:t>
            </a:r>
          </a:p>
          <a:p>
            <a:pPr marL="3175" lvl="0" algn="just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Гидролиз</a:t>
            </a:r>
            <a:r>
              <a:rPr lang="en-US" sz="24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солей</a:t>
            </a:r>
            <a:r>
              <a:rPr lang="en-US" sz="24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400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это </a:t>
            </a:r>
            <a:r>
              <a:rPr lang="ru-RU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реакция обменного взаимодействия между солями (ионами солей) и водой (ионами воды). 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836712"/>
            <a:ext cx="8786874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Совместный гидролиз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кислота и основание, образующие соль, не только слабые электролиты, но 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малорастворимы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неустойчивы и разлагаются с образованием летучих продуктов, то гидролиз соли часто протекает необратимо,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е. сопровождается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полным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разложением соли.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2AlCl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3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+ 3Na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CO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3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+ 3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Н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О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= 2 Al(OH)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3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↓ + 3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СО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↑ + 6NaCl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или  сокращённо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761880" y="5178589"/>
          <a:ext cx="356058" cy="556341"/>
        </p:xfrm>
        <a:graphic>
          <a:graphicData uri="http://schemas.openxmlformats.org/presentationml/2006/ole">
            <p:oleObj spid="_x0000_s1025" name="Формула" r:id="rId3" imgW="152280" imgH="241200" progId="Equation.3">
              <p:embed/>
            </p:oleObj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39552" y="5199583"/>
            <a:ext cx="80010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Al</a:t>
            </a:r>
            <a:r>
              <a:rPr lang="ru-RU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3+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+ 3СО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+ 3Н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 = 2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Al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(OH)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+ 3СO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↓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576" y="4499828"/>
            <a:ext cx="871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2Al</a:t>
            </a:r>
            <a:r>
              <a:rPr lang="ru-RU" sz="2400" b="1" baseline="30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3+</a:t>
            </a:r>
            <a:r>
              <a:rPr lang="ru-RU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+3</a:t>
            </a:r>
            <a:r>
              <a:rPr lang="en-US" sz="2400" b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Cl</a:t>
            </a:r>
            <a:r>
              <a:rPr lang="en-US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¯+</a:t>
            </a:r>
            <a:r>
              <a:rPr lang="ru-RU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6</a:t>
            </a:r>
            <a:r>
              <a:rPr lang="en-US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Na</a:t>
            </a:r>
            <a:r>
              <a:rPr lang="ru-RU" sz="2400" b="1" baseline="30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+ </a:t>
            </a:r>
            <a:r>
              <a:rPr lang="ru-RU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+</a:t>
            </a:r>
            <a:r>
              <a:rPr lang="en-US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CO </a:t>
            </a:r>
            <a:r>
              <a:rPr lang="ru-RU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+3</a:t>
            </a:r>
            <a:r>
              <a:rPr lang="ru-RU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Н</a:t>
            </a:r>
            <a:r>
              <a:rPr lang="en-US" sz="2400" b="1" baseline="-30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2</a:t>
            </a:r>
            <a:r>
              <a:rPr lang="ru-RU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О</a:t>
            </a:r>
            <a:r>
              <a:rPr lang="en-US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=2Al(OH)</a:t>
            </a:r>
            <a:r>
              <a:rPr lang="en-US" sz="2400" b="1" baseline="-30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↓+3</a:t>
            </a:r>
            <a:r>
              <a:rPr lang="ru-RU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СО</a:t>
            </a:r>
            <a:r>
              <a:rPr lang="en-US" sz="2400" b="1" baseline="-30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↑+6Na</a:t>
            </a:r>
            <a:r>
              <a:rPr lang="ru-RU" sz="2400" b="1" baseline="300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+</a:t>
            </a:r>
            <a:r>
              <a:rPr lang="ru-RU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+ </a:t>
            </a:r>
            <a:r>
              <a:rPr lang="en-US" sz="2400" b="1" dirty="0" err="1" smtClean="0">
                <a:latin typeface="Arial" pitchFamily="34" charset="0"/>
                <a:ea typeface="Verdana" pitchFamily="34" charset="0"/>
                <a:cs typeface="Arial" pitchFamily="34" charset="0"/>
              </a:rPr>
              <a:t>Cl</a:t>
            </a:r>
            <a:r>
              <a:rPr lang="en-US" sz="2400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¯</a:t>
            </a:r>
            <a:endParaRPr lang="ru-RU" sz="2400" b="1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3410928" y="4461822"/>
          <a:ext cx="355600" cy="557213"/>
        </p:xfrm>
        <a:graphic>
          <a:graphicData uri="http://schemas.openxmlformats.org/presentationml/2006/ole">
            <p:oleObj spid="_x0000_s1026" name="Формула" r:id="rId4" imgW="1522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78579" y="362672"/>
            <a:ext cx="8786842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Влияние на равновесие при гидролизе соле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й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indent="457200" algn="just" fontAlgn="base">
              <a:spcBef>
                <a:spcPts val="120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Гидролиз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солей - процесс обратимый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и протекает с поглощением тепла (</a:t>
            </a:r>
            <a:r>
              <a:rPr kumimoji="0" lang="ru-RU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эндотермически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). При постоянных условиях наступает состояние равновесия, влияние на него подчиняется принципу </a:t>
            </a:r>
            <a:r>
              <a:rPr kumimoji="0" lang="ru-RU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Ле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Шателье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Если на систему, находящуюся в состоянии равновесия, оказано внешнее воздействие, то равновесие сместится таким образом, чтобы уменьшить оказанное воздействие.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Влияние температуры 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 степень гидролиза. Все реакции нейтрализации протекают с выделением теплоты, а гидролиз - с поглощением теплоты. Выход эндотермических реакций с ростом температуры увеличивается, поэтому степень гидролиза растет с повышением температуры.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4977478"/>
            <a:ext cx="856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</a:t>
            </a:r>
            <a:r>
              <a:rPr lang="ru-RU" sz="2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ехр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[-∆H°(Т)/(RT) + ∆S/R].</a:t>
            </a:r>
          </a:p>
          <a:p>
            <a:pPr algn="just"/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Из данного выражения видно, что влияние температуры на равновесие определяется как абсолютным значением, так и знаком ∆H°(Т).</a:t>
            </a: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66678"/>
            <a:ext cx="87154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ru-RU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ctr"/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Изменение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концентрации веществ.</a:t>
            </a:r>
          </a:p>
          <a:p>
            <a:pPr lvl="0" algn="ctr"/>
            <a:endParaRPr lang="ru-RU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Для ослабления гидролиза растворы следует хранить концентрированными и при низких температурах. Кроме того, подавлению гидролиза способствует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подкисление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(в случае солей, образованных сильной кислотой и слабым основанием) или </a:t>
            </a: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подщелачивание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(для солей, образованных сильным основанием и слабой кислотой) раствора. </a:t>
            </a:r>
          </a:p>
          <a:p>
            <a:pPr algn="just"/>
            <a:endParaRPr lang="ru-RU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Для ослабления гидролиза всё наоборот.</a:t>
            </a: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3292475" y="4572008"/>
          <a:ext cx="2559050" cy="928688"/>
        </p:xfrm>
        <a:graphic>
          <a:graphicData uri="http://schemas.openxmlformats.org/presentationml/2006/ole">
            <p:oleObj spid="_x0000_s25602" name="Формула" r:id="rId3" imgW="1180588" imgH="431613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37767" y="2642136"/>
            <a:ext cx="8640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Причиной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гидролиза является образование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слабых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электролитов.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При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этом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происходит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связывание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ионов воды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ионами растворённого вещества с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обр-нием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мало-диссоциированного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или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труднорастворимого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продукта. 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Это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приводит к нарушению равновесия диссоциации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воды: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961217" y="4655780"/>
            <a:ext cx="3627007" cy="461665"/>
            <a:chOff x="2961217" y="4357553"/>
            <a:chExt cx="3627007" cy="461665"/>
          </a:xfrm>
        </p:grpSpPr>
        <p:grpSp>
          <p:nvGrpSpPr>
            <p:cNvPr id="2049" name="Group 1"/>
            <p:cNvGrpSpPr>
              <a:grpSpLocks/>
            </p:cNvGrpSpPr>
            <p:nvPr/>
          </p:nvGrpSpPr>
          <p:grpSpPr bwMode="auto">
            <a:xfrm>
              <a:off x="3961349" y="4533767"/>
              <a:ext cx="432000" cy="144000"/>
              <a:chOff x="3369" y="3525"/>
              <a:chExt cx="296" cy="102"/>
            </a:xfrm>
          </p:grpSpPr>
          <p:sp>
            <p:nvSpPr>
              <p:cNvPr id="2051" name="Line 3"/>
              <p:cNvSpPr>
                <a:spLocks noChangeShapeType="1"/>
              </p:cNvSpPr>
              <p:nvPr/>
            </p:nvSpPr>
            <p:spPr bwMode="auto">
              <a:xfrm>
                <a:off x="3382" y="3525"/>
                <a:ext cx="283" cy="1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400" b="1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2050" name="Line 2"/>
              <p:cNvSpPr>
                <a:spLocks noChangeShapeType="1"/>
              </p:cNvSpPr>
              <p:nvPr/>
            </p:nvSpPr>
            <p:spPr bwMode="auto">
              <a:xfrm flipH="1">
                <a:off x="3369" y="3625"/>
                <a:ext cx="283" cy="2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400" b="1"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</p:grpSp>
        <p:sp>
          <p:nvSpPr>
            <p:cNvPr id="7" name="Прямоугольник 6"/>
            <p:cNvSpPr/>
            <p:nvPr/>
          </p:nvSpPr>
          <p:spPr>
            <a:xfrm>
              <a:off x="2961217" y="4357553"/>
              <a:ext cx="95571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Verdana" pitchFamily="34" charset="0"/>
                  <a:cs typeface="Verdana" pitchFamily="34" charset="0"/>
                </a:rPr>
                <a:t>H</a:t>
              </a:r>
              <a:r>
                <a:rPr kumimoji="0" lang="ru-RU" sz="2400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Verdana" pitchFamily="34" charset="0"/>
                  <a:cs typeface="Verdana" pitchFamily="34" charset="0"/>
                </a:rPr>
                <a:t>2</a:t>
              </a: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Verdana" pitchFamily="34" charset="0"/>
                  <a:cs typeface="Verdana" pitchFamily="34" charset="0"/>
                </a:rPr>
                <a:t>О </a:t>
              </a:r>
              <a:endParaRPr lang="ru-RU" sz="2400" b="1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532853" y="4357553"/>
              <a:ext cx="20553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Verdana" pitchFamily="34" charset="0"/>
                  <a:cs typeface="Verdana" pitchFamily="34" charset="0"/>
                </a:rPr>
                <a:t>OH‾ + Н</a:t>
              </a:r>
              <a:r>
                <a:rPr kumimoji="0" lang="ru-RU" sz="2400" b="1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Verdana" pitchFamily="34" charset="0"/>
                  <a:cs typeface="Verdana" pitchFamily="34" charset="0"/>
                </a:rPr>
                <a:t>+</a:t>
              </a:r>
              <a:r>
                <a:rPr kumimoji="0" lang="ru-RU" sz="2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Verdana" pitchFamily="34" charset="0"/>
                  <a:cs typeface="Verdana" pitchFamily="34" charset="0"/>
                </a:rPr>
                <a:t>,</a:t>
              </a: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  <a:endParaRPr lang="ru-RU" sz="2400" b="1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2231360" y="2022287"/>
            <a:ext cx="5347746" cy="461665"/>
            <a:chOff x="2389020" y="1952823"/>
            <a:chExt cx="5347746" cy="461665"/>
          </a:xfrm>
        </p:grpSpPr>
        <p:pic>
          <p:nvPicPr>
            <p:cNvPr id="15" name="Picture 1" descr="http://edulib.ru/storage.aspx/HTML/001/001/B3784/img/str.jpg"/>
            <p:cNvPicPr>
              <a:picLocks noChangeAspect="1" noChangeArrowheads="1"/>
            </p:cNvPicPr>
            <p:nvPr/>
          </p:nvPicPr>
          <p:blipFill>
            <a:blip r:embed="rId2" r:link="rId3" cstate="print"/>
            <a:srcRect/>
            <a:stretch>
              <a:fillRect/>
            </a:stretch>
          </p:blipFill>
          <p:spPr bwMode="auto">
            <a:xfrm>
              <a:off x="3977557" y="2039470"/>
              <a:ext cx="612000" cy="306000"/>
            </a:xfrm>
            <a:prstGeom prst="rect">
              <a:avLst/>
            </a:prstGeom>
            <a:noFill/>
          </p:spPr>
        </p:pic>
        <p:sp>
          <p:nvSpPr>
            <p:cNvPr id="16" name="Прямоугольник 15"/>
            <p:cNvSpPr/>
            <p:nvPr/>
          </p:nvSpPr>
          <p:spPr>
            <a:xfrm>
              <a:off x="2389020" y="1952823"/>
              <a:ext cx="53477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МА + Н</a:t>
              </a:r>
              <a:r>
                <a:rPr lang="ru-RU" sz="2400" b="1" baseline="-30000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lang="ru-RU" sz="2400" b="1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О          НА + МOH;</a:t>
              </a:r>
              <a:r>
                <a:rPr lang="en-US" sz="2400" b="1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ru-RU" sz="2400" b="1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l-GR" sz="2400" b="1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Δ</a:t>
              </a:r>
              <a:r>
                <a:rPr lang="ru-RU" sz="2400" b="1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Н</a:t>
              </a:r>
              <a:r>
                <a:rPr lang="en-US" sz="2400" b="1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 &gt; 0</a:t>
              </a:r>
              <a:r>
                <a:rPr lang="ru-RU" sz="2400" b="1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. </a:t>
              </a:r>
              <a:endPara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21439" y="5229200"/>
            <a:ext cx="85011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рез-те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может изменяться кислотность среды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рН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р-ра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). В зависимости от силы к</a:t>
            </a:r>
            <a:r>
              <a:rPr lang="ru-RU" sz="2400" dirty="0">
                <a:latin typeface="Arial" pitchFamily="34" charset="0"/>
                <a:ea typeface="Verdana" pitchFamily="34" charset="0"/>
                <a:cs typeface="Arial" pitchFamily="34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слоты и основания, из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к-рых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образована соль, выделяют </a:t>
            </a:r>
            <a:r>
              <a:rPr kumimoji="0" lang="ru-RU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четыре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Verdana" pitchFamily="34" charset="0"/>
                <a:cs typeface="Arial" pitchFamily="34" charset="0"/>
              </a:rPr>
              <a:t> случая гидролиза.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332656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Гидролиз солей обратим. Обратная реакция – это 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нейтрализация </a:t>
            </a:r>
            <a:r>
              <a:rPr lang="ru-RU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кислот и оснований. </a:t>
            </a:r>
            <a:endParaRPr lang="ru-RU" sz="24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Пусть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НА –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кислота, МOH –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основание, МА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– их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соль. Тогда уравнение гидролиза будет иметь вид: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57158" y="1343683"/>
            <a:ext cx="3429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        K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CN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404794" y="1519897"/>
            <a:ext cx="540000" cy="108000"/>
            <a:chOff x="3369" y="3525"/>
            <a:chExt cx="296" cy="102"/>
          </a:xfrm>
        </p:grpSpPr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rgbClr val="0070C0"/>
                </a:solidFill>
              </a:endParaRP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rgbClr val="0070C0"/>
                </a:solidFill>
              </a:endParaRPr>
            </a:p>
          </p:txBody>
        </p:sp>
      </p:grp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4286248" y="3183858"/>
            <a:ext cx="540000" cy="108000"/>
            <a:chOff x="3369" y="3525"/>
            <a:chExt cx="296" cy="102"/>
          </a:xfrm>
        </p:grpSpPr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057384" y="2220288"/>
            <a:ext cx="5429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+HOH           KOH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CN </a:t>
            </a:r>
          </a:p>
        </p:txBody>
      </p:sp>
      <p:grpSp>
        <p:nvGrpSpPr>
          <p:cNvPr id="15" name="Group 7"/>
          <p:cNvGrpSpPr>
            <a:grpSpLocks/>
          </p:cNvGrpSpPr>
          <p:nvPr/>
        </p:nvGrpSpPr>
        <p:grpSpPr bwMode="auto">
          <a:xfrm>
            <a:off x="4262314" y="2396502"/>
            <a:ext cx="540000" cy="108000"/>
            <a:chOff x="3369" y="3525"/>
            <a:chExt cx="296" cy="102"/>
          </a:xfrm>
        </p:grpSpPr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285852" y="3006106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CN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+HOH           K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OH</a:t>
            </a:r>
            <a:r>
              <a:rPr kumimoji="0" lang="en-US" sz="240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¯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CN </a:t>
            </a:r>
          </a:p>
        </p:txBody>
      </p:sp>
      <p:grpSp>
        <p:nvGrpSpPr>
          <p:cNvPr id="19" name="Group 7"/>
          <p:cNvGrpSpPr>
            <a:grpSpLocks/>
          </p:cNvGrpSpPr>
          <p:nvPr/>
        </p:nvGrpSpPr>
        <p:grpSpPr bwMode="auto">
          <a:xfrm>
            <a:off x="4306886" y="3988728"/>
            <a:ext cx="540000" cy="108000"/>
            <a:chOff x="3369" y="3525"/>
            <a:chExt cx="296" cy="102"/>
          </a:xfrm>
        </p:grpSpPr>
        <p:sp>
          <p:nvSpPr>
            <p:cNvPr id="20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2306622" y="3810976"/>
            <a:ext cx="49292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CN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+HOH          </a:t>
            </a:r>
            <a:r>
              <a:rPr kumimoji="0" lang="en-US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OH</a:t>
            </a:r>
            <a:r>
              <a:rPr kumimoji="0" lang="en-US" sz="2400" b="1" i="0" u="none" strike="noStrike" cap="none" normalizeH="0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¯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CN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28596" y="343551"/>
            <a:ext cx="835824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kumimoji="0" lang="en-US" sz="24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Гидролиз солей, образованных 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сильным основанием и слабой кислотой</a:t>
            </a:r>
            <a:endParaRPr lang="ru-RU" sz="2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21439" y="5129897"/>
            <a:ext cx="85011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В результате реакция среды становится 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щелочной  (</a:t>
            </a:r>
            <a:r>
              <a:rPr lang="ru-RU" sz="20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рН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</a:t>
            </a:r>
            <a:r>
              <a:rPr lang="ru-RU" sz="20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 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Полного разложения таких солей не происходит. Степень гидролиза меньше 100%, поскольку образование щелочи – КОН усиливает обратный процесс. </a:t>
            </a: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8596" y="4415517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Гидролиз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идёт по аниону путём связывания ионов водорода с накоплением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гидроксид-ионов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OH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.</a:t>
            </a:r>
            <a:endParaRPr lang="ru-RU" sz="2000" dirty="0"/>
          </a:p>
        </p:txBody>
      </p:sp>
      <p:sp>
        <p:nvSpPr>
          <p:cNvPr id="26" name="Дуга 25"/>
          <p:cNvSpPr/>
          <p:nvPr/>
        </p:nvSpPr>
        <p:spPr>
          <a:xfrm>
            <a:off x="2620962" y="3534662"/>
            <a:ext cx="828000" cy="540000"/>
          </a:xfrm>
          <a:prstGeom prst="arc">
            <a:avLst>
              <a:gd name="adj1" fmla="val 10657536"/>
              <a:gd name="adj2" fmla="val 0"/>
            </a:avLst>
          </a:prstGeom>
          <a:ln>
            <a:headEnd type="triangle" w="med" len="lg"/>
            <a:tailEnd type="none" w="sm" len="sm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5720" y="654887"/>
            <a:ext cx="857256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Гидролиз солей с многозарядными ионами происходит 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ступенчато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с образованием на промежуточных стадиях кислых или основных солей.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Например, Na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 в растворе полностью распадается на ионы:</a:t>
            </a:r>
          </a:p>
        </p:txBody>
      </p:sp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4128368" y="2307493"/>
            <a:ext cx="468000" cy="144000"/>
            <a:chOff x="3369" y="3525"/>
            <a:chExt cx="296" cy="102"/>
          </a:xfrm>
        </p:grpSpPr>
        <p:sp>
          <p:nvSpPr>
            <p:cNvPr id="17412" name="Line 4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11" name="Line 3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141053" y="2106043"/>
            <a:ext cx="50720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Na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   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Na</a:t>
            </a:r>
            <a:r>
              <a:rPr kumimoji="0" lang="ru-RU" sz="2400" b="1" i="0" u="none" strike="noStrike" cap="none" normalizeH="0" baseline="3000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S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2-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4194704" y="3944516"/>
            <a:ext cx="540000" cy="108000"/>
            <a:chOff x="3369" y="3525"/>
            <a:chExt cx="296" cy="102"/>
          </a:xfrm>
        </p:grpSpPr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838828" y="3760364"/>
            <a:ext cx="78581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2Na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S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HOH         2Na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HS‾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OH‾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280156" y="3012341"/>
            <a:ext cx="65008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Na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HOH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Na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OH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NaH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</a:p>
        </p:txBody>
      </p: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4246170" y="3172617"/>
            <a:ext cx="468000" cy="144000"/>
            <a:chOff x="3369" y="3525"/>
            <a:chExt cx="296" cy="102"/>
          </a:xfrm>
        </p:grpSpPr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3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7" name="Group 7"/>
          <p:cNvGrpSpPr>
            <a:grpSpLocks/>
          </p:cNvGrpSpPr>
          <p:nvPr/>
        </p:nvGrpSpPr>
        <p:grpSpPr bwMode="auto">
          <a:xfrm>
            <a:off x="4194704" y="4620792"/>
            <a:ext cx="540000" cy="108000"/>
            <a:chOff x="3369" y="3525"/>
            <a:chExt cx="296" cy="102"/>
          </a:xfrm>
        </p:grpSpPr>
        <p:sp>
          <p:nvSpPr>
            <p:cNvPr id="18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2115188" y="4445867"/>
            <a:ext cx="5000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S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HOH         HS‾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OH‾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76876" y="2583713"/>
            <a:ext cx="14782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 ступень</a:t>
            </a: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79310" y="5187995"/>
            <a:ext cx="864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Образование  сильного электролита 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ОН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усиливает обратный процесс, подавляя гидролиз по второй ступени.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2211496" y="3505487"/>
            <a:ext cx="47179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HS‾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HOH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H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OH‾</a:t>
            </a: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357290" y="1804960"/>
            <a:ext cx="5892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NaHS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HOH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H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NaOH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4303714" y="2019274"/>
            <a:ext cx="540000" cy="108000"/>
            <a:chOff x="3369" y="3525"/>
            <a:chExt cx="296" cy="102"/>
          </a:xfrm>
        </p:grpSpPr>
        <p:sp>
          <p:nvSpPr>
            <p:cNvPr id="5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314700" y="3700448"/>
            <a:ext cx="540000" cy="108000"/>
            <a:chOff x="3369" y="3525"/>
            <a:chExt cx="296" cy="102"/>
          </a:xfrm>
        </p:grpSpPr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302000" y="2838430"/>
            <a:ext cx="540000" cy="108000"/>
            <a:chOff x="3369" y="3525"/>
            <a:chExt cx="296" cy="102"/>
          </a:xfrm>
        </p:grpSpPr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107094" y="2662216"/>
            <a:ext cx="69653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Na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HS‾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HOH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H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Na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OH‾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1233456"/>
            <a:ext cx="14782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 ступень</a:t>
            </a: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4305290"/>
            <a:ext cx="85725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обычных условиях гидролиз по 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ступени практически не протекает.</a:t>
            </a: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628163"/>
            <a:ext cx="721523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Гидролиз </a:t>
            </a:r>
            <a:r>
              <a:rPr lang="ru-R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солей, образованных 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слабым </a:t>
            </a:r>
            <a:r>
              <a:rPr lang="ru-R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основанием и сильной кислотой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68456" y="1699733"/>
            <a:ext cx="5849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NH</a:t>
            </a:r>
            <a:r>
              <a:rPr lang="ru-RU" sz="2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 + HOH           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NH</a:t>
            </a:r>
            <a:r>
              <a:rPr lang="ru-RU" sz="2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OH + </a:t>
            </a:r>
            <a:r>
              <a:rPr lang="en-US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HCl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4302000" y="1880709"/>
            <a:ext cx="540000" cy="108000"/>
            <a:chOff x="3369" y="3525"/>
            <a:chExt cx="296" cy="102"/>
          </a:xfrm>
        </p:grpSpPr>
        <p:sp>
          <p:nvSpPr>
            <p:cNvPr id="5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238500" y="2691927"/>
            <a:ext cx="540000" cy="108000"/>
            <a:chOff x="3369" y="3525"/>
            <a:chExt cx="296" cy="102"/>
          </a:xfrm>
        </p:grpSpPr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247900" y="3469759"/>
            <a:ext cx="540000" cy="108000"/>
            <a:chOff x="3369" y="3525"/>
            <a:chExt cx="296" cy="102"/>
          </a:xfrm>
        </p:grpSpPr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857224" y="2510951"/>
            <a:ext cx="7359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NH</a:t>
            </a:r>
            <a:r>
              <a:rPr lang="ru-RU" sz="2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en-US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HOH           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NH</a:t>
            </a:r>
            <a:r>
              <a:rPr lang="ru-RU" sz="2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OH + H</a:t>
            </a:r>
            <a:r>
              <a:rPr lang="en-US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Cl</a:t>
            </a:r>
            <a:r>
              <a:rPr lang="en-US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endParaRPr lang="ru-RU" sz="2400" b="1" baseline="30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85918" y="3296769"/>
            <a:ext cx="5548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NH</a:t>
            </a:r>
            <a:r>
              <a:rPr lang="ru-RU" sz="2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HOH           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NH</a:t>
            </a:r>
            <a:r>
              <a:rPr lang="ru-RU" sz="2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OH + </a:t>
            </a:r>
            <a:r>
              <a:rPr lang="en-US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en-US" sz="2400" b="1" baseline="30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endParaRPr lang="ru-RU" sz="2400" b="1" baseline="3000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1439" y="4985881"/>
            <a:ext cx="85011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В результате реакция среды становится 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кислой  (</a:t>
            </a:r>
            <a:r>
              <a:rPr lang="ru-RU" sz="2000" dirty="0" err="1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рН</a:t>
            </a:r>
            <a:r>
              <a:rPr lang="ru-RU" sz="2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&lt;</a:t>
            </a:r>
            <a:r>
              <a:rPr lang="ru-RU" sz="2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7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 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Полного разложения таких солей не происходит. Степень гидролиза 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меньше 100%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поскольку образование сильного электролита (кислоты – НС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l)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усиливает обратный процесс. </a:t>
            </a: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0001" y="4057187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Гидролиз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идёт по катиону путём связывания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гидроксид-ионов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OH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 накоплением ионов водорода </a:t>
            </a:r>
            <a:r>
              <a:rPr lang="en-US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en-US" sz="2000" b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000" dirty="0"/>
          </a:p>
        </p:txBody>
      </p:sp>
      <p:sp>
        <p:nvSpPr>
          <p:cNvPr id="17" name="Дуга 16"/>
          <p:cNvSpPr/>
          <p:nvPr/>
        </p:nvSpPr>
        <p:spPr>
          <a:xfrm>
            <a:off x="2236212" y="3035306"/>
            <a:ext cx="1368000" cy="540000"/>
          </a:xfrm>
          <a:prstGeom prst="arc">
            <a:avLst>
              <a:gd name="adj1" fmla="val 10657536"/>
              <a:gd name="adj2" fmla="val 0"/>
            </a:avLst>
          </a:prstGeom>
          <a:ln>
            <a:headEnd type="triangle" w="med" len="lg"/>
            <a:tailEnd type="none" w="sm" len="sm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002247"/>
            <a:ext cx="85011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Гидролиз солей с многозарядными ионами происходит ступенчато с образованием на промежуточных стадиях кислых или основных солей.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00232" y="2216693"/>
            <a:ext cx="5739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FeCl</a:t>
            </a:r>
            <a:r>
              <a:rPr lang="ru-RU" sz="2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HOH        FeOHCl</a:t>
            </a:r>
            <a:r>
              <a:rPr lang="en-US" sz="2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HCl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4302000" y="2411959"/>
            <a:ext cx="540000" cy="108000"/>
            <a:chOff x="3369" y="3525"/>
            <a:chExt cx="296" cy="102"/>
          </a:xfrm>
        </p:grpSpPr>
        <p:sp>
          <p:nvSpPr>
            <p:cNvPr id="5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3832220" y="2989811"/>
            <a:ext cx="540000" cy="108000"/>
            <a:chOff x="3369" y="3525"/>
            <a:chExt cx="296" cy="102"/>
          </a:xfrm>
        </p:grpSpPr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108200" y="3645453"/>
            <a:ext cx="540000" cy="108000"/>
            <a:chOff x="3369" y="3525"/>
            <a:chExt cx="296" cy="102"/>
          </a:xfrm>
        </p:grpSpPr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500034" y="2788197"/>
            <a:ext cx="8582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Fe</a:t>
            </a:r>
            <a:r>
              <a:rPr lang="en-US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3+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+ 3</a:t>
            </a:r>
            <a:r>
              <a:rPr lang="ru-RU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Cl</a:t>
            </a:r>
            <a:r>
              <a:rPr lang="en-US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HOH        FeOH</a:t>
            </a:r>
            <a:r>
              <a:rPr lang="en-US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2+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+ 2Cl</a:t>
            </a:r>
            <a:r>
              <a:rPr lang="en-US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H</a:t>
            </a:r>
            <a:r>
              <a:rPr lang="en-US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Cl</a:t>
            </a:r>
            <a:r>
              <a:rPr lang="en-US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920101" y="3469540"/>
            <a:ext cx="52870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Fe</a:t>
            </a:r>
            <a:r>
              <a:rPr lang="en-US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3+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HOH        FeOH</a:t>
            </a:r>
            <a:r>
              <a:rPr lang="en-US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2+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en-US" sz="2400" b="1" baseline="30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1472" y="4645585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Образование  сильного электролита (кислоты – НС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l)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усиливает обратный процесс, подавляя гидролиз по второй и третьей ступеням.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191687"/>
            <a:ext cx="721523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Гидролиз </a:t>
            </a:r>
            <a:r>
              <a:rPr lang="ru-R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солей, образованных 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слабым </a:t>
            </a:r>
            <a:r>
              <a:rPr lang="ru-R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основанием и 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слабой </a:t>
            </a:r>
            <a:r>
              <a:rPr lang="ru-R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кислотой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43042" y="2334695"/>
            <a:ext cx="58432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NH</a:t>
            </a:r>
            <a:r>
              <a:rPr lang="ru-RU" sz="2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CN +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HOH        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NH</a:t>
            </a:r>
            <a:r>
              <a:rPr lang="ru-RU" sz="2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OH + HCN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4327400" y="3296727"/>
            <a:ext cx="540000" cy="108000"/>
            <a:chOff x="3369" y="3525"/>
            <a:chExt cx="296" cy="102"/>
          </a:xfrm>
        </p:grpSpPr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4263900" y="2536309"/>
            <a:ext cx="540000" cy="108000"/>
            <a:chOff x="3369" y="3525"/>
            <a:chExt cx="296" cy="102"/>
          </a:xfrm>
        </p:grpSpPr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987400" y="3120513"/>
            <a:ext cx="66127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NH</a:t>
            </a:r>
            <a:r>
              <a:rPr lang="ru-RU" sz="2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2400" b="1" baseline="30000" dirty="0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en-US" sz="2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 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CN</a:t>
            </a:r>
            <a:r>
              <a:rPr lang="en-US" sz="2400" b="1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HOH        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NH</a:t>
            </a:r>
            <a:r>
              <a:rPr lang="ru-RU" sz="2400" b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OH + HCN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0001" y="3977769"/>
            <a:ext cx="8643998" cy="1323439"/>
          </a:xfrm>
          <a:prstGeom prst="rect">
            <a:avLst/>
          </a:prstGeom>
          <a:ln w="190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Гидролиз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идёт и по катиону и по аниону путём связывания обоих ионов воды, в результате среда остаётся практически нейтральной (</a:t>
            </a:r>
            <a:r>
              <a:rPr kumimoji="0" lang="ru-RU" sz="2000" b="1" i="0" u="none" strike="noStrike" cap="none" normalizeH="0" baseline="0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рН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Verdana"/>
                <a:ea typeface="Verdana"/>
                <a:cs typeface="Verdana"/>
              </a:rPr>
              <a:t>≈ 7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/>
                <a:ea typeface="Verdana"/>
                <a:cs typeface="Verdana"/>
              </a:rPr>
              <a:t>)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Степень гидролиза → </a:t>
            </a:r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en-US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%</a:t>
            </a:r>
            <a:r>
              <a:rPr lang="ru-RU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718205"/>
            <a:ext cx="721523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Гидролиз </a:t>
            </a:r>
            <a:r>
              <a:rPr lang="ru-R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солей, образованных 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сильным </a:t>
            </a:r>
            <a:r>
              <a:rPr lang="ru-R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основанием и </a:t>
            </a:r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сильной </a:t>
            </a:r>
            <a:r>
              <a:rPr lang="ru-RU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кислотой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714380" y="2606070"/>
            <a:ext cx="79295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Na</a:t>
            </a:r>
            <a:r>
              <a:rPr kumimoji="0" lang="ru-RU" sz="24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Cl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‾ + НОН    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Na</a:t>
            </a:r>
            <a:r>
              <a:rPr kumimoji="0" lang="ru-RU" sz="2400" b="1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ОН‾ + Н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Cl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‾ </a:t>
            </a:r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4002972" y="2791356"/>
            <a:ext cx="540000" cy="108000"/>
            <a:chOff x="3369" y="3525"/>
            <a:chExt cx="296" cy="102"/>
          </a:xfrm>
        </p:grpSpPr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1991378" y="1817671"/>
            <a:ext cx="5240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HOH         </a:t>
            </a:r>
            <a:r>
              <a:rPr lang="ru-RU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aOH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HCl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4" name="Group 7"/>
          <p:cNvGrpSpPr>
            <a:grpSpLocks/>
          </p:cNvGrpSpPr>
          <p:nvPr/>
        </p:nvGrpSpPr>
        <p:grpSpPr bwMode="auto">
          <a:xfrm>
            <a:off x="4307766" y="1989575"/>
            <a:ext cx="540000" cy="108000"/>
            <a:chOff x="3369" y="3525"/>
            <a:chExt cx="296" cy="102"/>
          </a:xfrm>
        </p:grpSpPr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285720" y="3432849"/>
            <a:ext cx="85725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После сокращения одинаковых ионов в обеих частях уравнения остаётся уравнение реакции диссоциации воды:</a:t>
            </a:r>
          </a:p>
        </p:txBody>
      </p:sp>
      <p:grpSp>
        <p:nvGrpSpPr>
          <p:cNvPr id="18" name="Group 1"/>
          <p:cNvGrpSpPr>
            <a:grpSpLocks/>
          </p:cNvGrpSpPr>
          <p:nvPr/>
        </p:nvGrpSpPr>
        <p:grpSpPr bwMode="auto">
          <a:xfrm>
            <a:off x="4286248" y="4466319"/>
            <a:ext cx="432000" cy="144000"/>
            <a:chOff x="3369" y="3525"/>
            <a:chExt cx="296" cy="102"/>
          </a:xfrm>
        </p:grpSpPr>
        <p:sp>
          <p:nvSpPr>
            <p:cNvPr id="19" name="Line 3"/>
            <p:cNvSpPr>
              <a:spLocks noChangeShapeType="1"/>
            </p:cNvSpPr>
            <p:nvPr/>
          </p:nvSpPr>
          <p:spPr bwMode="auto">
            <a:xfrm>
              <a:off x="3382" y="3525"/>
              <a:ext cx="283" cy="1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 b="1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0" name="Line 2"/>
            <p:cNvSpPr>
              <a:spLocks noChangeShapeType="1"/>
            </p:cNvSpPr>
            <p:nvPr/>
          </p:nvSpPr>
          <p:spPr bwMode="auto">
            <a:xfrm flipH="1">
              <a:off x="3369" y="3625"/>
              <a:ext cx="283" cy="2"/>
            </a:xfrm>
            <a:prstGeom prst="line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 b="1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3286116" y="4290105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О 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857752" y="4290105"/>
            <a:ext cx="19447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OH‾ + Н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357158" y="4861609"/>
            <a:ext cx="85725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Вывод: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соли, образованные сильным основанием и сильной кислотой, гидролизу не подвергаются. Реакция раствора остается нейтральной (</a:t>
            </a:r>
            <a:r>
              <a:rPr kumimoji="0" lang="ru-RU" sz="2000" b="1" i="0" u="none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рН=7,0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872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Формула</vt:lpstr>
      <vt:lpstr>ГИДРОЛИЗ СОЛЕЙ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ГИДРОЛИЗ СОЛЕЙ</dc:title>
  <dc:creator>1</dc:creator>
  <cp:lastModifiedBy>1</cp:lastModifiedBy>
  <cp:revision>53</cp:revision>
  <dcterms:created xsi:type="dcterms:W3CDTF">2010-01-22T18:42:58Z</dcterms:created>
  <dcterms:modified xsi:type="dcterms:W3CDTF">2013-11-04T10:40:19Z</dcterms:modified>
</cp:coreProperties>
</file>