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365" r:id="rId3"/>
    <p:sldId id="366" r:id="rId4"/>
    <p:sldId id="371" r:id="rId5"/>
    <p:sldId id="372" r:id="rId6"/>
    <p:sldId id="373" r:id="rId7"/>
    <p:sldId id="282" r:id="rId8"/>
  </p:sldIdLst>
  <p:sldSz cx="12192000" cy="6858000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03FE0-45AB-4C18-9DA9-8B36FF427526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C1B95-5657-4C82-97DA-ED41B8E199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95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5C601-2A14-49DE-BB99-E8129E54FB9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1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5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7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75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51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2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0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276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81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7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78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54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6B1D8-EC46-4DC8-AC57-75A724C75181}" type="datetimeFigureOut">
              <a:rPr lang="ru-RU" smtClean="0"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24A7A-ABBA-435E-B910-ED66430A6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27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fu.ru/covid19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zoom.us/j/3692883805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edu.ru/university/urf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learn.me/" TargetMode="External"/><Relationship Id="rId5" Type="http://schemas.openxmlformats.org/officeDocument/2006/relationships/hyperlink" Target="http://openedu.urfu.ru/" TargetMode="External"/><Relationship Id="rId4" Type="http://schemas.openxmlformats.org/officeDocument/2006/relationships/hyperlink" Target="https://www.edx.org/school/urfu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743" y="1964656"/>
            <a:ext cx="11952514" cy="2566237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Опыт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УрФУ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по организации взаимодействия с внешними контрагентами в рамках перехода на обучение в дистанционном формате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E0894F3-A317-AD4C-A7AF-94D05F3FD78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622" y="181663"/>
            <a:ext cx="2870428" cy="1241817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7E82131-C6E0-476E-8B90-F4ADCBF834BF}"/>
              </a:ext>
            </a:extLst>
          </p:cNvPr>
          <p:cNvSpPr txBox="1">
            <a:spLocks/>
          </p:cNvSpPr>
          <p:nvPr/>
        </p:nvSpPr>
        <p:spPr>
          <a:xfrm>
            <a:off x="8040757" y="4635555"/>
            <a:ext cx="4151243" cy="17042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Кокшаров Виктор Анатольевич</a:t>
            </a:r>
          </a:p>
          <a:p>
            <a:pPr algn="l"/>
            <a:r>
              <a:rPr lang="ru-RU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Ректор </a:t>
            </a:r>
            <a:r>
              <a:rPr lang="ru-RU" sz="20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УрФУ</a:t>
            </a:r>
            <a:endParaRPr 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rector@urfu.ru</a:t>
            </a: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3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1220" y="132689"/>
            <a:ext cx="1003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Переход на дистанционное обучение в </a:t>
            </a:r>
            <a:r>
              <a:rPr lang="ru-RU" sz="3200" b="1" dirty="0" err="1">
                <a:solidFill>
                  <a:srgbClr val="FF0000"/>
                </a:solidFill>
              </a:rPr>
              <a:t>УрФУ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568" y="145536"/>
            <a:ext cx="1658671" cy="56173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C9C031-1631-43F8-ABE5-EFA16D778B12}"/>
              </a:ext>
            </a:extLst>
          </p:cNvPr>
          <p:cNvSpPr/>
          <p:nvPr/>
        </p:nvSpPr>
        <p:spPr>
          <a:xfrm>
            <a:off x="189569" y="707273"/>
            <a:ext cx="571670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600" dirty="0">
                <a:ea typeface="Tahoma" panose="020B0604030504040204" pitchFamily="34" charset="0"/>
                <a:cs typeface="Tahoma" panose="020B0604030504040204" pitchFamily="34" charset="0"/>
              </a:rPr>
              <a:t>Переход на дистанционное обучение: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С 23 марта 2020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Полный переход всех студентов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Преподаватели могут работать в университете или из дома</a:t>
            </a:r>
          </a:p>
          <a:p>
            <a:pPr algn="just">
              <a:spcBef>
                <a:spcPts val="1200"/>
              </a:spcBef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Действия по переходу на дистанционное обучение в </a:t>
            </a:r>
            <a:r>
              <a:rPr lang="ru-RU" sz="2400" dirty="0" err="1"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Организована горячая линия – 8 (800) 100-50-44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Создана страница с официальной информацией на сайте </a:t>
            </a:r>
            <a:r>
              <a:rPr lang="ru-RU" sz="2400" dirty="0" err="1"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2400" dirty="0"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https://urfu.ru/covid19/</a:t>
            </a:r>
            <a:endParaRPr lang="ru-RU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Составлен список дисциплин текущего  семестра – более 4,5 тыс., ведется поиск онлайн-курсов и электронных ресурсов для дисциплин</a:t>
            </a:r>
          </a:p>
          <a:p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1BE9416-603C-4874-9B96-C08C386254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29" t="37460" r="35785" b="9206"/>
          <a:stretch/>
        </p:blipFill>
        <p:spPr>
          <a:xfrm>
            <a:off x="9227976" y="4943789"/>
            <a:ext cx="2957026" cy="149632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71CD214-55DA-4F4D-A344-56C8E5FBEE33}"/>
              </a:ext>
            </a:extLst>
          </p:cNvPr>
          <p:cNvSpPr/>
          <p:nvPr/>
        </p:nvSpPr>
        <p:spPr>
          <a:xfrm>
            <a:off x="6096000" y="705945"/>
            <a:ext cx="571670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600" dirty="0">
                <a:ea typeface="Tahoma" panose="020B0604030504040204" pitchFamily="34" charset="0"/>
                <a:cs typeface="Tahoma" panose="020B0604030504040204" pitchFamily="34" charset="0"/>
              </a:rPr>
              <a:t>Методическая помощь университетам: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Совещание с ректорами вузов Свердловской области «О переходе на дистанционное обучение», 19.03.20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Пресс-конференция ТАСС-Урал о переходе на дистанционное обучение, 19.03.20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Вебинары 24.03.20 и 26.03.20 по выбору и использованию онлайн-курсов и организации учебного процесса, </a:t>
            </a:r>
            <a:r>
              <a:rPr lang="ru-RU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https://zoom.us/j/3692883805</a:t>
            </a:r>
            <a:r>
              <a:rPr lang="ru-RU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Вся документация </a:t>
            </a:r>
            <a:b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в открытом доступе</a:t>
            </a:r>
            <a:b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на сайте </a:t>
            </a:r>
            <a:r>
              <a:rPr lang="ru-RU" sz="2400" dirty="0" err="1"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endParaRPr lang="ru-RU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1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8240" y="249075"/>
            <a:ext cx="1003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Особенности дистанционного обучения в </a:t>
            </a:r>
            <a:r>
              <a:rPr lang="ru-RU" sz="3200" b="1" dirty="0" err="1">
                <a:solidFill>
                  <a:srgbClr val="FF0000"/>
                </a:solidFill>
              </a:rPr>
              <a:t>УрФУ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569" y="249075"/>
            <a:ext cx="1658671" cy="56173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C9C031-1631-43F8-ABE5-EFA16D778B12}"/>
              </a:ext>
            </a:extLst>
          </p:cNvPr>
          <p:cNvSpPr/>
          <p:nvPr/>
        </p:nvSpPr>
        <p:spPr>
          <a:xfrm>
            <a:off x="464161" y="1071100"/>
            <a:ext cx="1112694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ru-RU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Особенности дистанционного обучения в </a:t>
            </a:r>
            <a:r>
              <a:rPr lang="ru-RU" sz="24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endParaRPr lang="ru-RU" sz="24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Основа взаимодействия преподавателей со студентами: 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LMS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LMS </a:t>
            </a:r>
            <a:r>
              <a:rPr lang="ru-RU" sz="20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moodle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20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гиперметод</a:t>
            </a:r>
            <a:endParaRPr lang="ru-RU" sz="20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Преподаватели размещают материалы для занятий и задания в 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LMS</a:t>
            </a:r>
            <a:endParaRPr lang="ru-RU" sz="20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Студенты сдают задания и получают обратную связь также через 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LMS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Для проведения занятий преподаватели могут использовать любые инструменты, которые им нравятся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Единая точка входа для студентов – личный кабинет </a:t>
            </a:r>
            <a:r>
              <a:rPr lang="en-US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istudent.urfu.ru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Формы дистанционного обучения:</a:t>
            </a: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Онлайн-курсы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Прямая трансляция из аудиторий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Электронные образовательные ресурсы: </a:t>
            </a:r>
            <a:r>
              <a:rPr lang="ru-RU" sz="2000" dirty="0" err="1">
                <a:ea typeface="Tahoma" panose="020B0604030504040204" pitchFamily="34" charset="0"/>
                <a:cs typeface="Tahoma" panose="020B0604030504040204" pitchFamily="34" charset="0"/>
              </a:rPr>
              <a:t>видеолекции</a:t>
            </a: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, электронные учебники, контрольно-измерительные материалы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Вебинары (</a:t>
            </a:r>
            <a:r>
              <a:rPr lang="en-US" sz="2000" dirty="0">
                <a:ea typeface="Tahoma" panose="020B0604030504040204" pitchFamily="34" charset="0"/>
                <a:cs typeface="Tahoma" panose="020B0604030504040204" pitchFamily="34" charset="0"/>
              </a:rPr>
              <a:t>Skype, Zoom, Microsoft Teams, Google G Suite)</a:t>
            </a:r>
            <a:endParaRPr lang="ru-RU" sz="20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Взаимодействие через социальные сети, мессенджеры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Взаимодействие по электронной почте</a:t>
            </a:r>
          </a:p>
        </p:txBody>
      </p:sp>
    </p:spTree>
    <p:extLst>
      <p:ext uri="{BB962C8B-B14F-4D97-AF65-F5344CB8AC3E}">
        <p14:creationId xmlns:p14="http://schemas.microsoft.com/office/powerpoint/2010/main" val="420074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1220" y="132689"/>
            <a:ext cx="1003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Онлайн курсы </a:t>
            </a:r>
            <a:r>
              <a:rPr lang="ru-RU" sz="3200" b="1" dirty="0" err="1">
                <a:solidFill>
                  <a:srgbClr val="FF0000"/>
                </a:solidFill>
              </a:rPr>
              <a:t>УрФУ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568" y="145536"/>
            <a:ext cx="1658671" cy="56173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C9C031-1631-43F8-ABE5-EFA16D778B12}"/>
              </a:ext>
            </a:extLst>
          </p:cNvPr>
          <p:cNvSpPr/>
          <p:nvPr/>
        </p:nvSpPr>
        <p:spPr>
          <a:xfrm>
            <a:off x="189569" y="707273"/>
            <a:ext cx="571670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ru-RU" sz="24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предоставляет бесплатный доступ к своим онлайн-курсам</a:t>
            </a:r>
            <a:r>
              <a:rPr lang="ru-RU" sz="26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НПОО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52 </a:t>
            </a: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курса – 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https://openedu.ru/university/urfu/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EdX</a:t>
            </a: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6 курсов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b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dirty="0">
                <a:solidFill>
                  <a:prstClr val="black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https://www.edx.org/school/urfux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2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Платформа </a:t>
            </a:r>
            <a:r>
              <a:rPr lang="ru-RU" sz="22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27 курсов –</a:t>
            </a:r>
            <a:b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http://openedu.urfu.ru/</a:t>
            </a:r>
            <a:r>
              <a:rPr lang="en-US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Бесплатный доступ к курсам компании-партнера СКБ Контур</a:t>
            </a:r>
            <a:r>
              <a:rPr lang="ru-RU" sz="26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Собственная платформа 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https://ulearn.me/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курсов по компьютерным наукам, созданных профессиональными разработчиками</a:t>
            </a:r>
          </a:p>
          <a:p>
            <a:r>
              <a:rPr lang="ru-RU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71CD214-55DA-4F4D-A344-56C8E5FBEE33}"/>
              </a:ext>
            </a:extLst>
          </p:cNvPr>
          <p:cNvSpPr/>
          <p:nvPr/>
        </p:nvSpPr>
        <p:spPr>
          <a:xfrm>
            <a:off x="6096000" y="705945"/>
            <a:ext cx="571670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Работа с университетами по организации доступа к онлайн-курсам</a:t>
            </a:r>
            <a:r>
              <a:rPr lang="ru-RU" sz="26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Уральский государственный медицинский университет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Уральский государственный лесотехнический университет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Курганский государственный университет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Алтайский государственный университет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Московский университет стали и сплавов</a:t>
            </a:r>
            <a:endParaRPr 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2400" dirty="0" err="1"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 использует онлайн-курсы университетов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ВШЭ, ТГУ, СПбГУ, МГУ, ИТМО, </a:t>
            </a:r>
            <a:r>
              <a:rPr lang="ru-RU" sz="2200" dirty="0" err="1">
                <a:ea typeface="Tahoma" panose="020B0604030504040204" pitchFamily="34" charset="0"/>
                <a:cs typeface="Tahoma" panose="020B0604030504040204" pitchFamily="34" charset="0"/>
              </a:rPr>
              <a:t>ТюмГУ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, Политех Петра, МИФИ, </a:t>
            </a:r>
            <a:r>
              <a:rPr lang="ru-RU" sz="2200" dirty="0" err="1">
                <a:ea typeface="Tahoma" panose="020B0604030504040204" pitchFamily="34" charset="0"/>
                <a:cs typeface="Tahoma" panose="020B0604030504040204" pitchFamily="34" charset="0"/>
              </a:rPr>
              <a:t>МИСиС</a:t>
            </a:r>
            <a:endParaRPr lang="ru-RU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Онлайн-курсы </a:t>
            </a:r>
            <a:r>
              <a:rPr lang="ru-RU" sz="2400" dirty="0" err="1">
                <a:ea typeface="Tahoma" panose="020B0604030504040204" pitchFamily="34" charset="0"/>
                <a:cs typeface="Tahoma" panose="020B0604030504040204" pitchFamily="34" charset="0"/>
              </a:rPr>
              <a:t>УрФУ</a:t>
            </a:r>
            <a:r>
              <a:rPr lang="ru-RU" sz="2400" dirty="0">
                <a:ea typeface="Tahoma" panose="020B0604030504040204" pitchFamily="34" charset="0"/>
                <a:cs typeface="Tahoma" panose="020B0604030504040204" pitchFamily="34" charset="0"/>
              </a:rPr>
              <a:t> используют университеты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СФУ, ДВФУ, ВШЭ, МГУТУ, </a:t>
            </a:r>
            <a:r>
              <a:rPr lang="ru-RU" sz="2200" dirty="0" err="1">
                <a:ea typeface="Tahoma" panose="020B0604030504040204" pitchFamily="34" charset="0"/>
                <a:cs typeface="Tahoma" panose="020B0604030504040204" pitchFamily="34" charset="0"/>
              </a:rPr>
              <a:t>СевГУ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,, Калмыцкий ГУ  </a:t>
            </a:r>
          </a:p>
        </p:txBody>
      </p:sp>
    </p:spTree>
    <p:extLst>
      <p:ext uri="{BB962C8B-B14F-4D97-AF65-F5344CB8AC3E}">
        <p14:creationId xmlns:p14="http://schemas.microsoft.com/office/powerpoint/2010/main" val="245327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1220" y="132689"/>
            <a:ext cx="10030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Практика подключения к онлайн-курсам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568" y="145536"/>
            <a:ext cx="1658671" cy="561737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5C9C031-1631-43F8-ABE5-EFA16D778B12}"/>
              </a:ext>
            </a:extLst>
          </p:cNvPr>
          <p:cNvSpPr/>
          <p:nvPr/>
        </p:nvSpPr>
        <p:spPr>
          <a:xfrm>
            <a:off x="189569" y="707273"/>
            <a:ext cx="116883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ru-RU" sz="26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Кто принимает экзамен/зачет?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Преподаватели университета – самостоятельная запись студентов на рекомендованные онлайн-курсы или заявка от университета</a:t>
            </a:r>
            <a:endParaRPr lang="en-US" sz="2200" dirty="0">
              <a:solidFill>
                <a:prstClr val="black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Экзамен на онлайн-платформе с </a:t>
            </a:r>
            <a:r>
              <a:rPr lang="ru-RU" sz="2200" dirty="0" err="1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прокторингом</a:t>
            </a: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– организованная запись на онлайн-курс по заявке от университета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 обоих вариантах онлайн-курс бесплатен</a:t>
            </a:r>
            <a:r>
              <a:rPr lang="ru-RU" sz="24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>
              <a:spcBef>
                <a:spcPts val="1200"/>
              </a:spcBef>
            </a:pPr>
            <a:r>
              <a:rPr lang="ru-RU" sz="2600" dirty="0">
                <a:ea typeface="Tahoma" panose="020B0604030504040204" pitchFamily="34" charset="0"/>
                <a:cs typeface="Tahoma" panose="020B0604030504040204" pitchFamily="34" charset="0"/>
              </a:rPr>
              <a:t>Как использовать онлайн-курс, если часть дисциплины студенты уже прошли с преподавателем в традиционном формате?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Найти короткий курс (4-6 недель, платформа </a:t>
            </a:r>
            <a:r>
              <a:rPr lang="en-US" sz="2200" dirty="0">
                <a:ea typeface="Tahoma" panose="020B0604030504040204" pitchFamily="34" charset="0"/>
                <a:cs typeface="Tahoma" panose="020B0604030504040204" pitchFamily="34" charset="0"/>
              </a:rPr>
              <a:t>Coursera </a:t>
            </a: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и др.) и записать студентов на него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ea typeface="Tahoma" panose="020B0604030504040204" pitchFamily="34" charset="0"/>
                <a:cs typeface="Tahoma" panose="020B0604030504040204" pitchFamily="34" charset="0"/>
              </a:rPr>
              <a:t>Использовать онлайн-курс в асинхронном режиме – преподаватель выдает темы курса, которые нужно освоить на каждой неделе и контролирует освоение. Экзамен принимает преподаватель университета</a:t>
            </a:r>
          </a:p>
          <a:p>
            <a:pPr lvl="0" algn="just">
              <a:spcBef>
                <a:spcPts val="1200"/>
              </a:spcBef>
            </a:pPr>
            <a:r>
              <a:rPr lang="ru-RU" sz="26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Как оценить успехи студентов при изучении онлайн-курса (учатся ли студенты)?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 платформы еженедельно выдаются выгрузки о прохождении студентами контрольно-измерительных материалов</a:t>
            </a:r>
            <a:endParaRPr lang="ru-RU" sz="2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864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8240" y="0"/>
            <a:ext cx="10343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Взаимодействие с арендаторами недвижимого имущества УрФУ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568" y="145536"/>
            <a:ext cx="1658671" cy="56173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5C9C031-1631-43F8-ABE5-EFA16D778B12}"/>
              </a:ext>
            </a:extLst>
          </p:cNvPr>
          <p:cNvSpPr/>
          <p:nvPr/>
        </p:nvSpPr>
        <p:spPr>
          <a:xfrm>
            <a:off x="189568" y="1077217"/>
            <a:ext cx="116883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>
              <a:spcBef>
                <a:spcPts val="1200"/>
              </a:spcBef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УрФУ заключены договоры аренды недвижимого имущества на общую сумму арендных платежей </a:t>
            </a:r>
            <a:b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1 120,7 тыс. руб.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в месяц. </a:t>
            </a:r>
          </a:p>
          <a:p>
            <a:pPr lvl="0" indent="457200" algn="just"/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 связи с пандемией коронавируса и, как следствие, переходом УрФУ на дистанционный процесс обучения (приказ ректора УрФУ от 19.03.2020 № 300/03) фактическое количество потребителей услуг арендаторов на территории университета будет снижено ориентировочно на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75 %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0" indent="457200" algn="just"/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Общее количество обучающихся и сотрудников УрФУ в настоящее время составляет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35,9 тыс. чел.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из которых:</a:t>
            </a:r>
          </a:p>
          <a:p>
            <a:pPr lvl="0" indent="457200" algn="just"/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27,7 тыс.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обучающихся (будут проходить дистанционное обучение);</a:t>
            </a:r>
          </a:p>
          <a:p>
            <a:pPr lvl="0" indent="457200" algn="just"/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8,2 тыс.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сотрудников.</a:t>
            </a:r>
          </a:p>
          <a:p>
            <a:pPr lvl="0" indent="457200" algn="just">
              <a:spcBef>
                <a:spcPts val="1200"/>
              </a:spcBef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Следовательно, обстоятельства, при которых стороны исходили при заключении договоров аренды недвижимого имущества УрФУ, а именно прогнозируемое количество потребителей услуг арендаторов, существенно изменяются, что в соответствии со ст. 451 Гражданского кодекса Российской Федерации является основанием для изменения условий таких договоров.</a:t>
            </a:r>
          </a:p>
          <a:p>
            <a:pPr lvl="0" indent="457200" algn="just">
              <a:spcBef>
                <a:spcPts val="1200"/>
              </a:spcBef>
            </a:pP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На основании вышеизложенного в связи со снижением количества потенциальных потребителей услуг арендаторов на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75 %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УрФУ рассматривает возможность снижения размера арендной платы по заключенным договорам на период действия дистанционного обучения на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75 %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в следствие которого доход УрФУ от аренды снизиться до </a:t>
            </a:r>
            <a:r>
              <a:rPr lang="ru-RU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280,2 тыс. руб. </a:t>
            </a:r>
            <a:r>
              <a:rPr lang="ru-RU" sz="2000" dirty="0">
                <a:solidFill>
                  <a:prstClr val="black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 месяц.</a:t>
            </a:r>
          </a:p>
        </p:txBody>
      </p:sp>
    </p:spTree>
    <p:extLst>
      <p:ext uri="{BB962C8B-B14F-4D97-AF65-F5344CB8AC3E}">
        <p14:creationId xmlns:p14="http://schemas.microsoft.com/office/powerpoint/2010/main" val="5428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403" y="215378"/>
            <a:ext cx="1658671" cy="5617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97936" y="2825496"/>
            <a:ext cx="651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51206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4182</TotalTime>
  <Words>753</Words>
  <Application>Microsoft Office PowerPoint</Application>
  <PresentationFormat>Широкоэкранный</PresentationFormat>
  <Paragraphs>73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Опыт УрФУ по организации взаимодействия с внешними контрагентами в рамках перехода на обучение в дистанционном формате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хлебников</dc:creator>
  <cp:lastModifiedBy>Андрей Созыкин</cp:lastModifiedBy>
  <cp:revision>217</cp:revision>
  <cp:lastPrinted>2020-03-20T03:31:30Z</cp:lastPrinted>
  <dcterms:created xsi:type="dcterms:W3CDTF">2019-11-30T07:51:34Z</dcterms:created>
  <dcterms:modified xsi:type="dcterms:W3CDTF">2020-03-20T04:56:25Z</dcterms:modified>
</cp:coreProperties>
</file>