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257" r:id="rId32"/>
    <p:sldId id="258" r:id="rId33"/>
    <p:sldId id="260" r:id="rId34"/>
    <p:sldId id="261" r:id="rId35"/>
    <p:sldId id="264" r:id="rId36"/>
    <p:sldId id="263" r:id="rId37"/>
    <p:sldId id="265" r:id="rId38"/>
    <p:sldId id="267" r:id="rId39"/>
    <p:sldId id="266" r:id="rId40"/>
    <p:sldId id="275" r:id="rId41"/>
    <p:sldId id="268" r:id="rId42"/>
    <p:sldId id="269" r:id="rId43"/>
    <p:sldId id="270" r:id="rId44"/>
    <p:sldId id="271" r:id="rId45"/>
    <p:sldId id="272" r:id="rId46"/>
    <p:sldId id="273" r:id="rId47"/>
    <p:sldId id="274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684" y="10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1233-880F-4C48-88A6-1C49D66D6901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1A28-301D-46CD-9423-4808BA0778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3705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1233-880F-4C48-88A6-1C49D66D6901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1A28-301D-46CD-9423-4808BA0778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3584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1233-880F-4C48-88A6-1C49D66D6901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1A28-301D-46CD-9423-4808BA0778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0525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1233-880F-4C48-88A6-1C49D66D6901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1A28-301D-46CD-9423-4808BA0778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4764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1233-880F-4C48-88A6-1C49D66D6901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1A28-301D-46CD-9423-4808BA0778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9250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1233-880F-4C48-88A6-1C49D66D6901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1A28-301D-46CD-9423-4808BA0778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453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1233-880F-4C48-88A6-1C49D66D6901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1A28-301D-46CD-9423-4808BA0778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75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1233-880F-4C48-88A6-1C49D66D6901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1A28-301D-46CD-9423-4808BA0778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7675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1233-880F-4C48-88A6-1C49D66D6901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1A28-301D-46CD-9423-4808BA0778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1027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1233-880F-4C48-88A6-1C49D66D6901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1A28-301D-46CD-9423-4808BA0778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0067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1233-880F-4C48-88A6-1C49D66D6901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1A28-301D-46CD-9423-4808BA0778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131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F1233-880F-4C48-88A6-1C49D66D6901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21A28-301D-46CD-9423-4808BA0778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1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hyperlink" Target="http://montazhniki.at.ua/_ph/3/2/471995875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.png"/><Relationship Id="rId7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oaokcs.ru/images/top.jpg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49346" y="2276872"/>
            <a:ext cx="6911957" cy="28623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СТРОИТЕЛЬНЫЙ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КОЛЛЕДЖ </a:t>
            </a:r>
          </a:p>
        </p:txBody>
      </p:sp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67817" y="6445675"/>
            <a:ext cx="4275016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Мы научим вас 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строить </a:t>
            </a: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карьеру!!!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</p:spTree>
    <p:extLst>
      <p:ext uri="{BB962C8B-B14F-4D97-AF65-F5344CB8AC3E}">
        <p14:creationId xmlns:p14="http://schemas.microsoft.com/office/powerpoint/2010/main" xmlns="" val="177577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1520" y="1340768"/>
            <a:ext cx="7776864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08.02.07 Монтаж и эксплуатация внутренних сантехнических </a:t>
            </a:r>
          </a:p>
          <a:p>
            <a:pPr algn="ctr"/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устройств, кондиционирования воздуха и вентиляции</a:t>
            </a: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387" y="4490790"/>
            <a:ext cx="3097378" cy="206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04864"/>
            <a:ext cx="2934833" cy="195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5143" y="3168652"/>
            <a:ext cx="3233713" cy="229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1834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1520" y="1340768"/>
            <a:ext cx="777686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35.02.12</a:t>
            </a:r>
            <a:r>
              <a:rPr lang="ru-RU" sz="2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Садово-парковое и ландшафтное строительство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1520" y="2628725"/>
            <a:ext cx="3026919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 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 – 4 года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1520" y="2202879"/>
            <a:ext cx="297498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техник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Picture 2" descr="F:\картинки 1\садово - парково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27734"/>
            <a:ext cx="5400000" cy="404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4899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1520" y="1340768"/>
            <a:ext cx="777686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35.02.12</a:t>
            </a:r>
            <a:r>
              <a:rPr lang="ru-RU" sz="2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Садово-парковое и ландшафтное строительство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17032"/>
            <a:ext cx="4320000" cy="288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648" y="1916832"/>
            <a:ext cx="4320000" cy="288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9119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1520" y="1340768"/>
            <a:ext cx="7776864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21.02.06 Информационные системы обеспечения градостроительной деятельности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1520" y="2628725"/>
            <a:ext cx="3197094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 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 – 4 года;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11 классов – 3 года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1520" y="2202879"/>
            <a:ext cx="297498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техник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0" name="Picture 2" descr="262419b503037a889961676d5705333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9011" y="4005064"/>
            <a:ext cx="262314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51" t="6770" r="65324" b="81432"/>
          <a:stretch>
            <a:fillRect/>
          </a:stretch>
        </p:blipFill>
        <p:spPr bwMode="auto">
          <a:xfrm>
            <a:off x="489603" y="5517232"/>
            <a:ext cx="2959011" cy="116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418849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54"/>
          <a:stretch/>
        </p:blipFill>
        <p:spPr bwMode="auto">
          <a:xfrm>
            <a:off x="4550997" y="1916832"/>
            <a:ext cx="4557507" cy="3528392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681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1520" y="1340768"/>
            <a:ext cx="7776864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21.02.06 Информационные системы обеспечения градостроительной деятельности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Picture 7" descr="S63036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99000"/>
            <a:ext cx="3863743" cy="289835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DSC018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2635" y="2049398"/>
            <a:ext cx="4411125" cy="2952328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63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1520" y="1340768"/>
            <a:ext cx="777686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21.02.05 Земельно-имущественные отношения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1520" y="2628725"/>
            <a:ext cx="3026919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 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 – </a:t>
            </a:r>
            <a:r>
              <a:rPr lang="ru-RU" sz="2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1520" y="2202879"/>
            <a:ext cx="349634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специалист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" name="Picture 2" descr="D:\Users\Пользователь\Desktop\АРХИВ ПО ПРИЕМУ\НА прием 2016\ПРИЕМНАЯ 2016\296cda1a91154f186e3d46eb85ae01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5436" y="2738644"/>
            <a:ext cx="5443028" cy="384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1790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1520" y="1340768"/>
            <a:ext cx="777686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21.02.05 Земельно-имущественные отношения</a:t>
            </a: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Picture 2" descr="E:\Users\vahonina\Desktop\i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40878"/>
            <a:ext cx="4251637" cy="31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E:\Users\vahonina\Desktop\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403105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798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0985" y="1340768"/>
            <a:ext cx="777686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38.02.01 Экономика и бухгалтерский учет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1520" y="2628725"/>
            <a:ext cx="4745594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 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 – </a:t>
            </a:r>
            <a:r>
              <a:rPr lang="ru-RU" sz="2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 (бухгалтер);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11 классов – 3 года (специалист)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1520" y="2202879"/>
            <a:ext cx="7269041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бухгалтер, специалист по налогообложению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Picture 2" descr="D:\Users\Пользователь\Desktop\АРХИВ ПО ПРИЕМУ\НА прием 2016\ПРИЕМНАЯ 2016\SD83C3lidl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1411" y="3573016"/>
            <a:ext cx="4157780" cy="311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31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0985" y="1340768"/>
            <a:ext cx="777686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38.02.01 Экономика и бухгалтерский учет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13470"/>
            <a:ext cx="3316288" cy="248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13470"/>
            <a:ext cx="3319462" cy="248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90988"/>
            <a:ext cx="3465512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039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0985" y="1340768"/>
            <a:ext cx="777686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08.01.05 Мастер столярно-плотничных и паркетных работ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1520" y="2628725"/>
            <a:ext cx="3026919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 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 – </a:t>
            </a:r>
            <a:r>
              <a:rPr lang="ru-RU" sz="2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1520" y="2202879"/>
            <a:ext cx="5882829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столяр строительный, плотник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5200" y="2645664"/>
            <a:ext cx="5400000" cy="396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22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72325271"/>
              </p:ext>
            </p:extLst>
          </p:nvPr>
        </p:nvGraphicFramePr>
        <p:xfrm>
          <a:off x="497419" y="2332834"/>
          <a:ext cx="8267700" cy="35908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934793"/>
                <a:gridCol w="7332907"/>
              </a:tblGrid>
              <a:tr h="360000">
                <a:tc gridSpan="2">
                  <a:txBody>
                    <a:bodyPr/>
                    <a:lstStyle/>
                    <a:p>
                      <a:pPr marL="3175">
                        <a:spcAft>
                          <a:spcPts val="0"/>
                        </a:spcAft>
                      </a:pPr>
                      <a:r>
                        <a:rPr lang="ru-RU" sz="1800" b="1" i="1" kern="1200" dirty="0" smtClean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ППССЗ</a:t>
                      </a:r>
                      <a:endParaRPr lang="ru-RU" sz="1800" b="1" i="1" dirty="0"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/>
                </a:tc>
                <a:tc hMerge="1">
                  <a:txBody>
                    <a:bodyPr/>
                    <a:lstStyle/>
                    <a:p>
                      <a:pPr marR="219710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 anchor="ctr"/>
                </a:tc>
              </a:tr>
              <a:tr h="35170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08.02.03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dirty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неметаллических строительных изделий и конструкций</a:t>
                      </a:r>
                    </a:p>
                  </a:txBody>
                  <a:tcPr marL="47625" marR="47625" marT="47625" marB="47625" anchor="ctr"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08.02.01</a:t>
                      </a:r>
                      <a:endParaRPr lang="ru-RU" sz="1800" dirty="0"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dirty="0" smtClean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и эксплуатация зданий и сооружений</a:t>
                      </a:r>
                      <a:endParaRPr lang="ru-RU" sz="1800" u="none" dirty="0"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08.02.05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dirty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и эксплуатация автомобильных дорог и аэродромов</a:t>
                      </a:r>
                    </a:p>
                  </a:txBody>
                  <a:tcPr marL="47625" marR="47625" marT="47625" marB="47625" anchor="ctr"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08.02.07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dirty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Монтаж и эксплуатация внутренних сантехнических устройств, кондиционирования воздуха и вентиляции</a:t>
                      </a:r>
                    </a:p>
                  </a:txBody>
                  <a:tcPr marL="47625" marR="47625" marT="47625" marB="47625" anchor="ctr"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35.02.12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dirty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Садово-парковое и ландшафтное строительство</a:t>
                      </a:r>
                    </a:p>
                  </a:txBody>
                  <a:tcPr marL="47625" marR="47625" marT="47625" marB="47625" anchor="ctr"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21.02.06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dirty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Информационные системы обеспечения градостроительной деятельности</a:t>
                      </a:r>
                    </a:p>
                  </a:txBody>
                  <a:tcPr marL="47625" marR="47625" marT="47625" marB="47625" anchor="ctr"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21.02.05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dirty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Земельно-имущественные отношения</a:t>
                      </a:r>
                    </a:p>
                  </a:txBody>
                  <a:tcPr marL="47625" marR="47625" marT="47625" marB="47625" anchor="ctr"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38.02.01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dirty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 и бухгалтерский учет (по отраслям)</a:t>
                      </a:r>
                    </a:p>
                  </a:txBody>
                  <a:tcPr marL="47625" marR="47625" marT="47625" marB="47625" anchor="ctr"/>
                </a:tc>
              </a:tr>
            </a:tbl>
          </a:graphicData>
        </a:graphic>
      </p:graphicFrame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78416" y="1520669"/>
            <a:ext cx="269016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Наши специальности</a:t>
            </a:r>
            <a:endParaRPr lang="ru-RU" sz="2000" b="1" i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70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0985" y="1340768"/>
            <a:ext cx="777686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08.01.05 Мастер столярно-плотничных и паркетных работ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985" y="1844824"/>
            <a:ext cx="5040000" cy="3373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0030" y="3458563"/>
            <a:ext cx="5040000" cy="33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451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0985" y="1340768"/>
            <a:ext cx="777686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08.01.06 Мастер сухого строительства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1520" y="2628725"/>
            <a:ext cx="3026919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 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 – </a:t>
            </a:r>
            <a:r>
              <a:rPr lang="ru-RU" sz="2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1520" y="2202879"/>
            <a:ext cx="879375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штукатур, монтажник каркасно-обшивных конструкций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2982668"/>
            <a:ext cx="5400000" cy="366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877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0985" y="1340768"/>
            <a:ext cx="777686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08.01.06 Мастер сухого строительства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783" y="4146992"/>
            <a:ext cx="4323217" cy="2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7276" y="1796256"/>
            <a:ext cx="3921125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2459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0985" y="1340768"/>
            <a:ext cx="777686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08.01.07 Мастер общестроительных работ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1520" y="2628725"/>
            <a:ext cx="3111878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 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 – </a:t>
            </a:r>
            <a:r>
              <a:rPr lang="ru-RU" sz="2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года;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11 классов – 1 год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1520" y="2202879"/>
            <a:ext cx="6903493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каменщик, сварщик ручной дуговой сварки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Picture 8" descr="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750724" y="2780928"/>
            <a:ext cx="4945514" cy="3479021"/>
          </a:xfrm>
          <a:prstGeom prst="rect">
            <a:avLst/>
          </a:prstGeom>
          <a:noFill/>
        </p:spPr>
      </p:pic>
      <p:pic>
        <p:nvPicPr>
          <p:cNvPr id="14" name="Picture 6" descr="Картинка 2 из 5850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622" y="3789040"/>
            <a:ext cx="2770886" cy="287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7636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0985" y="1340768"/>
            <a:ext cx="777686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08.01.07 Мастер общестроительных работ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Picture 7" descr="D:\Users\Пользователь\Desktop\18.5.2014 world skills russia\DSC053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556" y="3684838"/>
            <a:ext cx="4350460" cy="291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DSC086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669" y="1844824"/>
            <a:ext cx="4081909" cy="2733721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7684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0985" y="1340768"/>
            <a:ext cx="777686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08.01.08 Мастер отделочных строительных работ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1520" y="2628725"/>
            <a:ext cx="311187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 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 – </a:t>
            </a:r>
            <a:r>
              <a:rPr lang="ru-RU" sz="2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1520" y="2202879"/>
            <a:ext cx="8833508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маляр строительный, штукатур, облицовщик-плиточник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3398" y="2628725"/>
            <a:ext cx="5400000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758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0985" y="1340768"/>
            <a:ext cx="777686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08.01.08 Мастер отделочных строительных работ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860" y="2132856"/>
            <a:ext cx="2923907" cy="437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16832"/>
            <a:ext cx="3248387" cy="217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DSC0865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594460" y="4102356"/>
            <a:ext cx="3857859" cy="2582534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180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0985" y="1340768"/>
            <a:ext cx="7776864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08.01.18 Электромонтажник электрических сетей и электрооборудования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15890" y="3212976"/>
            <a:ext cx="30127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 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11 классов – 1 год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1520" y="2202879"/>
            <a:ext cx="8535735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электромонтажник по распределительным 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устройствам и вторичным цепям, электромонтажник по освещению и </a:t>
            </a:r>
          </a:p>
          <a:p>
            <a:r>
              <a:rPr lang="ru-RU" sz="2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светительным сетям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90812"/>
            <a:ext cx="4335693" cy="288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1217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0985" y="1340768"/>
            <a:ext cx="7776864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08.01.18 Электромонтажник электрических сетей и электрооборудования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547664" y="2564904"/>
            <a:ext cx="5466427" cy="36389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9907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0985" y="1340768"/>
            <a:ext cx="777686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15.01.05 Сварщик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15890" y="3212976"/>
            <a:ext cx="3026919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 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 – 3 года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1520" y="2202879"/>
            <a:ext cx="8479052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сварщик ручной дуговой сварки плавящимся покрытым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электродом - газосварщик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9324" y="2920482"/>
            <a:ext cx="5400000" cy="359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06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2862852"/>
              </p:ext>
            </p:extLst>
          </p:nvPr>
        </p:nvGraphicFramePr>
        <p:xfrm>
          <a:off x="497419" y="2332834"/>
          <a:ext cx="8267700" cy="33165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934793"/>
                <a:gridCol w="7332907"/>
              </a:tblGrid>
              <a:tr h="360000">
                <a:tc gridSpan="2">
                  <a:txBody>
                    <a:bodyPr/>
                    <a:lstStyle/>
                    <a:p>
                      <a:pPr marL="3175">
                        <a:spcAft>
                          <a:spcPts val="0"/>
                        </a:spcAft>
                      </a:pPr>
                      <a:r>
                        <a:rPr lang="ru-RU" sz="1800" b="1" i="1" kern="1200" dirty="0" smtClean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ППКРС</a:t>
                      </a:r>
                      <a:endParaRPr lang="ru-RU" sz="1800" b="1" i="1" dirty="0"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 anchor="ctr"/>
                </a:tc>
                <a:tc hMerge="1">
                  <a:txBody>
                    <a:bodyPr/>
                    <a:lstStyle/>
                    <a:p>
                      <a:pPr marR="219710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400" marR="25400" marT="0" marB="0" anchor="ctr"/>
                </a:tc>
              </a:tr>
              <a:tr h="35170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08.01.05</a:t>
                      </a:r>
                      <a:endParaRPr lang="ru-RU" sz="1800" dirty="0"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sng" dirty="0" smtClean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 столярно-плотничных и паркетных работ</a:t>
                      </a:r>
                      <a:endParaRPr lang="ru-RU" sz="1800" dirty="0"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08.01.06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sng" dirty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 сухого строительства</a:t>
                      </a:r>
                      <a:endParaRPr lang="ru-RU" sz="1800" dirty="0"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08.01.07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sng" dirty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 общестроительных работ</a:t>
                      </a:r>
                      <a:endParaRPr lang="ru-RU" sz="1800" dirty="0"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08.01.08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sng" dirty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 отделочных строительных работ</a:t>
                      </a:r>
                      <a:endParaRPr lang="ru-RU" sz="1800" dirty="0"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08.01.18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sng" dirty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Электромонтажник электрических сетей и электрооборудования</a:t>
                      </a:r>
                      <a:endParaRPr lang="ru-RU" sz="1800" dirty="0"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15.01.05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sng" dirty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Сварщик</a:t>
                      </a:r>
                      <a:endParaRPr lang="ru-RU" sz="1800" dirty="0"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46.01.01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sng" dirty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Секретарь</a:t>
                      </a:r>
                      <a:endParaRPr lang="ru-RU" sz="1800" dirty="0"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29.01.24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sng" dirty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Оператор электронного набора и верстки</a:t>
                      </a:r>
                      <a:endParaRPr lang="ru-RU" sz="1800" dirty="0"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</a:tr>
            </a:tbl>
          </a:graphicData>
        </a:graphic>
      </p:graphicFrame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78416" y="1520669"/>
            <a:ext cx="269016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Наши специальности</a:t>
            </a:r>
            <a:endParaRPr lang="ru-RU" sz="2000" b="1" i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276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0985" y="1340768"/>
            <a:ext cx="777686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46.01.01 Секретарь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0985" y="2913173"/>
            <a:ext cx="3026919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 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 – 3 года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1520" y="2202879"/>
            <a:ext cx="832843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секретарь-машинистка, секретарь-стенографистка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3068960"/>
            <a:ext cx="5400000" cy="338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616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3625" y="1291707"/>
            <a:ext cx="7633096" cy="4984270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23528" y="6309320"/>
            <a:ext cx="822282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rgbClr val="7030A0"/>
                </a:solidFill>
                <a:latin typeface="Times New Roman" pitchFamily="18" charset="0"/>
              </a:rPr>
              <a:t>420075 </a:t>
            </a:r>
            <a:r>
              <a:rPr lang="ru-RU" sz="1600" b="1" i="1" dirty="0">
                <a:solidFill>
                  <a:srgbClr val="7030A0"/>
                </a:solidFill>
                <a:latin typeface="Times New Roman" pitchFamily="18" charset="0"/>
              </a:rPr>
              <a:t>РТ, </a:t>
            </a:r>
            <a:r>
              <a:rPr lang="ru-RU" sz="1600" b="1" i="1" dirty="0" err="1">
                <a:solidFill>
                  <a:srgbClr val="7030A0"/>
                </a:solidFill>
                <a:latin typeface="Times New Roman" pitchFamily="18" charset="0"/>
              </a:rPr>
              <a:t>г.Казань</a:t>
            </a:r>
            <a:r>
              <a:rPr lang="ru-RU" sz="1600" b="1" i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ru-RU" sz="1600" b="1" i="1" dirty="0" err="1">
                <a:solidFill>
                  <a:srgbClr val="7030A0"/>
                </a:solidFill>
                <a:latin typeface="Times New Roman" pitchFamily="18" charset="0"/>
              </a:rPr>
              <a:t>ул.Липатова</a:t>
            </a:r>
            <a:r>
              <a:rPr lang="ru-RU" sz="1600" b="1" i="1" dirty="0">
                <a:solidFill>
                  <a:srgbClr val="7030A0"/>
                </a:solidFill>
                <a:latin typeface="Times New Roman" pitchFamily="18" charset="0"/>
              </a:rPr>
              <a:t>, 25, тел.: (843)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itchFamily="18" charset="0"/>
              </a:rPr>
              <a:t>234-19-23, </a:t>
            </a:r>
            <a:r>
              <a:rPr lang="en-US" sz="1600" b="1" i="1" dirty="0" smtClean="0">
                <a:solidFill>
                  <a:srgbClr val="7030A0"/>
                </a:solidFill>
                <a:latin typeface="Times New Roman" pitchFamily="18" charset="0"/>
              </a:rPr>
              <a:t>www.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itchFamily="18" charset="0"/>
              </a:rPr>
              <a:t>16кск.рф, </a:t>
            </a:r>
            <a:r>
              <a:rPr lang="en-US" sz="1600" b="1" i="1" dirty="0" smtClean="0">
                <a:solidFill>
                  <a:srgbClr val="7030A0"/>
                </a:solidFill>
                <a:latin typeface="Times New Roman" pitchFamily="18" charset="0"/>
              </a:rPr>
              <a:t> info@16kck.ru</a:t>
            </a:r>
            <a:endParaRPr lang="ru-RU" sz="1600" b="1" i="1" cap="all" dirty="0">
              <a:solidFill>
                <a:srgbClr val="7030A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00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78416" y="1412776"/>
            <a:ext cx="6015493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Колледж располагает тремя учебными корпусами </a:t>
            </a:r>
            <a:b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 двумя учебно-производственными корпусами, </a:t>
            </a:r>
            <a:b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 которых могут обучаться 1786 студентов.</a:t>
            </a:r>
            <a:endParaRPr lang="ru-RU" sz="2000" b="1" i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2488520"/>
            <a:ext cx="2880000" cy="19279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416" y="4797152"/>
            <a:ext cx="2880000" cy="19279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4797152"/>
            <a:ext cx="2880000" cy="19279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288" y="2550035"/>
            <a:ext cx="2880000" cy="19279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3334366"/>
            <a:ext cx="3600000" cy="240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400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78416" y="1412776"/>
            <a:ext cx="5091009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Три общежития рассчитаны на 620 мест.</a:t>
            </a:r>
            <a:endParaRPr lang="ru-RU" sz="2000" b="1" i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959" y="2132855"/>
            <a:ext cx="3600000" cy="2409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2132853"/>
            <a:ext cx="3600000" cy="24099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4293095"/>
            <a:ext cx="3600000" cy="240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505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78416" y="1412776"/>
            <a:ext cx="8634030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 услугам студентов и сотрудников оборудованные учебные аудитории и </a:t>
            </a:r>
            <a:b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2000" b="1" i="1" dirty="0" err="1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учебнно-производстенные</a:t>
            </a: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мастерские</a:t>
            </a:r>
          </a:p>
          <a:p>
            <a:pPr>
              <a:defRPr/>
            </a:pPr>
            <a:endParaRPr lang="ru-RU" sz="2000" b="1" i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4221088"/>
            <a:ext cx="3600000" cy="24099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202765"/>
            <a:ext cx="3600000" cy="2409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2204864"/>
            <a:ext cx="3600000" cy="240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505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988840"/>
            <a:ext cx="3600000" cy="24099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1988840"/>
            <a:ext cx="3600000" cy="24099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4221088"/>
            <a:ext cx="3600000" cy="240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586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78416" y="1412776"/>
            <a:ext cx="5299079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 столовых, 2 спортивных и 3 актовых зала.</a:t>
            </a:r>
            <a:endParaRPr lang="ru-RU" sz="2000" b="1" i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481" y="4222803"/>
            <a:ext cx="3600000" cy="24099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4272167"/>
            <a:ext cx="3600000" cy="24099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1988840"/>
            <a:ext cx="3600000" cy="240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586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78416" y="1412776"/>
            <a:ext cx="677211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Восстанавливаемый спортивно-оздоровительный лагерь.</a:t>
            </a:r>
            <a:endParaRPr lang="ru-RU" sz="2000" b="1" i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3625" y="1866900"/>
            <a:ext cx="6529555" cy="474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90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63625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063625" y="693581"/>
            <a:ext cx="5602816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ГБОУ СПО 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95288" y="1116193"/>
            <a:ext cx="4989315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Схема сетевого взаимодействие колледжа</a:t>
            </a:r>
            <a:endParaRPr lang="ru-RU" sz="2000" b="1" i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078051" y="1516303"/>
            <a:ext cx="2691684" cy="1085229"/>
          </a:xfrm>
          <a:prstGeom prst="roundRect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Многофункциональный центр прикладных квалификаций (Ресурсный центр)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838682" y="1751526"/>
            <a:ext cx="2009104" cy="850005"/>
          </a:xfrm>
          <a:prstGeom prst="roundRect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Заказчики </a:t>
            </a:r>
          </a:p>
          <a:p>
            <a:pPr algn="ctr"/>
            <a:r>
              <a:rPr lang="ru-RU" dirty="0" smtClean="0"/>
              <a:t>(32 строительные организации)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96367" y="3106900"/>
            <a:ext cx="2009104" cy="858752"/>
          </a:xfrm>
          <a:prstGeom prst="roundRect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Центр занятости населения </a:t>
            </a:r>
            <a:r>
              <a:rPr lang="ru-RU" dirty="0" err="1" smtClean="0"/>
              <a:t>г.Казань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5288" y="1600361"/>
            <a:ext cx="1665332" cy="746974"/>
          </a:xfrm>
          <a:prstGeom prst="roundRect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КГАСУ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5288" y="2682025"/>
            <a:ext cx="1665332" cy="746974"/>
          </a:xfrm>
          <a:prstGeom prst="roundRect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Учреждения СПО РТ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5288" y="3699724"/>
            <a:ext cx="1665332" cy="746974"/>
          </a:xfrm>
          <a:prstGeom prst="roundRect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Союз строителей РТ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95288" y="4700789"/>
            <a:ext cx="2009104" cy="746974"/>
          </a:xfrm>
          <a:prstGeom prst="roundRect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Стратегические партнеры</a:t>
            </a: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060620" y="1973848"/>
            <a:ext cx="1017431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4983480" y="2601531"/>
            <a:ext cx="7620" cy="50536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298386" y="2601531"/>
            <a:ext cx="0" cy="33489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3437275" y="2601531"/>
            <a:ext cx="0" cy="147168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3604260" y="2601531"/>
            <a:ext cx="15240" cy="229568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2079186" y="2936425"/>
            <a:ext cx="1237767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endCxn id="15" idx="3"/>
          </p:cNvCxnSpPr>
          <p:nvPr/>
        </p:nvCxnSpPr>
        <p:spPr>
          <a:xfrm flipH="1">
            <a:off x="2060620" y="4073211"/>
            <a:ext cx="1376655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H="1">
            <a:off x="2404392" y="4897212"/>
            <a:ext cx="1215108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5778213" y="2012528"/>
            <a:ext cx="1058881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0285" y="3277221"/>
            <a:ext cx="2010692" cy="63115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079" y="5636050"/>
            <a:ext cx="904875" cy="9048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Рисунок 1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860285" y="2686667"/>
            <a:ext cx="1782022" cy="59055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/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7955" y="5644186"/>
            <a:ext cx="1871080" cy="89673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" r="59110"/>
          <a:stretch/>
        </p:blipFill>
        <p:spPr>
          <a:xfrm>
            <a:off x="6860285" y="3914301"/>
            <a:ext cx="1464435" cy="5689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312" name="Рисунок 133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7900" y="4483255"/>
            <a:ext cx="883396" cy="7240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314" name="Рисунок 13313"/>
          <p:cNvPicPr>
            <a:picLocks noChangeAspect="1"/>
          </p:cNvPicPr>
          <p:nvPr/>
        </p:nvPicPr>
        <p:blipFill rotWithShape="1">
          <a:blip r:embed="rId9" cstate="print"/>
          <a:srcRect l="4170" t="11694" r="82071" b="68805"/>
          <a:stretch/>
        </p:blipFill>
        <p:spPr>
          <a:xfrm>
            <a:off x="6867901" y="5207350"/>
            <a:ext cx="883396" cy="66731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388350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graphicFrame>
        <p:nvGraphicFramePr>
          <p:cNvPr id="9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94946717"/>
              </p:ext>
            </p:extLst>
          </p:nvPr>
        </p:nvGraphicFramePr>
        <p:xfrm>
          <a:off x="508220" y="1844824"/>
          <a:ext cx="8312252" cy="4846320"/>
        </p:xfrm>
        <a:graphic>
          <a:graphicData uri="http://schemas.openxmlformats.org/drawingml/2006/table">
            <a:tbl>
              <a:tblPr/>
              <a:tblGrid>
                <a:gridCol w="2449504"/>
                <a:gridCol w="3091997"/>
                <a:gridCol w="2770751"/>
              </a:tblGrid>
              <a:tr h="685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специальностей НПО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учреждения, реализующего специальности СПО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(для выпускников НПО)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учреждения ВПО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(для выпускников СПО)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 отделочно-строительных работ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 столярно-плотничных работ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 сухого строительства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 общестроительных работ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ГАПОУ «</a:t>
                      </a:r>
                      <a:r>
                        <a:rPr kumimoji="0" lang="ru-RU" alt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Бугульминский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строительно-технический колледж»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ГАПОУ «Казанский строительный колледж»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ГАПОУ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«Камский строительный 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колледж им. Е.Н. </a:t>
                      </a:r>
                      <a:r>
                        <a:rPr kumimoji="0" lang="ru-RU" alt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Батенчука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ФГБОУ ВПО «Казанский государственный архитектурно-строительный университет»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ФГБОУ ВПО «Казанский Государственный Аграрный Университет»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ФГБОУ ВПО «Самарский государственный архитектурно-строительный университет»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95288" y="1303335"/>
            <a:ext cx="4274375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Сквозные образовательные цепочки</a:t>
            </a:r>
            <a:endParaRPr lang="ru-RU" sz="2000" b="1" i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557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1520" y="1340768"/>
            <a:ext cx="4914166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08.02.03 </a:t>
            </a:r>
            <a:r>
              <a:rPr lang="ru-RU" sz="2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неметаллических </a:t>
            </a:r>
            <a:endParaRPr lang="ru-RU" sz="2000" b="1" i="1" dirty="0" smtClean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строительных </a:t>
            </a:r>
            <a:r>
              <a:rPr lang="ru-RU" sz="2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 и </a:t>
            </a:r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конструкций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1520" y="2628725"/>
            <a:ext cx="3091039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 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 – 4 года 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1520" y="2202879"/>
            <a:ext cx="299582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- техник 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пс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2559" y="2402934"/>
            <a:ext cx="5400000" cy="404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3"/>
          <p:cNvPicPr>
            <a:picLocks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73016"/>
            <a:ext cx="1447800" cy="182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31750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437" y="5560546"/>
            <a:ext cx="2821985" cy="88582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4556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95288" y="1303335"/>
            <a:ext cx="7294497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 колледже преподают более ста высококвалифицированных </a:t>
            </a:r>
          </a:p>
          <a:p>
            <a:pPr>
              <a:defRPr/>
            </a:pP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преподавателей и мастеров производственного обучения</a:t>
            </a:r>
            <a:endParaRPr lang="ru-RU" sz="2000" b="1" i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82" t="29878" r="8385" b="7694"/>
          <a:stretch/>
        </p:blipFill>
        <p:spPr>
          <a:xfrm>
            <a:off x="325444" y="2204864"/>
            <a:ext cx="8512052" cy="425342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89873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95288" y="1303335"/>
            <a:ext cx="2306657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Учитель года 2012</a:t>
            </a:r>
            <a:endParaRPr lang="ru-RU" sz="2000" b="1" i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6" r="4143"/>
          <a:stretch/>
        </p:blipFill>
        <p:spPr>
          <a:xfrm>
            <a:off x="395288" y="1844431"/>
            <a:ext cx="3960688" cy="460890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2" name="Picture 16" descr="диплом учитель год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2" t="2252" r="3182" b="2108"/>
          <a:stretch/>
        </p:blipFill>
        <p:spPr bwMode="auto">
          <a:xfrm>
            <a:off x="5076057" y="1168138"/>
            <a:ext cx="3650060" cy="546660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8418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95288" y="1303335"/>
            <a:ext cx="2756973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Премия качества 2013</a:t>
            </a:r>
            <a:endParaRPr lang="ru-RU" sz="2000" b="1" i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2912830"/>
            <a:ext cx="1717648" cy="23639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929" y="1988840"/>
            <a:ext cx="1555405" cy="2140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354" y="4351825"/>
            <a:ext cx="1678928" cy="23106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4022" y="2420546"/>
            <a:ext cx="4747444" cy="314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426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95288" y="1303335"/>
            <a:ext cx="2437911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Директор года 2013</a:t>
            </a:r>
            <a:endParaRPr lang="ru-RU" sz="2000" b="1" i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1265824"/>
            <a:ext cx="3846629" cy="52940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437112"/>
            <a:ext cx="3425870" cy="22724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8874" y="1703445"/>
            <a:ext cx="3853256" cy="255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826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95288" y="1303335"/>
            <a:ext cx="4720651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Всероссийский конкурс лидер СПО 2013</a:t>
            </a:r>
            <a:endParaRPr lang="ru-RU" sz="2000" b="1" i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703444"/>
            <a:ext cx="4575756" cy="30641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9794" y="3645024"/>
            <a:ext cx="3690678" cy="30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826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95288" y="1303335"/>
            <a:ext cx="2203617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Мастер года 2013</a:t>
            </a:r>
            <a:endParaRPr lang="ru-RU" sz="2000" b="1" i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723" y="2708920"/>
            <a:ext cx="5432540" cy="36366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1298965"/>
            <a:ext cx="3890655" cy="535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0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95288" y="1303335"/>
            <a:ext cx="8398646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Студенты колледжа ежегодно становятся победителями и призерами</a:t>
            </a:r>
          </a:p>
          <a:p>
            <a:pPr>
              <a:defRPr/>
            </a:pP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чемпионатов профессионального мастерства </a:t>
            </a:r>
            <a:r>
              <a:rPr lang="en-US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World Skills</a:t>
            </a:r>
            <a:endParaRPr lang="ru-RU" sz="2000" b="1" i="1" dirty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44" y="2022906"/>
            <a:ext cx="1811466" cy="24928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1035" y="2990218"/>
            <a:ext cx="1947945" cy="2680716"/>
          </a:xfrm>
          <a:prstGeom prst="rect">
            <a:avLst/>
          </a:prstGeom>
        </p:spPr>
      </p:pic>
      <p:pic>
        <p:nvPicPr>
          <p:cNvPr id="1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76872"/>
            <a:ext cx="2637758" cy="33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4325493"/>
            <a:ext cx="1836556" cy="252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286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95288" y="1196752"/>
            <a:ext cx="5780942" cy="13234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Победители чемпионата </a:t>
            </a:r>
            <a:r>
              <a:rPr lang="en-US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World Skills Russia 2015</a:t>
            </a:r>
            <a:endParaRPr lang="ru-RU" sz="2000" b="1" i="1" dirty="0" smtClean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ru-RU" sz="20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Вениамин Петров («Облицовка плиткой</a:t>
            </a: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pPr>
              <a:defRPr/>
            </a:pPr>
            <a:r>
              <a:rPr lang="ru-RU" sz="2000" b="1" i="1" dirty="0" err="1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Фидаиль</a:t>
            </a: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Хасанов </a:t>
            </a:r>
            <a:r>
              <a:rPr lang="ru-RU" sz="20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(«Кирпичная кладка</a:t>
            </a:r>
            <a:r>
              <a:rPr lang="ru-RU" sz="2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pPr>
              <a:defRPr/>
            </a:pPr>
            <a:r>
              <a:rPr lang="ru-RU" sz="20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Алмаз </a:t>
            </a:r>
            <a:r>
              <a:rPr lang="ru-RU" sz="2000" b="1" i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Хадиев</a:t>
            </a:r>
            <a:r>
              <a:rPr lang="ru-RU" sz="20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(«Камнетесное дело»)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6524" y="2520191"/>
            <a:ext cx="6336704" cy="422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671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1520" y="1340768"/>
            <a:ext cx="4914166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08.02.03 </a:t>
            </a:r>
            <a:r>
              <a:rPr lang="ru-RU" sz="2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неметаллических </a:t>
            </a:r>
            <a:endParaRPr lang="ru-RU" sz="2000" b="1" i="1" dirty="0" smtClean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строительных </a:t>
            </a:r>
            <a:r>
              <a:rPr lang="ru-RU" sz="2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 и </a:t>
            </a:r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конструкций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D:\Users\Пользователь\Desktop\АРХИВ ПО ПРИЕМУ\НА прием 2016\ПРИЕМНАЯ 2016\ДЕНЬ ОТКРЫТЫХ ДВЕРЕЙ\DSC02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33056"/>
            <a:ext cx="3600000" cy="27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IMG_028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55806"/>
            <a:ext cx="2880000" cy="277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Users\Пользователь\Desktop\АРХИВ ПО ПРИЕМУ\НА прием 2016\ПРИЕМНАЯ 2016\ДЕНЬ ОТКРЫТЫХ ДВЕРЕЙ\DSC022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6748" y="2132856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073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31939" y="1340768"/>
            <a:ext cx="4953343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08.02.01 Строительство и эксплуатация </a:t>
            </a:r>
          </a:p>
          <a:p>
            <a:pPr algn="ctr"/>
            <a:r>
              <a:rPr lang="ru-RU" sz="2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даний и сооружений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1520" y="2628725"/>
            <a:ext cx="5476179" cy="13234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 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 – 4 года (техник);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 – 5 лет (старший техник);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11 классов – 4 года (старший техник) 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1520" y="2202879"/>
            <a:ext cx="5148269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техник, старший техник 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4568" y="1169489"/>
            <a:ext cx="2698212" cy="8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83" r="82198" b="65378"/>
          <a:stretch>
            <a:fillRect/>
          </a:stretch>
        </p:blipFill>
        <p:spPr bwMode="auto">
          <a:xfrm>
            <a:off x="611560" y="4221088"/>
            <a:ext cx="1807574" cy="229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8" name="Picture 4" descr="ОАО Казаньцентрстрой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3" t="25009" r="77147" b="23079"/>
          <a:stretch>
            <a:fillRect/>
          </a:stretch>
        </p:blipFill>
        <p:spPr bwMode="auto">
          <a:xfrm>
            <a:off x="3419871" y="4581128"/>
            <a:ext cx="3711613" cy="200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Рисунок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94" t="6577" r="73994" b="84526"/>
          <a:stretch>
            <a:fillRect/>
          </a:stretch>
        </p:blipFill>
        <p:spPr bwMode="auto">
          <a:xfrm>
            <a:off x="6156176" y="2628725"/>
            <a:ext cx="2589037" cy="138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8292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1520" y="1340768"/>
            <a:ext cx="4914166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08.02.03 </a:t>
            </a:r>
            <a:r>
              <a:rPr lang="ru-RU" sz="2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эксплуатация </a:t>
            </a:r>
          </a:p>
          <a:p>
            <a:pPr algn="ctr"/>
            <a:r>
              <a:rPr lang="ru-RU" sz="2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зданий и сооружений</a:t>
            </a:r>
          </a:p>
        </p:txBody>
      </p:sp>
      <p:pic>
        <p:nvPicPr>
          <p:cNvPr id="11" name="Picture 2" descr="D:\Users\Пользователь\Desktop\АРХИВ ПО ПРИЕМУ\НА прием 2016\ПРИЕМНАЯ 2016\ДЕНЬ ОТКРЫТЫХ ДВЕРЕЙ\СПИРИНА\KgJ2-fYWpf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2373" y="2048654"/>
            <a:ext cx="4415452" cy="248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P10100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944"/>
          <a:stretch>
            <a:fillRect/>
          </a:stretch>
        </p:blipFill>
        <p:spPr bwMode="auto">
          <a:xfrm>
            <a:off x="250825" y="4230688"/>
            <a:ext cx="4191548" cy="244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335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31939" y="1340768"/>
            <a:ext cx="4953343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08.02.05 Строительство и эксплуатация </a:t>
            </a:r>
          </a:p>
          <a:p>
            <a:pPr algn="ctr"/>
            <a:r>
              <a:rPr lang="ru-RU" sz="2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втомобильных дорог и аэродромов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1520" y="2628725"/>
            <a:ext cx="3026919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 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 – 4 года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1520" y="2202879"/>
            <a:ext cx="297498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техник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Picture 2" descr="E:\Users\vahonina\Desktop\i0518r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6502" y="2780928"/>
            <a:ext cx="5741410" cy="382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6530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6683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9632" y="335173"/>
            <a:ext cx="71352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5354" y="689289"/>
            <a:ext cx="545239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ГАПОУ  </a:t>
            </a:r>
            <a:r>
              <a:rPr lang="ru-RU" sz="16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</a:t>
            </a:r>
            <a:r>
              <a:rPr lang="ru-RU" sz="1600" b="1" i="1" cap="all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Казанский строительный колледж»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1520" y="1340768"/>
            <a:ext cx="7776864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08.02.07 Монтаж и эксплуатация внутренних сантехнических </a:t>
            </a:r>
          </a:p>
          <a:p>
            <a:pPr algn="ctr"/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устройств, кондиционирования воздуха и вентиляции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1520" y="2628725"/>
            <a:ext cx="3026919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 </a:t>
            </a:r>
          </a:p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 – 4 года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1520" y="2202879"/>
            <a:ext cx="297498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техник</a:t>
            </a:r>
            <a:endParaRPr lang="ru-RU" sz="2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2402934"/>
            <a:ext cx="5178088" cy="388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713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1342</Words>
  <Application>Microsoft Office PowerPoint</Application>
  <PresentationFormat>Экран (4:3)</PresentationFormat>
  <Paragraphs>265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Rem</dc:creator>
  <cp:lastModifiedBy>home</cp:lastModifiedBy>
  <cp:revision>26</cp:revision>
  <dcterms:created xsi:type="dcterms:W3CDTF">2016-05-10T10:42:24Z</dcterms:created>
  <dcterms:modified xsi:type="dcterms:W3CDTF">2016-05-16T10:47:09Z</dcterms:modified>
</cp:coreProperties>
</file>