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0" r:id="rId3"/>
    <p:sldId id="272" r:id="rId4"/>
    <p:sldId id="334" r:id="rId5"/>
    <p:sldId id="260" r:id="rId6"/>
    <p:sldId id="261" r:id="rId7"/>
    <p:sldId id="262" r:id="rId8"/>
    <p:sldId id="308" r:id="rId9"/>
    <p:sldId id="289" r:id="rId10"/>
    <p:sldId id="290" r:id="rId11"/>
    <p:sldId id="291" r:id="rId12"/>
    <p:sldId id="314" r:id="rId13"/>
    <p:sldId id="294" r:id="rId14"/>
    <p:sldId id="295" r:id="rId15"/>
    <p:sldId id="315" r:id="rId16"/>
    <p:sldId id="292" r:id="rId17"/>
    <p:sldId id="351" r:id="rId18"/>
    <p:sldId id="319" r:id="rId19"/>
    <p:sldId id="301" r:id="rId20"/>
    <p:sldId id="293" r:id="rId21"/>
    <p:sldId id="318" r:id="rId22"/>
    <p:sldId id="335" r:id="rId23"/>
    <p:sldId id="345" r:id="rId24"/>
    <p:sldId id="288" r:id="rId25"/>
    <p:sldId id="346" r:id="rId26"/>
    <p:sldId id="336" r:id="rId27"/>
    <p:sldId id="347" r:id="rId28"/>
    <p:sldId id="337" r:id="rId29"/>
    <p:sldId id="348" r:id="rId30"/>
    <p:sldId id="339" r:id="rId31"/>
    <p:sldId id="349" r:id="rId32"/>
    <p:sldId id="340" r:id="rId33"/>
    <p:sldId id="350" r:id="rId34"/>
    <p:sldId id="341" r:id="rId35"/>
    <p:sldId id="342" r:id="rId36"/>
    <p:sldId id="309" r:id="rId37"/>
    <p:sldId id="310" r:id="rId38"/>
    <p:sldId id="311" r:id="rId39"/>
    <p:sldId id="312" r:id="rId40"/>
    <p:sldId id="298" r:id="rId41"/>
    <p:sldId id="302" r:id="rId42"/>
    <p:sldId id="313" r:id="rId43"/>
    <p:sldId id="343" r:id="rId44"/>
    <p:sldId id="344" r:id="rId45"/>
    <p:sldId id="352" r:id="rId46"/>
    <p:sldId id="316" r:id="rId47"/>
    <p:sldId id="317" r:id="rId48"/>
    <p:sldId id="276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D09E00"/>
    <a:srgbClr val="11FF7D"/>
    <a:srgbClr val="FF6600"/>
    <a:srgbClr val="FF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515" autoAdjust="0"/>
    <p:restoredTop sz="94660"/>
  </p:normalViewPr>
  <p:slideViewPr>
    <p:cSldViewPr>
      <p:cViewPr varScale="1">
        <p:scale>
          <a:sx n="74" d="100"/>
          <a:sy n="74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2994-2AF7-471E-A28A-176EE98F2292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F1A-95BB-4FC6-A1C6-4A577F6A51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2994-2AF7-471E-A28A-176EE98F2292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F1A-95BB-4FC6-A1C6-4A577F6A51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2994-2AF7-471E-A28A-176EE98F2292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F1A-95BB-4FC6-A1C6-4A577F6A51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2994-2AF7-471E-A28A-176EE98F2292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F1A-95BB-4FC6-A1C6-4A577F6A51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2994-2AF7-471E-A28A-176EE98F2292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F1A-95BB-4FC6-A1C6-4A577F6A51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2994-2AF7-471E-A28A-176EE98F2292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F1A-95BB-4FC6-A1C6-4A577F6A51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2994-2AF7-471E-A28A-176EE98F2292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F1A-95BB-4FC6-A1C6-4A577F6A51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2994-2AF7-471E-A28A-176EE98F2292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F1A-95BB-4FC6-A1C6-4A577F6A51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2994-2AF7-471E-A28A-176EE98F2292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F1A-95BB-4FC6-A1C6-4A577F6A51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2994-2AF7-471E-A28A-176EE98F2292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F1A-95BB-4FC6-A1C6-4A577F6A51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2994-2AF7-471E-A28A-176EE98F2292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CF1A-95BB-4FC6-A1C6-4A577F6A51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42994-2AF7-471E-A28A-176EE98F2292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CF1A-95BB-4FC6-A1C6-4A577F6A51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ипография\Desktop\Облож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5030" cy="6858000"/>
          </a:xfrm>
          <a:prstGeom prst="rect">
            <a:avLst/>
          </a:prstGeom>
          <a:noFill/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122488" y="4860925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endParaRPr lang="ru-RU" sz="1800">
              <a:solidFill>
                <a:srgbClr val="5F5F5F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7686" y="342900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kgppk06@mail.ru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0826" y="3429000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www.kkkhis.ru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211669"/>
            <a:ext cx="4062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420095 г. Казань, ул. Энергетиков, д. 10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тел./факс.: (843)564-33-94, 564-26-41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2927" y="115834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Мастерская штукатурных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облицовочных работ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F:\Грант\4.jpg"/>
          <p:cNvPicPr>
            <a:picLocks noChangeAspect="1" noChangeArrowheads="1"/>
          </p:cNvPicPr>
          <p:nvPr/>
        </p:nvPicPr>
        <p:blipFill>
          <a:blip r:embed="rId2" cstate="print"/>
          <a:srcRect t="55380"/>
          <a:stretch>
            <a:fillRect/>
          </a:stretch>
        </p:blipFill>
        <p:spPr bwMode="auto">
          <a:xfrm>
            <a:off x="179512" y="1628800"/>
            <a:ext cx="4715942" cy="2976060"/>
          </a:xfrm>
          <a:prstGeom prst="rect">
            <a:avLst/>
          </a:prstGeom>
          <a:noFill/>
        </p:spPr>
      </p:pic>
      <p:pic>
        <p:nvPicPr>
          <p:cNvPr id="5" name="Picture 4" descr="D:\Рабочий стол\Сорокина\Грант\Фото от Ильсияр\Изображение 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643314"/>
            <a:ext cx="3905278" cy="2928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6479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89336"/>
            <a:ext cx="72728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Мастерская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механической обработки древесины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Изображение 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5992" y="1663777"/>
            <a:ext cx="3553424" cy="266506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76" y="4292716"/>
            <a:ext cx="3420380" cy="25652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11" y="1635978"/>
            <a:ext cx="3934870" cy="2623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8" y="4280039"/>
            <a:ext cx="3382367" cy="25367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066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728" y="21429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Столярная мастерская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Изображение 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785926"/>
            <a:ext cx="4357718" cy="3268289"/>
          </a:xfrm>
          <a:prstGeom prst="rect">
            <a:avLst/>
          </a:prstGeom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143248"/>
            <a:ext cx="419103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332656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Учебная бухгалтерия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YHU6QtcfMKM"/>
          <p:cNvPicPr>
            <a:picLocks noChangeAspect="1" noChangeArrowheads="1"/>
          </p:cNvPicPr>
          <p:nvPr/>
        </p:nvPicPr>
        <p:blipFill>
          <a:blip r:embed="rId2" cstate="print"/>
          <a:srcRect l="15086" t="16389" b="4367"/>
          <a:stretch>
            <a:fillRect/>
          </a:stretch>
        </p:blipFill>
        <p:spPr bwMode="auto">
          <a:xfrm>
            <a:off x="214282" y="1785926"/>
            <a:ext cx="3714744" cy="462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tQx7KIIJj5c"/>
          <p:cNvPicPr>
            <a:picLocks noChangeAspect="1" noChangeArrowheads="1"/>
          </p:cNvPicPr>
          <p:nvPr/>
        </p:nvPicPr>
        <p:blipFill>
          <a:blip r:embed="rId3" cstate="print"/>
          <a:srcRect l="11957" r="10286" b="5655"/>
          <a:stretch>
            <a:fillRect/>
          </a:stretch>
        </p:blipFill>
        <p:spPr bwMode="auto">
          <a:xfrm>
            <a:off x="4214810" y="2428868"/>
            <a:ext cx="4500594" cy="409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0720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332656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товароведения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143248"/>
            <a:ext cx="4206993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 descr="P10808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14488"/>
            <a:ext cx="409577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0105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7422" y="142852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безопасности жизнедеятельности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7"/>
            <a:ext cx="3571900" cy="238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4" name="Picture 4" descr="\\Server\ОБЖ\Фотки про колледж\Коллаж ОБЖ\IMG_9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257796"/>
            <a:ext cx="3686028" cy="2457352"/>
          </a:xfrm>
          <a:prstGeom prst="rect">
            <a:avLst/>
          </a:prstGeom>
          <a:noFill/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714488"/>
            <a:ext cx="364333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6" name="Picture 6" descr="\\Server\ОБЖ\Фотки про колледж\На уроках\IMG_11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86256"/>
            <a:ext cx="3643338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161345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Ресурсный центр 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Bosch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2143116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3643338" cy="27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Изображение 2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1643050"/>
            <a:ext cx="3571900" cy="2678925"/>
          </a:xfrm>
          <a:prstGeom prst="rect">
            <a:avLst/>
          </a:prstGeom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3857628"/>
            <a:ext cx="3813175" cy="286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692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914400" y="14285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Лаборатория эксплуатации инженерных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сетей зданий и сооружений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714488"/>
            <a:ext cx="84296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Управляющей компанией ЖКХ Московского района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г.Казани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здании учебно-лабораторного корпуса оборудована лаборатория, оснащенная узлами учёта тепловой энергии, холодного и горячего водопотребления, потребления энергии, комплектом санитарно-технических устройств.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Рабочий стол\Сорокина\Фотографии\Гости из Казахстана\IMG_620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14348" y="3782690"/>
            <a:ext cx="3465910" cy="2310606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227" y="3807280"/>
            <a:ext cx="342902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130533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161345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Спортивный комплекс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2143116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2000240"/>
            <a:ext cx="49149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71472" y="2000240"/>
            <a:ext cx="28575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Центром спортивной жизни студентов является  спортивный комплекс, включающий в себя спортивный и тренажерный залы , раздевалки и и душевые кабинки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92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714488"/>
            <a:ext cx="4095779" cy="3071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728" y="214290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Библиотека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(читальный зал , </a:t>
            </a:r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Wi-Fi)</a:t>
            </a: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52" y="3068960"/>
            <a:ext cx="4804578" cy="30589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2701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\Pablic\Фотки про колледж\для профоринтации\P1110107.JPG"/>
          <p:cNvPicPr>
            <a:picLocks noChangeAspect="1" noChangeArrowheads="1"/>
          </p:cNvPicPr>
          <p:nvPr/>
        </p:nvPicPr>
        <p:blipFill>
          <a:blip r:embed="rId2" cstate="print"/>
          <a:srcRect t="5232" r="-454" b="16283"/>
          <a:stretch>
            <a:fillRect/>
          </a:stretch>
        </p:blipFill>
        <p:spPr bwMode="auto">
          <a:xfrm>
            <a:off x="35496" y="1484784"/>
            <a:ext cx="9108504" cy="5337027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907704" y="116632"/>
            <a:ext cx="650082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нас учатся: 770 студентов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нас обучают: </a:t>
            </a:r>
            <a:r>
              <a:rPr lang="ru-RU" sz="30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42</a:t>
            </a:r>
            <a:r>
              <a:rPr kumimoji="0" lang="ru-RU" sz="3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педагога</a:t>
            </a:r>
            <a:endParaRPr kumimoji="0" lang="ru-RU" sz="3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332656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Медицинский кабинет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F:\БУКЛЕТ\DSCN07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3" y="1785926"/>
            <a:ext cx="3238157" cy="2428892"/>
          </a:xfrm>
          <a:prstGeom prst="rect">
            <a:avLst/>
          </a:prstGeom>
          <a:noFill/>
        </p:spPr>
      </p:pic>
      <p:pic>
        <p:nvPicPr>
          <p:cNvPr id="1026" name="Picture 2" descr="D:\Рабочий стол\Сорокина\Фотографии\Медики\P10808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85926"/>
            <a:ext cx="3143272" cy="2357214"/>
          </a:xfrm>
          <a:prstGeom prst="rect">
            <a:avLst/>
          </a:prstGeom>
          <a:noFill/>
        </p:spPr>
      </p:pic>
      <p:pic>
        <p:nvPicPr>
          <p:cNvPr id="1027" name="Picture 3" descr="D:\Рабочий стол\Сорокина\Фотографии\Медики\P1080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357694"/>
            <a:ext cx="2762550" cy="2071702"/>
          </a:xfrm>
          <a:prstGeom prst="rect">
            <a:avLst/>
          </a:prstGeom>
          <a:noFill/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286256"/>
            <a:ext cx="3102720" cy="232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0605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95369" y="8572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Общежитие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P10901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538643"/>
            <a:ext cx="3492232" cy="2619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049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67416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69" y="4242748"/>
            <a:ext cx="3378994" cy="25342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4157817"/>
            <a:ext cx="3492233" cy="2619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5101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9959" y="1556792"/>
            <a:ext cx="8786874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Сроки обучения: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Очное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9 классов — 3 г.10 мес. (бюджет)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Очное: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11 классов — 2 г. 10 мес. (бюджет)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Заочное: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— 5 лет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коммерч.осн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Заочное: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11 классов — 3 г.10 мес.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(бюджет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/>
              <a:t>   </a:t>
            </a:r>
            <a:endParaRPr lang="ru-RU" sz="28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Присваиваемая квалификация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техник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233" y="272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СПО «Строительство и эксплуатация зданий и сооружений»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для программы развития\ФОТО\программа развития\2.6\IMG_7909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21088"/>
            <a:ext cx="4055993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6185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36311" y="1556791"/>
            <a:ext cx="8786874" cy="545798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прохождения производственной практики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7233" y="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СПО «Строительство и эксплуатация зданий и сооружений»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257780"/>
            <a:ext cx="1807781" cy="24115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2022050"/>
            <a:ext cx="2932052" cy="21990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4282" y="2357430"/>
            <a:ext cx="432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«АК БАРС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Девелопмент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«Ак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таш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Ремонтстройсервис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E:\Сочинцы\neG8gwp_zn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214818"/>
            <a:ext cx="3897539" cy="2475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141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9959" y="1484784"/>
            <a:ext cx="8598505" cy="4597971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Срок обучения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очное: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 базе 9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– 2 г.10 мес. (бюджет)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специалист по домашнему и коммунальному хозяйству.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39" y="0"/>
            <a:ext cx="7605193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 СПО «Сервис 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домашнего и коммунального хозяйства»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150527-IMG_82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8443" y="3405218"/>
            <a:ext cx="4953437" cy="3301485"/>
          </a:xfrm>
          <a:prstGeom prst="rect">
            <a:avLst/>
          </a:prstGeom>
        </p:spPr>
      </p:pic>
      <p:sp>
        <p:nvSpPr>
          <p:cNvPr id="8" name="Пятно 1 7"/>
          <p:cNvSpPr/>
          <p:nvPr/>
        </p:nvSpPr>
        <p:spPr>
          <a:xfrm rot="723631">
            <a:off x="418214" y="2651904"/>
            <a:ext cx="2476093" cy="2506898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Стипендия 5250 рублей</a:t>
            </a:r>
            <a:endParaRPr lang="ru-RU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7753" y="4952377"/>
            <a:ext cx="36449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Со студентами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заключаются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трехсторонние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договоры (Студент - Колледж-Управляющая компания). </a:t>
            </a:r>
            <a:endParaRPr lang="ru-RU" sz="2200" dirty="0"/>
          </a:p>
        </p:txBody>
      </p:sp>
    </p:spTree>
    <p:extLst>
      <p:ext uri="{BB962C8B-B14F-4D97-AF65-F5344CB8AC3E}">
        <p14:creationId xmlns="" xmlns:p14="http://schemas.microsoft.com/office/powerpoint/2010/main" val="21317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9959" y="1484785"/>
            <a:ext cx="8886537" cy="287291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прохождения производственной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</a:p>
          <a:p>
            <a:pPr>
              <a:spcBef>
                <a:spcPts val="600"/>
              </a:spcBef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«УК ЖКХ Московского района»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«УК «Заречье»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«УК «Уютный дом»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«УК ЖКХ Приволжского района»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39" y="0"/>
            <a:ext cx="7605193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 СПО «Сервис 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домашнего и коммунального хозяйства»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2143116"/>
            <a:ext cx="2409827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 descr="http://kkkhis.ucoz.ru/_nw/1/96315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4071942"/>
            <a:ext cx="3690913" cy="2444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2728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9959" y="1556792"/>
            <a:ext cx="8786874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Срок обучения: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Очное: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на базе 11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– 3 г.10 мес. (бюджет)</a:t>
            </a:r>
          </a:p>
          <a:p>
            <a:pPr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Присваиваемая квалификация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мастер производственного обучения, техник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939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СПО «Профессиональное 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обучение (в строительной отрасли)»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Новая папка\2TC-423kam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500438"/>
            <a:ext cx="4714876" cy="3036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4116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9958" y="1556792"/>
            <a:ext cx="8886537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прохождения производственной практики: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939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СПО «Профессиональное 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обучение (в строительной отрасли)»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2214554"/>
            <a:ext cx="47863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Барс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Девелопмент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таш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Ремонтстройсервис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«Казанский машиностроительный колледж»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«Казанский строительный колледж»</a:t>
            </a:r>
          </a:p>
        </p:txBody>
      </p:sp>
      <p:pic>
        <p:nvPicPr>
          <p:cNvPr id="23554" name="Picture 2" descr="http://kkkhis.ucoz.ru/_si/0/022389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4429132"/>
            <a:ext cx="2952770" cy="2214578"/>
          </a:xfrm>
          <a:prstGeom prst="rect">
            <a:avLst/>
          </a:prstGeom>
          <a:noFill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357430"/>
            <a:ext cx="2857520" cy="381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351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9959" y="1556792"/>
            <a:ext cx="8786874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Присваиваемая квалификация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бухгалтер, специалист по налогообложению</a:t>
            </a:r>
          </a:p>
          <a:p>
            <a:pPr>
              <a:buNone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Срок обучения: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очное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на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базе 11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– 2 г.10 мес. (бюджет)</a:t>
            </a:r>
          </a:p>
          <a:p>
            <a:pPr algn="ctr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24000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Присваиваемая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u="sng" dirty="0">
                <a:latin typeface="Times New Roman" pitchFamily="18" charset="0"/>
                <a:cs typeface="Times New Roman" pitchFamily="18" charset="0"/>
              </a:rPr>
              <a:t>бухгалтер</a:t>
            </a:r>
          </a:p>
          <a:p>
            <a:pPr marL="324000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Сроки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обучения: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4000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Очное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— 2 г. 10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мес.; </a:t>
            </a:r>
          </a:p>
          <a:p>
            <a:pPr marL="324000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коммерческой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основе)</a:t>
            </a:r>
          </a:p>
          <a:p>
            <a:pPr marL="3240000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11 классов — 2 г. 10 мес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24000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939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СПО «Экономика 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бухгалтерский учет (по отраслям)»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78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0511" y="1700808"/>
            <a:ext cx="2916322" cy="1944216"/>
          </a:xfrm>
          <a:prstGeom prst="rect">
            <a:avLst/>
          </a:prstGeom>
        </p:spPr>
      </p:pic>
      <p:pic>
        <p:nvPicPr>
          <p:cNvPr id="6" name="Рисунок 5" descr="C:\Users\user\Desktop\для программы развития\ФОТО\программа развития\2.13\DSCF3373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2664296" cy="1994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4256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939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СПО «Экономика 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бухгалтерский учет (по отраслям)»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прохождения производственной практики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3000372"/>
            <a:ext cx="4211960" cy="21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ОАО «АИКБ» «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Татфондбанк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6000" algn="just">
              <a:lnSpc>
                <a:spcPct val="115000"/>
              </a:lnSpc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«Бахетле-1»</a:t>
            </a:r>
          </a:p>
          <a:p>
            <a:pPr marL="360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«ТАТИРИС»,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Азамат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«РИМАРТ-СТРОЙ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914"/>
          <a:stretch>
            <a:fillRect/>
          </a:stretch>
        </p:blipFill>
        <p:spPr>
          <a:xfrm>
            <a:off x="4643438" y="2714620"/>
            <a:ext cx="4356363" cy="27146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858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0436" y="285728"/>
            <a:ext cx="60086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 Roman" pitchFamily="2" charset="0"/>
              </a:rPr>
              <a:t>ПЕРЕЧЕНЬ СПЕЦИАЛЬНОСТЕЙ  СПО,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 Roman" pitchFamily="2" charset="0"/>
              </a:rPr>
              <a:t> РЕАЛИЗУЕМЫХ  В КОЛЛЕДЖЕ</a:t>
            </a:r>
            <a:endParaRPr lang="ru-RU" sz="2800" dirty="0">
              <a:solidFill>
                <a:schemeClr val="bg1"/>
              </a:solidFill>
              <a:latin typeface="Time Rom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1538" y="2234172"/>
            <a:ext cx="6690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</a:rPr>
              <a:t>Сервис</a:t>
            </a:r>
            <a:r>
              <a:rPr lang="ru-RU" sz="2000" dirty="0" smtClean="0">
                <a:solidFill>
                  <a:srgbClr val="002060"/>
                </a:solidFill>
                <a:latin typeface="Time Roman" pitchFamily="2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</a:rPr>
              <a:t>домашнего и коммунального хозяйства</a:t>
            </a:r>
            <a:endParaRPr lang="ru-RU" sz="2400" dirty="0">
              <a:solidFill>
                <a:srgbClr val="002060"/>
              </a:solidFill>
              <a:latin typeface="Time Rom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2664077"/>
            <a:ext cx="6243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</a:rPr>
              <a:t>Профессиональное обучение (по отраслям)</a:t>
            </a:r>
            <a:endParaRPr lang="ru-RU" sz="2400" dirty="0">
              <a:solidFill>
                <a:srgbClr val="002060"/>
              </a:solidFill>
              <a:latin typeface="Time Rom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2976" y="3113368"/>
            <a:ext cx="6649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</a:rPr>
              <a:t>Экономика</a:t>
            </a:r>
            <a:r>
              <a:rPr lang="ru-RU" sz="2000" dirty="0" smtClean="0">
                <a:solidFill>
                  <a:srgbClr val="002060"/>
                </a:solidFill>
                <a:latin typeface="Time Roman" pitchFamily="2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</a:rPr>
              <a:t>и бухгалтерский учет (по отраслям)</a:t>
            </a:r>
            <a:endParaRPr lang="ru-RU" sz="2400" dirty="0">
              <a:solidFill>
                <a:srgbClr val="002060"/>
              </a:solidFill>
              <a:latin typeface="Time Rom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4414" y="3929066"/>
            <a:ext cx="369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</a:rPr>
              <a:t>Коммерция (по отраслям)</a:t>
            </a:r>
            <a:endParaRPr lang="ru-RU" sz="2400" dirty="0">
              <a:solidFill>
                <a:srgbClr val="002060"/>
              </a:solidFill>
              <a:latin typeface="Time Rom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2976" y="3500438"/>
            <a:ext cx="2856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</a:rPr>
              <a:t>Социальная работа</a:t>
            </a:r>
            <a:endParaRPr lang="ru-RU" sz="2400" dirty="0">
              <a:solidFill>
                <a:srgbClr val="002060"/>
              </a:solidFill>
              <a:latin typeface="Time Roman" pitchFamily="2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85786" y="2214554"/>
            <a:ext cx="357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sym typeface="Wingdings"/>
              </a:rPr>
              <a:t>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85786" y="178592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sym typeface="Wingdings"/>
              </a:rPr>
              <a:t>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53126" y="264318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sym typeface="Wingdings"/>
              </a:rPr>
              <a:t>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85786" y="307181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sym typeface="Wingdings"/>
              </a:rPr>
              <a:t>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85786" y="350043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sym typeface="Wingdings"/>
              </a:rPr>
              <a:t>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85786" y="392906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sym typeface="Wingdings"/>
              </a:rPr>
              <a:t>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1000100" y="1784881"/>
            <a:ext cx="7128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</a:rPr>
              <a:t>Строительство и эксплуатация зданий и сооружений</a:t>
            </a:r>
            <a:endParaRPr lang="ru-RU" sz="2400" dirty="0">
              <a:solidFill>
                <a:srgbClr val="002060"/>
              </a:solidFill>
              <a:latin typeface="Time Roman" pitchFamily="2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85786" y="436989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sym typeface="Wingdings"/>
              </a:rPr>
              <a:t>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1142976" y="4367648"/>
            <a:ext cx="2093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sym typeface="Wingdings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  <a:sym typeface="Wingdings"/>
              </a:rPr>
              <a:t>Архитектура</a:t>
            </a:r>
            <a:endParaRPr lang="ru-RU" sz="2400" dirty="0">
              <a:solidFill>
                <a:srgbClr val="002060"/>
              </a:solidFill>
              <a:latin typeface="Time Roman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85786" y="4806229"/>
            <a:ext cx="711496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sym typeface="Wingdings"/>
              </a:rPr>
              <a:t></a:t>
            </a:r>
            <a:r>
              <a:rPr lang="ru-RU" sz="2400" dirty="0" smtClean="0">
                <a:solidFill>
                  <a:srgbClr val="C00000"/>
                </a:solidFill>
                <a:sym typeface="Wingdings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  <a:sym typeface="Wingdings"/>
              </a:rPr>
              <a:t>Монтаж и эксплуатация внутренних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  <a:sym typeface="Wingdings"/>
              </a:rPr>
              <a:t>     сантехнических устройств, кондиционирования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  <a:sym typeface="Wingdings"/>
              </a:rPr>
              <a:t>     воздуха и вентиляции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Time Roman" pitchFamily="2" charset="0"/>
                <a:sym typeface="Wingdings"/>
              </a:rPr>
              <a:t>                 </a:t>
            </a:r>
            <a:endParaRPr lang="ru-RU" sz="2600" dirty="0">
              <a:solidFill>
                <a:srgbClr val="002060"/>
              </a:solidFill>
              <a:latin typeface="Time Roman" pitchFamily="2" charset="0"/>
            </a:endParaRPr>
          </a:p>
        </p:txBody>
      </p:sp>
      <p:pic>
        <p:nvPicPr>
          <p:cNvPr id="43" name="Рисунок 42" descr="remont_stroyka_033.jpg"/>
          <p:cNvPicPr>
            <a:picLocks noChangeAspect="1"/>
          </p:cNvPicPr>
          <p:nvPr/>
        </p:nvPicPr>
        <p:blipFill rotWithShape="1">
          <a:blip r:embed="rId2" cstate="print"/>
          <a:srcRect l="6880" r="7948"/>
          <a:stretch/>
        </p:blipFill>
        <p:spPr>
          <a:xfrm>
            <a:off x="7887386" y="2196555"/>
            <a:ext cx="1080121" cy="15851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8" y="4397536"/>
            <a:ext cx="613204" cy="54363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8" y="5045608"/>
            <a:ext cx="613204" cy="5436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19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9959" y="1556792"/>
            <a:ext cx="8786874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Очное: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9 классов — 3г.10 мес. (бюджет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Заочное: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11 классов — 2 г.10 мес. (бюджет)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Присваиваемая квалификация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социальной работе 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939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СПО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«Социальная работа»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/>
          <a:srcRect l="6061" r="6060"/>
          <a:stretch>
            <a:fillRect/>
          </a:stretch>
        </p:blipFill>
        <p:spPr bwMode="auto">
          <a:xfrm>
            <a:off x="500034" y="3857628"/>
            <a:ext cx="4143404" cy="265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Рисунок3"/>
          <p:cNvPicPr>
            <a:picLocks noChangeAspect="1" noChangeArrowheads="1"/>
          </p:cNvPicPr>
          <p:nvPr/>
        </p:nvPicPr>
        <p:blipFill>
          <a:blip r:embed="rId3" cstate="print"/>
          <a:srcRect t="7143" b="4761"/>
          <a:stretch>
            <a:fillRect/>
          </a:stretch>
        </p:blipFill>
        <p:spPr bwMode="auto">
          <a:xfrm>
            <a:off x="4786314" y="3857628"/>
            <a:ext cx="399318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2341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939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СПО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«Социальная работа»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XhfavoeE7K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991753"/>
            <a:ext cx="3076035" cy="2307026"/>
          </a:xfrm>
          <a:prstGeom prst="rect">
            <a:avLst/>
          </a:prstGeom>
        </p:spPr>
      </p:pic>
      <p:pic>
        <p:nvPicPr>
          <p:cNvPr id="8" name="Рисунок 7" descr="LbJc8vjVU7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671742"/>
            <a:ext cx="2952328" cy="214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59150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прохождения производственной практики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2996952"/>
            <a:ext cx="5112568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ГАУСО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«Комплексный центр социального обслуживания населения в городском округе г. Казань»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ГАУСО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«Реабилитационный центр для детей и подростков с ограниченными возможностями «Апрель» МСЗ РТ в городском округе «город Казань»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Комплексный Центр социального обслуживания детей и молодежи «Доверие»  Комитета по делам детей и молодежи ИК МО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г.Казани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6632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9959" y="1556792"/>
            <a:ext cx="8786874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/>
              <a:t>   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Очное: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9 классов — 2г. 10 мес.(бюджет)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Заочное: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11 классов — 2г. 10 мес.(коммерция)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Присваиваемая квалификация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 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продажам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939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СПО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«Коммерция (по отраслям)»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2" y="3786189"/>
            <a:ext cx="3857652" cy="28932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60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9959" y="1556792"/>
            <a:ext cx="8786874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/>
              <a:t>   </a:t>
            </a:r>
            <a:endParaRPr lang="ru-RU" sz="2800" dirty="0" smtClean="0"/>
          </a:p>
          <a:p>
            <a:pPr marL="0" indent="0" algn="ctr">
              <a:spcBef>
                <a:spcPts val="0"/>
              </a:spcBef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939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СПО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«Коммерция (по отраслям)»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im7-tub-ru.yandex.net/i?id=346826149-59-72&amp;n=2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929066"/>
            <a:ext cx="3355876" cy="2341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49960" y="1749818"/>
            <a:ext cx="8786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Места прохождения производственной практики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34" y="2786058"/>
            <a:ext cx="371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ЗАО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Тандер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Барс Торг»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Студент\Desktop\th9Z0XVIS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312662"/>
            <a:ext cx="2643206" cy="1973594"/>
          </a:xfrm>
          <a:prstGeom prst="rect">
            <a:avLst/>
          </a:prstGeom>
          <a:noFill/>
        </p:spPr>
      </p:pic>
      <p:pic>
        <p:nvPicPr>
          <p:cNvPr id="9" name="Picture 3" descr="C:\Users\Студент\Desktop\thA74155W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500570"/>
            <a:ext cx="2571768" cy="192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1800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9959" y="1556792"/>
            <a:ext cx="8786874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/>
              <a:t> 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Очное: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базе 9 классов — 3 г.10 мес. (бюджет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Присваиваемая квалификация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«Архитектор»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939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СПО</a:t>
            </a:r>
            <a:b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«Архитектура»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483" y="188640"/>
            <a:ext cx="1087095" cy="963757"/>
          </a:xfrm>
          <a:prstGeom prst="rect">
            <a:avLst/>
          </a:prstGeom>
        </p:spPr>
      </p:pic>
      <p:pic>
        <p:nvPicPr>
          <p:cNvPr id="6" name="Рисунок 5" descr="12-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681" y="2996952"/>
            <a:ext cx="5484535" cy="36534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962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556792"/>
            <a:ext cx="8786874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Очное: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 базе 9 классов — 3 г.10 мес. (бюджет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Присваиваемая квалификация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техник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Специальность СПО «</a:t>
            </a:r>
            <a:r>
              <a:rPr lang="ru-RU" sz="2700" dirty="0">
                <a:solidFill>
                  <a:schemeClr val="bg1"/>
                </a:solidFill>
                <a:latin typeface="Time Roman" pitchFamily="2" charset="0"/>
                <a:sym typeface="Wingdings"/>
              </a:rPr>
              <a:t>Монтаж </a:t>
            </a:r>
            <a:r>
              <a:rPr lang="ru-RU" sz="2700" dirty="0" smtClean="0">
                <a:solidFill>
                  <a:schemeClr val="bg1"/>
                </a:solidFill>
                <a:latin typeface="Time Roman" pitchFamily="2" charset="0"/>
                <a:sym typeface="Wingdings"/>
              </a:rPr>
              <a:t> и</a:t>
            </a:r>
            <a:r>
              <a:rPr lang="ru-RU" sz="2700" dirty="0">
                <a:solidFill>
                  <a:schemeClr val="bg1"/>
                </a:solidFill>
                <a:latin typeface="Time Roman" pitchFamily="2" charset="0"/>
                <a:sym typeface="Wingdings"/>
              </a:rPr>
              <a:t> </a:t>
            </a:r>
            <a:r>
              <a:rPr lang="ru-RU" sz="2700" dirty="0" smtClean="0">
                <a:solidFill>
                  <a:schemeClr val="bg1"/>
                </a:solidFill>
                <a:latin typeface="Time Roman" pitchFamily="2" charset="0"/>
                <a:sym typeface="Wingdings"/>
              </a:rPr>
              <a:t>эксплуатация внутренних </a:t>
            </a:r>
            <a:r>
              <a:rPr lang="ru-RU" sz="2700" dirty="0">
                <a:solidFill>
                  <a:schemeClr val="bg1"/>
                </a:solidFill>
                <a:latin typeface="Time Roman" pitchFamily="2" charset="0"/>
                <a:sym typeface="Wingdings"/>
              </a:rPr>
              <a:t>сантехнических устройств, </a:t>
            </a:r>
            <a:r>
              <a:rPr lang="ru-RU" sz="2700" dirty="0" smtClean="0">
                <a:solidFill>
                  <a:schemeClr val="bg1"/>
                </a:solidFill>
                <a:latin typeface="Time Roman" pitchFamily="2" charset="0"/>
                <a:sym typeface="Wingdings"/>
              </a:rPr>
              <a:t/>
            </a:r>
            <a:br>
              <a:rPr lang="ru-RU" sz="2700" dirty="0" smtClean="0">
                <a:solidFill>
                  <a:schemeClr val="bg1"/>
                </a:solidFill>
                <a:latin typeface="Time Roman" pitchFamily="2" charset="0"/>
                <a:sym typeface="Wingdings"/>
              </a:rPr>
            </a:br>
            <a:r>
              <a:rPr lang="ru-RU" sz="2700" dirty="0" smtClean="0">
                <a:solidFill>
                  <a:schemeClr val="bg1"/>
                </a:solidFill>
                <a:latin typeface="Time Roman" pitchFamily="2" charset="0"/>
                <a:sym typeface="Wingdings"/>
              </a:rPr>
              <a:t>кондиционирования </a:t>
            </a:r>
            <a:r>
              <a:rPr lang="ru-RU" sz="2700" dirty="0">
                <a:solidFill>
                  <a:schemeClr val="bg1"/>
                </a:solidFill>
                <a:latin typeface="Time Roman" pitchFamily="2" charset="0"/>
                <a:sym typeface="Wingdings"/>
              </a:rPr>
              <a:t>воздуха и </a:t>
            </a:r>
            <a:r>
              <a:rPr lang="ru-RU" sz="2700" dirty="0" smtClean="0">
                <a:solidFill>
                  <a:schemeClr val="bg1"/>
                </a:solidFill>
                <a:latin typeface="Time Roman" pitchFamily="2" charset="0"/>
                <a:sym typeface="Wingdings"/>
              </a:rPr>
              <a:t>вентиляции</a:t>
            </a:r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900" y="701824"/>
            <a:ext cx="964384" cy="854968"/>
          </a:xfrm>
          <a:prstGeom prst="rect">
            <a:avLst/>
          </a:prstGeom>
        </p:spPr>
      </p:pic>
      <p:pic>
        <p:nvPicPr>
          <p:cNvPr id="7" name="Рисунок 6" descr="964931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245777" y="3112792"/>
            <a:ext cx="4661831" cy="33575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780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404664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движении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Skills Russia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1785926"/>
            <a:ext cx="585791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Колледж осуществляет подготовку участников чемпионатов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 6 компетенциям: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Плотницкое дело;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Столярное ремесло;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Облицовщик-плиточник;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Мебельщик-краснодеревщик;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Малярные и декоративные работы</a:t>
            </a:r>
          </a:p>
          <a:p>
            <a:pPr>
              <a:buFont typeface="Wingdings" pitchFamily="2" charset="2"/>
              <a:buChar char="ü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Каменщик</a:t>
            </a:r>
          </a:p>
          <a:p>
            <a:endParaRPr lang="ru-RU" dirty="0"/>
          </a:p>
        </p:txBody>
      </p:sp>
      <p:pic>
        <p:nvPicPr>
          <p:cNvPr id="3076" name="Picture 4" descr="https://edu.tatar.ru/upload/gallery_photo/thumbs/8954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929198"/>
            <a:ext cx="2177565" cy="1643074"/>
          </a:xfrm>
          <a:prstGeom prst="rect">
            <a:avLst/>
          </a:prstGeom>
          <a:noFill/>
        </p:spPr>
      </p:pic>
      <p:pic>
        <p:nvPicPr>
          <p:cNvPr id="3078" name="Picture 6" descr="https://edu.tatar.ru/upload/gallery_photo/thumbs/8954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4500570"/>
            <a:ext cx="2345402" cy="1769714"/>
          </a:xfrm>
          <a:prstGeom prst="rect">
            <a:avLst/>
          </a:prstGeom>
          <a:noFill/>
        </p:spPr>
      </p:pic>
      <p:pic>
        <p:nvPicPr>
          <p:cNvPr id="3079" name="Picture 7" descr="F:\Презентация о колледже\Изображение 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429000"/>
            <a:ext cx="2269426" cy="1702070"/>
          </a:xfrm>
          <a:prstGeom prst="rect">
            <a:avLst/>
          </a:prstGeom>
          <a:noFill/>
        </p:spPr>
      </p:pic>
      <p:pic>
        <p:nvPicPr>
          <p:cNvPr id="3080" name="Picture 8" descr="D:\Рабочий стол\Сорокина\Сорокина КГППК\Фотографии\WRS2014Россия\P11005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714488"/>
            <a:ext cx="2210374" cy="16577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8374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edu.tatar.ru/upload/gallery_photo/6893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214686"/>
            <a:ext cx="4476781" cy="3357586"/>
          </a:xfrm>
          <a:prstGeom prst="rect">
            <a:avLst/>
          </a:prstGeom>
          <a:noFill/>
        </p:spPr>
      </p:pic>
      <p:pic>
        <p:nvPicPr>
          <p:cNvPr id="41988" name="Picture 4" descr="https://edu.tatar.ru/upload/gallery_photo/689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3000372"/>
            <a:ext cx="2399185" cy="363476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691680" y="404664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движении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Skills Russia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1643050"/>
            <a:ext cx="82153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национальных чемпионатах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WSR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колледж ежегодно занимает призовые места по компетенциям: плотницкое дело ; столярное ремесло.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2014 году Лебедев Н.О. занял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 место на национальном чемпионате  по компетенции  плотницкое дело.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Рабочий стол\Сорокина\Сорокина КГППК\Фотографии\Лебедев Франция\SPi99p0Hs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785926"/>
            <a:ext cx="3556025" cy="2000264"/>
          </a:xfrm>
          <a:prstGeom prst="rect">
            <a:avLst/>
          </a:prstGeom>
          <a:noFill/>
        </p:spPr>
      </p:pic>
      <p:pic>
        <p:nvPicPr>
          <p:cNvPr id="43011" name="Picture 3" descr="D:\Рабочий стол\Сорокина\Сорокина КГППК\Фотографии\Лебедев Франция\JBJEYXdjd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714488"/>
            <a:ext cx="1326068" cy="2357454"/>
          </a:xfrm>
          <a:prstGeom prst="rect">
            <a:avLst/>
          </a:prstGeom>
          <a:noFill/>
        </p:spPr>
      </p:pic>
      <p:pic>
        <p:nvPicPr>
          <p:cNvPr id="43012" name="Picture 4" descr="D:\Рабочий стол\Сорокина\Сорокина КГППК\Фотографии\Лебедев Франция\IMAG03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929066"/>
            <a:ext cx="4557722" cy="2577283"/>
          </a:xfrm>
          <a:prstGeom prst="rect">
            <a:avLst/>
          </a:prstGeom>
          <a:noFill/>
        </p:spPr>
      </p:pic>
      <p:pic>
        <p:nvPicPr>
          <p:cNvPr id="43013" name="Picture 5" descr="D:\Рабочий стол\Сорокина\Сорокина КГППК\Фотографии\Лебедев Франция\IMG_6224684803557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143380"/>
            <a:ext cx="3536145" cy="23574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3042" y="214290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движении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Skills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EuroSkills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Франция, г. Лилль, 2014 г.)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404664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движении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 Skills Russia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7158" y="1785926"/>
            <a:ext cx="82868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2015 году Региональным координационным центром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Russia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Республики Татарстан принято решение о создании на базе колледжа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специализированного центра компетенций  по профессиям «Плотник» и «Столяр».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Для организации работы СЦК колледжем приобретено современное оборудование.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643314"/>
            <a:ext cx="2706878" cy="20301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0" y="3571876"/>
            <a:ext cx="2988964" cy="2241723"/>
          </a:xfrm>
          <a:prstGeom prst="rect">
            <a:avLst/>
          </a:prstGeom>
        </p:spPr>
      </p:pic>
      <p:pic>
        <p:nvPicPr>
          <p:cNvPr id="45057" name="Picture 1" descr="D:\Рабочий стол\Сорокина\Грант\Фото от Ильсияр\Изображение 1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357694"/>
            <a:ext cx="2857520" cy="2143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Прием документов: </a:t>
            </a:r>
          </a:p>
          <a:p>
            <a:pPr>
              <a:buNone/>
            </a:pPr>
            <a:r>
              <a:rPr lang="ru-RU" dirty="0" smtClean="0"/>
              <a:t>с 01 июня-15 августа на дневное отделение</a:t>
            </a:r>
          </a:p>
          <a:p>
            <a:pPr>
              <a:buNone/>
            </a:pPr>
            <a:r>
              <a:rPr lang="ru-RU" dirty="0" smtClean="0"/>
              <a:t>с 01 июня-10 сентября на заочное отделение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Телефон приемной комиссии: 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(843) 564-26-41</a:t>
            </a:r>
          </a:p>
          <a:p>
            <a:pPr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ru-RU" dirty="0" smtClean="0"/>
              <a:t>Сайт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kkkhis.ru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1498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Приемная комиссия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C:\Users\user\Desktop\для программы развития\ФОТО\программа развития\2.8\Вход 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3744416" cy="2275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03918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3214686"/>
            <a:ext cx="4458072" cy="2970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3929066"/>
            <a:ext cx="3918079" cy="2610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3042" y="21429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Республиканских мероприятиях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1714488"/>
            <a:ext cx="86439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Участие в Итоговой коллегии Министерства  строительства, архитектуры и ЖКХ Республики Татарстан.</a:t>
            </a:r>
            <a:br>
              <a:rPr lang="ru-RU" sz="2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Президенту Республики Татарстан </a:t>
            </a:r>
            <a:r>
              <a:rPr lang="ru-RU" sz="2100" dirty="0" err="1" smtClean="0">
                <a:latin typeface="Times New Roman" pitchFamily="18" charset="0"/>
                <a:cs typeface="Times New Roman" pitchFamily="18" charset="0"/>
              </a:rPr>
              <a:t>Минниханову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Р.Н. была продемонстрирована экспозиция Колледжа, развернутая в фойе КГАСУ.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46048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1" y="3357562"/>
            <a:ext cx="3652469" cy="24288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1785926"/>
            <a:ext cx="86439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Награждение Президентом РТ Рустамом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Нургалиевичем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Миннихановым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коллектива Колледжа Почетным знаком 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«За активную работу по патриотическому воспитанию граждан РФ».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3357561"/>
            <a:ext cx="3643338" cy="2422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3042" y="21429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Республиканских мероприятиях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0888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214290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Республиканских мероприятиях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4" name="Picture 2" descr="http://kkkhis.ucoz.ru/_nw/1/077156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206303">
            <a:off x="132620" y="3898084"/>
            <a:ext cx="3352779" cy="2513328"/>
          </a:xfrm>
          <a:prstGeom prst="rect">
            <a:avLst/>
          </a:prstGeom>
          <a:noFill/>
        </p:spPr>
      </p:pic>
      <p:pic>
        <p:nvPicPr>
          <p:cNvPr id="44038" name="Picture 6" descr="http://kkkhis.ucoz.ru/_nw/1/339409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2285992"/>
            <a:ext cx="2827138" cy="2119294"/>
          </a:xfrm>
          <a:prstGeom prst="rect">
            <a:avLst/>
          </a:prstGeom>
          <a:noFill/>
        </p:spPr>
      </p:pic>
      <p:pic>
        <p:nvPicPr>
          <p:cNvPr id="44040" name="Picture 8" descr="http://kkkhis.ucoz.ru/_nw/1/521190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63099">
            <a:off x="5657323" y="3863573"/>
            <a:ext cx="3281341" cy="24597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1643050"/>
            <a:ext cx="8858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Участие в ОСЕННЕЙ ЯРМАРКЕ среди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профессиональных образовательных организаций РТ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1396" y="188640"/>
            <a:ext cx="7605215" cy="93610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фестивале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«ВЕСЕННЯЯ КАПЕЛЬ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среди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ССУЗОВ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Казани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E:\Весенняя капель  2015\IMG_3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2817">
            <a:off x="2700360" y="4275677"/>
            <a:ext cx="3493199" cy="23287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 descr="E:\Весенняя капель  2015\IMG_36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9368">
            <a:off x="5877305" y="4324989"/>
            <a:ext cx="3183653" cy="2122436"/>
          </a:xfrm>
          <a:prstGeom prst="snip2DiagRect">
            <a:avLst>
              <a:gd name="adj1" fmla="val 1825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7" name="Picture 7" descr="E:\Весенняя капель  2015\IMG_36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1008">
            <a:off x="5800427" y="1929358"/>
            <a:ext cx="3112004" cy="20746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E:\Весенняя капель  2015\IMG_36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8357">
            <a:off x="2926437" y="2093646"/>
            <a:ext cx="3041046" cy="2027363"/>
          </a:xfrm>
          <a:prstGeom prst="snip2DiagRect">
            <a:avLst>
              <a:gd name="adj1" fmla="val 17643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E:\Весенняя капель  2015\IMG_36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846">
            <a:off x="133008" y="2105399"/>
            <a:ext cx="3058868" cy="20392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9" name="Picture 9" descr="E:\Весенняя капель  2015\IMG_37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6079">
            <a:off x="55428" y="4437912"/>
            <a:ext cx="3228001" cy="215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37566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6731"/>
            <a:ext cx="7389091" cy="84843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Участие в фестивале первокурсников среди ССУЗОВ г. Казани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E:\день первока фото\BpeJ1gZY2D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70">
            <a:off x="279611" y="4119549"/>
            <a:ext cx="3216018" cy="21457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8" name="Picture 6" descr="E:\день первока фото\cv-EOfaxkp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720">
            <a:off x="5578117" y="4222609"/>
            <a:ext cx="3300620" cy="2202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6" name="Picture 4" descr="E:\день первока фото\9LTkG1HxKX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7" y="1866726"/>
            <a:ext cx="3096931" cy="20663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5" name="Picture 3" descr="E:\день первока фото\3KvKI6KKfJ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0304">
            <a:off x="5709247" y="1825877"/>
            <a:ext cx="3119945" cy="2081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83" name="Picture 11" descr="E:\день первока фото\mD0-Rb3Z-Z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33" y="2871693"/>
            <a:ext cx="3217550" cy="2141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="" xmlns:p14="http://schemas.microsoft.com/office/powerpoint/2010/main" val="212444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52698" y="581004"/>
            <a:ext cx="408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 Roman" pitchFamily="2" charset="0"/>
              </a:rPr>
              <a:t>СОЦИАЛЬНОЕ   ПАРТНЕРСТВО</a:t>
            </a:r>
            <a:endParaRPr lang="ru-RU" sz="2000" dirty="0">
              <a:solidFill>
                <a:schemeClr val="bg1"/>
              </a:solidFill>
              <a:latin typeface="Time Roman" pitchFamily="2" charset="0"/>
            </a:endParaRPr>
          </a:p>
        </p:txBody>
      </p:sp>
      <p:pic>
        <p:nvPicPr>
          <p:cNvPr id="7" name="Picture 15" descr="рукопожатие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285728"/>
            <a:ext cx="1071570" cy="67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428596" y="1714488"/>
            <a:ext cx="678661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Барс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Девелопмент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ООО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Ак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таш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ЗАО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Ремстройсервис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ООО «УК«ЖКХ Московского района г.Казани»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ООО «УК «Заречье» г.Казани </a:t>
            </a:r>
          </a:p>
          <a:p>
            <a:pPr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ООО «УК «Уютный дом» г. Казани;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ООО «УК ЖКХ Приволжского района» г.Казани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ООО «Роберт Бош»;</a:t>
            </a:r>
          </a:p>
          <a:p>
            <a:endParaRPr lang="ru-RU" dirty="0"/>
          </a:p>
        </p:txBody>
      </p:sp>
      <p:pic>
        <p:nvPicPr>
          <p:cNvPr id="34" name="Рисунок 33" descr="ак барс девелопмент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57818" y="1714488"/>
            <a:ext cx="1500198" cy="785818"/>
          </a:xfrm>
          <a:prstGeom prst="rect">
            <a:avLst/>
          </a:prstGeom>
        </p:spPr>
      </p:pic>
      <p:pic>
        <p:nvPicPr>
          <p:cNvPr id="35" name="Рисунок 34" descr="logo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571868" y="2428868"/>
            <a:ext cx="1500198" cy="642942"/>
          </a:xfrm>
          <a:prstGeom prst="rect">
            <a:avLst/>
          </a:prstGeom>
        </p:spPr>
      </p:pic>
      <p:pic>
        <p:nvPicPr>
          <p:cNvPr id="37" name="Рисунок 36" descr="скачанные файлы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3428992" y="5929330"/>
            <a:ext cx="1643074" cy="5715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5500702"/>
            <a:ext cx="3357586" cy="7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5272" y="4429132"/>
            <a:ext cx="114664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/>
          <p:cNvPicPr/>
          <p:nvPr/>
        </p:nvPicPr>
        <p:blipFill>
          <a:blip r:embed="rId8"/>
          <a:srcRect t="8718" r="67611" b="70256"/>
          <a:stretch>
            <a:fillRect/>
          </a:stretch>
        </p:blipFill>
        <p:spPr bwMode="auto">
          <a:xfrm>
            <a:off x="4857752" y="3929066"/>
            <a:ext cx="1924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://kkkhis.ru/images/logo/soc-partnery/uk_moskovskogo_rajona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29520" y="2928934"/>
            <a:ext cx="1214446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52698" y="581004"/>
            <a:ext cx="4083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 Roman" pitchFamily="2" charset="0"/>
              </a:rPr>
              <a:t>СОЦИАЛЬНОЕ   ПАРТНЕРСТВО</a:t>
            </a:r>
            <a:endParaRPr lang="ru-RU" sz="2000" dirty="0">
              <a:solidFill>
                <a:schemeClr val="bg1"/>
              </a:solidFill>
              <a:latin typeface="Time Roman" pitchFamily="2" charset="0"/>
            </a:endParaRPr>
          </a:p>
        </p:txBody>
      </p:sp>
      <p:pic>
        <p:nvPicPr>
          <p:cNvPr id="7" name="Picture 15" descr="рукопожатие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285728"/>
            <a:ext cx="1071570" cy="67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428596" y="1500174"/>
            <a:ext cx="678661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-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ГАУСО «Комплексный центр социального обслуживания населения в городском округе г. Казань»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ОАО АИКБ «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Татфондбанк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lnSpc>
                <a:spcPct val="150000"/>
              </a:lnSpc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ООО «Бахетле-1» 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ГАУСО «Реабилитационный центр для детей и подростков с ограниченными возможностями «Апрель» МСЗ РТ в городском округе «город Казань»</a:t>
            </a:r>
          </a:p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- Комплексный Центр социального обслуживания детей и молодежи «Доверие»  Комитета по делам детей и молодежи ИК МО г.Казани ;</a:t>
            </a:r>
          </a:p>
          <a:p>
            <a:endParaRPr lang="ru-RU" dirty="0"/>
          </a:p>
        </p:txBody>
      </p:sp>
      <p:pic>
        <p:nvPicPr>
          <p:cNvPr id="5" name="Рисунок 4" descr="logo_new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786314" y="2571744"/>
            <a:ext cx="1785950" cy="42862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3071810"/>
            <a:ext cx="200026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206" y="3714752"/>
            <a:ext cx="1143008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5357826"/>
            <a:ext cx="1357322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 descr="D:\Рабочий стол\Логотипы\урєёю ъЎёюэ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15206" y="1643050"/>
            <a:ext cx="1333500" cy="123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2643182"/>
            <a:ext cx="6143668" cy="2000264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FontTx/>
              <a:buChar char="-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Филиал Белорусского национального технического университета «Минский государственный архитектурно-строительный колледж»</a:t>
            </a:r>
          </a:p>
          <a:p>
            <a:pPr>
              <a:spcBef>
                <a:spcPts val="0"/>
              </a:spcBef>
              <a:buFontTx/>
              <a:buChar char="-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Астанинский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гуманитарно-строительный колледж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Международное сотрудничество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1202" name="Picture 2" descr="http://kkkhis.ru/images/logo/soc-partnery/ms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6578" y="2214554"/>
            <a:ext cx="1905000" cy="1905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/>
          <a:srcRect l="56120" t="48718" r="28968" b="29487"/>
          <a:stretch>
            <a:fillRect/>
          </a:stretch>
        </p:blipFill>
        <p:spPr bwMode="auto">
          <a:xfrm>
            <a:off x="5072066" y="4357694"/>
            <a:ext cx="142876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925889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928802"/>
            <a:ext cx="8858312" cy="571504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2000" dirty="0" smtClean="0">
              <a:latin typeface="Book Antiqua" pitchFamily="18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000" dirty="0" smtClean="0">
                <a:latin typeface="Book Antiqua" pitchFamily="18" charset="0"/>
              </a:rPr>
              <a:t>ФГБОУ ВПО «КГАСУ»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000" dirty="0" smtClean="0">
                <a:latin typeface="Book Antiqua" pitchFamily="18" charset="0"/>
              </a:rPr>
              <a:t>ФГБОУ ВПО «Российский государственный университет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Book Antiqua" pitchFamily="18" charset="0"/>
              </a:rPr>
              <a:t>       туризма и сервиса»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000" dirty="0" smtClean="0">
                <a:latin typeface="Book Antiqua" pitchFamily="18" charset="0"/>
              </a:rPr>
              <a:t>ГБОУ ВПО «Казанский государственный медицинский университет»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000" dirty="0" smtClean="0">
                <a:latin typeface="Book Antiqua" pitchFamily="18" charset="0"/>
              </a:rPr>
              <a:t>Высшая школа управления ФГБОУ ВПО «КНИТУ»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sz="2000" dirty="0" smtClean="0">
                <a:latin typeface="Book Antiqua" pitchFamily="18" charset="0"/>
              </a:rPr>
              <a:t>Российский университет кооперации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Book Antiqua" pitchFamily="18" charset="0"/>
              </a:rPr>
              <a:t> ЧОУ ВПО «Институт, Экономики, Управления и Права»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>
              <a:latin typeface="Book Antiqua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ВУЗы - партнеры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иэуп казань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330" y="5072074"/>
            <a:ext cx="1228725" cy="1524000"/>
          </a:xfrm>
          <a:prstGeom prst="rect">
            <a:avLst/>
          </a:prstGeom>
        </p:spPr>
      </p:pic>
      <p:pic>
        <p:nvPicPr>
          <p:cNvPr id="5" name="Рисунок 4" descr="кг мед универ.png"/>
          <p:cNvPicPr>
            <a:picLocks noChangeAspect="1"/>
          </p:cNvPicPr>
          <p:nvPr/>
        </p:nvPicPr>
        <p:blipFill>
          <a:blip r:embed="rId3"/>
          <a:srcRect l="81195"/>
          <a:stretch>
            <a:fillRect/>
          </a:stretch>
        </p:blipFill>
        <p:spPr>
          <a:xfrm>
            <a:off x="5786446" y="3143248"/>
            <a:ext cx="877316" cy="714380"/>
          </a:xfrm>
          <a:prstGeom prst="rect">
            <a:avLst/>
          </a:prstGeom>
        </p:spPr>
      </p:pic>
      <p:pic>
        <p:nvPicPr>
          <p:cNvPr id="6" name="Рисунок 5" descr="кгасу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68" y="1721156"/>
            <a:ext cx="1762124" cy="963294"/>
          </a:xfrm>
          <a:prstGeom prst="rect">
            <a:avLst/>
          </a:prstGeom>
        </p:spPr>
      </p:pic>
      <p:pic>
        <p:nvPicPr>
          <p:cNvPr id="7" name="Рисунок 6" descr="книту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834" y="4000504"/>
            <a:ext cx="1142857" cy="1190476"/>
          </a:xfrm>
          <a:prstGeom prst="rect">
            <a:avLst/>
          </a:prstGeom>
        </p:spPr>
      </p:pic>
      <p:pic>
        <p:nvPicPr>
          <p:cNvPr id="8" name="Рисунок 7" descr="рук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838" y="1857365"/>
            <a:ext cx="2138162" cy="1000132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7"/>
          <a:srcRect l="9139" t="7179" r="83073" b="81795"/>
          <a:stretch>
            <a:fillRect/>
          </a:stretch>
        </p:blipFill>
        <p:spPr bwMode="auto">
          <a:xfrm>
            <a:off x="7643834" y="2714620"/>
            <a:ext cx="103367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92588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5786" y="1571612"/>
            <a:ext cx="7873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Образовательный процесс осуществляется в трех зданиях: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3174" y="285728"/>
            <a:ext cx="457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ОБЩАЯ  ХАРАКТЕРИСТИКА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ОБРАЗОВАТЕЛЬНОЙ ОРГАНИЗАЦИИ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240" y="2357430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Учебный корпус, площадь 3339,3 кв.м</a:t>
            </a:r>
          </a:p>
          <a:p>
            <a:pPr marL="457200" indent="-457200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(главное здание)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6116" y="3571876"/>
            <a:ext cx="5143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2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Учебно-лабораторный корпус,</a:t>
            </a:r>
          </a:p>
          <a:p>
            <a:pPr marL="457200" indent="-457200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площадь 2583,2 кв.м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7554" y="4643446"/>
            <a:ext cx="5572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Спортивный зал, площадь 697,4 кв.м.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42910" y="2214554"/>
            <a:ext cx="2000264" cy="4231797"/>
            <a:chOff x="6000760" y="1928802"/>
            <a:chExt cx="2513299" cy="4676601"/>
          </a:xfrm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</p:grpSpPr>
        <p:pic>
          <p:nvPicPr>
            <p:cNvPr id="10" name="Рисунок 9" descr="2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00760" y="3500438"/>
              <a:ext cx="2513299" cy="1474469"/>
            </a:xfrm>
            <a:prstGeom prst="rect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</p:pic>
        <p:pic>
          <p:nvPicPr>
            <p:cNvPr id="11" name="Рисунок 10" descr="1.jpg"/>
            <p:cNvPicPr>
              <a:picLocks noChangeAspect="1"/>
            </p:cNvPicPr>
            <p:nvPr/>
          </p:nvPicPr>
          <p:blipFill>
            <a:blip r:embed="rId3" cstate="print">
              <a:lum bright="20000" contrast="20000"/>
            </a:blip>
            <a:srcRect t="12141" r="9106" b="18049"/>
            <a:stretch>
              <a:fillRect/>
            </a:stretch>
          </p:blipFill>
          <p:spPr>
            <a:xfrm>
              <a:off x="6000760" y="1928802"/>
              <a:ext cx="2500330" cy="1481404"/>
            </a:xfrm>
            <a:prstGeom prst="rect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</p:pic>
        <p:pic>
          <p:nvPicPr>
            <p:cNvPr id="12" name="Содержимое 3" descr="фото 5.JPG"/>
            <p:cNvPicPr>
              <a:picLocks noChangeAspect="1"/>
            </p:cNvPicPr>
            <p:nvPr/>
          </p:nvPicPr>
          <p:blipFill>
            <a:blip r:embed="rId4" cstate="print"/>
            <a:srcRect l="10390" t="9889" b="14225"/>
            <a:stretch>
              <a:fillRect/>
            </a:stretch>
          </p:blipFill>
          <p:spPr bwMode="auto">
            <a:xfrm>
              <a:off x="6000760" y="5072074"/>
              <a:ext cx="2500330" cy="1533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</p:pic>
      </p:grpSp>
      <p:pic>
        <p:nvPicPr>
          <p:cNvPr id="16" name="Рисунок 15" descr="remont_stroyka_0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00760" y="5072074"/>
            <a:ext cx="2286005" cy="15378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472" y="1785926"/>
            <a:ext cx="83487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</a:rPr>
              <a:t>Теоретическое обучение проводится в кабинетах,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</a:rPr>
              <a:t>оснащенных необходимым учебным оборудованием</a:t>
            </a:r>
            <a:endParaRPr lang="ru-RU" sz="2400" dirty="0">
              <a:solidFill>
                <a:srgbClr val="002060"/>
              </a:solidFill>
              <a:latin typeface="Time Rom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348" y="2928934"/>
            <a:ext cx="6540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 Roman" pitchFamily="2" charset="0"/>
              </a:rPr>
              <a:t>в главном здании -  34 кабинета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 Roman" pitchFamily="2" charset="0"/>
              </a:rPr>
              <a:t>в учебно-лабораторном корпусе – 13 кабинетов</a:t>
            </a:r>
          </a:p>
          <a:p>
            <a:endParaRPr lang="ru-RU" sz="2400" dirty="0">
              <a:latin typeface="Time Roman" pitchFamily="2" charset="0"/>
            </a:endParaRPr>
          </a:p>
        </p:txBody>
      </p:sp>
      <p:pic>
        <p:nvPicPr>
          <p:cNvPr id="13" name="Рисунок 12" descr="загруженное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1024" y="2714620"/>
            <a:ext cx="857250" cy="127635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357158" y="4429132"/>
            <a:ext cx="8429684" cy="1857388"/>
            <a:chOff x="285720" y="4643446"/>
            <a:chExt cx="8501122" cy="1857388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85720" y="4643446"/>
              <a:ext cx="8501122" cy="18573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 descr="P1080339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03977" y="4714884"/>
              <a:ext cx="2411427" cy="1685740"/>
            </a:xfrm>
            <a:prstGeom prst="rect">
              <a:avLst/>
            </a:prstGeom>
          </p:spPr>
        </p:pic>
        <p:pic>
          <p:nvPicPr>
            <p:cNvPr id="8" name="Рисунок 7" descr="IMG_2841.JPG"/>
            <p:cNvPicPr>
              <a:picLocks noChangeAspect="1"/>
            </p:cNvPicPr>
            <p:nvPr/>
          </p:nvPicPr>
          <p:blipFill>
            <a:blip r:embed="rId4" cstate="print">
              <a:lum bright="10000" contrast="30000"/>
            </a:blip>
            <a:srcRect t="6175"/>
            <a:stretch>
              <a:fillRect/>
            </a:stretch>
          </p:blipFill>
          <p:spPr>
            <a:xfrm>
              <a:off x="4000496" y="4714884"/>
              <a:ext cx="2257959" cy="1714512"/>
            </a:xfrm>
            <a:prstGeom prst="rect">
              <a:avLst/>
            </a:prstGeom>
          </p:spPr>
        </p:pic>
        <p:pic>
          <p:nvPicPr>
            <p:cNvPr id="9" name="Рисунок 8" descr="P1080752.JPG"/>
            <p:cNvPicPr>
              <a:picLocks noChangeAspect="1"/>
            </p:cNvPicPr>
            <p:nvPr/>
          </p:nvPicPr>
          <p:blipFill>
            <a:blip r:embed="rId5" cstate="print">
              <a:lum bright="20000" contrast="30000"/>
            </a:blip>
            <a:srcRect l="15625" r="14062" b="7291"/>
            <a:stretch>
              <a:fillRect/>
            </a:stretch>
          </p:blipFill>
          <p:spPr>
            <a:xfrm>
              <a:off x="2357422" y="4714884"/>
              <a:ext cx="1606764" cy="1714512"/>
            </a:xfrm>
            <a:prstGeom prst="rect">
              <a:avLst/>
            </a:prstGeom>
          </p:spPr>
        </p:pic>
        <p:pic>
          <p:nvPicPr>
            <p:cNvPr id="17" name="Picture 6" descr="IMG_1476"/>
            <p:cNvPicPr>
              <a:picLocks noChangeAspect="1" noChangeArrowheads="1"/>
            </p:cNvPicPr>
            <p:nvPr/>
          </p:nvPicPr>
          <p:blipFill>
            <a:blip r:embed="rId6" cstate="print">
              <a:lum bright="-12000"/>
            </a:blip>
            <a:srcRect l="8612" r="8493" b="2392"/>
            <a:stretch>
              <a:fillRect/>
            </a:stretch>
          </p:blipFill>
          <p:spPr bwMode="auto">
            <a:xfrm>
              <a:off x="344551" y="4714884"/>
              <a:ext cx="1941433" cy="1714512"/>
            </a:xfrm>
            <a:prstGeom prst="rect">
              <a:avLst/>
            </a:prstGeom>
            <a:noFill/>
            <a:effectLst>
              <a:outerShdw dist="45791" dir="3378596" algn="ctr" rotWithShape="0">
                <a:srgbClr val="808080"/>
              </a:outerShdw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2643174" y="285728"/>
            <a:ext cx="457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ОБЩАЯ  ХАРАКТЕРИСТИКА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ОБРАЗОВАТЕЛЬНОЙ ОРГАНИЗАЦИИ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039215" y="1714488"/>
            <a:ext cx="5010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</a:rPr>
              <a:t>Для организации учебной практики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 Roman" pitchFamily="2" charset="0"/>
              </a:rPr>
              <a:t> колледж располагает мастерскими: </a:t>
            </a:r>
            <a:endParaRPr lang="ru-RU" sz="2400" dirty="0">
              <a:solidFill>
                <a:srgbClr val="002060"/>
              </a:solidFill>
              <a:latin typeface="Time Roman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472" y="2714620"/>
            <a:ext cx="5197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 Roman" pitchFamily="2" charset="0"/>
                <a:sym typeface="Wingdings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 Roman" pitchFamily="2" charset="0"/>
                <a:sym typeface="Wingdings"/>
              </a:rPr>
              <a:t></a:t>
            </a:r>
            <a:r>
              <a:rPr lang="ru-RU" sz="2000" dirty="0" smtClean="0">
                <a:latin typeface="Time Roman" pitchFamily="2" charset="0"/>
                <a:sym typeface="Wingdings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 Roman" pitchFamily="2" charset="0"/>
              </a:rPr>
              <a:t>мастерская столярно-плотничных работ</a:t>
            </a:r>
            <a:endParaRPr lang="ru-RU" dirty="0">
              <a:solidFill>
                <a:srgbClr val="002060"/>
              </a:solidFill>
              <a:latin typeface="Time Rom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2910" y="3071810"/>
            <a:ext cx="741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 Roman" pitchFamily="2" charset="0"/>
                <a:sym typeface="Wingdings"/>
              </a:rPr>
              <a:t></a:t>
            </a:r>
            <a:r>
              <a:rPr lang="ru-RU" dirty="0" smtClean="0">
                <a:solidFill>
                  <a:srgbClr val="002060"/>
                </a:solidFill>
                <a:latin typeface="Time Roman" pitchFamily="2" charset="0"/>
                <a:sym typeface="Wingdings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 Roman" pitchFamily="2" charset="0"/>
              </a:rPr>
              <a:t>мастерские малярных, штукатурных и облицовочных работ;</a:t>
            </a:r>
            <a:endParaRPr lang="ru-RU" dirty="0">
              <a:solidFill>
                <a:srgbClr val="002060"/>
              </a:solidFill>
              <a:latin typeface="Time Rom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910" y="3429000"/>
            <a:ext cx="7205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 Roman" pitchFamily="2" charset="0"/>
                <a:sym typeface="Wingdings"/>
              </a:rPr>
              <a:t></a:t>
            </a:r>
            <a:r>
              <a:rPr lang="ru-RU" dirty="0" smtClean="0">
                <a:solidFill>
                  <a:srgbClr val="002060"/>
                </a:solidFill>
                <a:latin typeface="Time Roman" pitchFamily="2" charset="0"/>
                <a:sym typeface="Wingdings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 Roman" pitchFamily="2" charset="0"/>
              </a:rPr>
              <a:t>мастерская ручной и механической обработки древесины</a:t>
            </a:r>
            <a:endParaRPr lang="ru-RU" dirty="0">
              <a:solidFill>
                <a:srgbClr val="002060"/>
              </a:solidFill>
              <a:latin typeface="Time Rom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910" y="3786190"/>
            <a:ext cx="3206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 Roman" pitchFamily="2" charset="0"/>
                <a:sym typeface="Wingdings"/>
              </a:rPr>
              <a:t></a:t>
            </a:r>
            <a:r>
              <a:rPr lang="ru-RU" dirty="0" smtClean="0">
                <a:solidFill>
                  <a:srgbClr val="002060"/>
                </a:solidFill>
                <a:latin typeface="Time Roman" pitchFamily="2" charset="0"/>
                <a:sym typeface="Wingdings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 Roman" pitchFamily="2" charset="0"/>
              </a:rPr>
              <a:t>мастерская каменных работ.</a:t>
            </a:r>
            <a:endParaRPr lang="ru-RU" dirty="0">
              <a:solidFill>
                <a:srgbClr val="002060"/>
              </a:solidFill>
              <a:latin typeface="Time Roman" pitchFamily="2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714348" y="4714884"/>
            <a:ext cx="7786742" cy="1571636"/>
            <a:chOff x="714348" y="4857760"/>
            <a:chExt cx="7786742" cy="1571636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714348" y="4857760"/>
              <a:ext cx="7786742" cy="1571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 descr="SOUS4254.JPG"/>
            <p:cNvPicPr>
              <a:picLocks noChangeAspect="1"/>
            </p:cNvPicPr>
            <p:nvPr/>
          </p:nvPicPr>
          <p:blipFill>
            <a:blip r:embed="rId2" cstate="print">
              <a:lum contrast="10000"/>
            </a:blip>
            <a:srcRect r="16406" b="781"/>
            <a:stretch>
              <a:fillRect/>
            </a:stretch>
          </p:blipFill>
          <p:spPr>
            <a:xfrm>
              <a:off x="6643702" y="4929198"/>
              <a:ext cx="1785950" cy="1413183"/>
            </a:xfrm>
            <a:prstGeom prst="rect">
              <a:avLst/>
            </a:prstGeom>
          </p:spPr>
        </p:pic>
        <p:pic>
          <p:nvPicPr>
            <p:cNvPr id="23" name="Picture 8" descr="Изображение 087"/>
            <p:cNvPicPr>
              <a:picLocks noChangeAspect="1" noChangeArrowheads="1"/>
            </p:cNvPicPr>
            <p:nvPr/>
          </p:nvPicPr>
          <p:blipFill>
            <a:blip r:embed="rId3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666841" y="4929198"/>
              <a:ext cx="1905423" cy="1428736"/>
            </a:xfrm>
            <a:prstGeom prst="rect">
              <a:avLst/>
            </a:prstGeom>
            <a:noFill/>
          </p:spPr>
        </p:pic>
        <p:pic>
          <p:nvPicPr>
            <p:cNvPr id="24" name="Picture 11" descr="IMG_1241"/>
            <p:cNvPicPr>
              <a:picLocks noChangeAspect="1" noChangeArrowheads="1"/>
            </p:cNvPicPr>
            <p:nvPr/>
          </p:nvPicPr>
          <p:blipFill>
            <a:blip r:embed="rId4" cstate="print">
              <a:lum bright="-6000" contrast="20000"/>
            </a:blip>
            <a:srcRect t="16924" b="21596"/>
            <a:stretch>
              <a:fillRect/>
            </a:stretch>
          </p:blipFill>
          <p:spPr bwMode="auto">
            <a:xfrm>
              <a:off x="2857488" y="4929198"/>
              <a:ext cx="1785950" cy="1464066"/>
            </a:xfrm>
            <a:prstGeom prst="rect">
              <a:avLst/>
            </a:prstGeom>
            <a:noFill/>
          </p:spPr>
        </p:pic>
        <p:pic>
          <p:nvPicPr>
            <p:cNvPr id="25" name="Picture 5" descr="SDC14411"/>
            <p:cNvPicPr>
              <a:picLocks noChangeAspect="1" noChangeArrowheads="1"/>
            </p:cNvPicPr>
            <p:nvPr/>
          </p:nvPicPr>
          <p:blipFill>
            <a:blip r:embed="rId5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804837" y="4929198"/>
              <a:ext cx="1981213" cy="1428760"/>
            </a:xfrm>
            <a:prstGeom prst="rect">
              <a:avLst/>
            </a:prstGeom>
            <a:noFill/>
          </p:spPr>
        </p:pic>
      </p:grpSp>
      <p:pic>
        <p:nvPicPr>
          <p:cNvPr id="27" name="Рисунок 26" descr="загруженное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9586" y="3143248"/>
            <a:ext cx="857250" cy="127635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43174" y="285728"/>
            <a:ext cx="4574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ОБЩАЯ  ХАРАКТЕРИСТИКА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ОБРАЗОВАТЕЛЬНОЙ ОРГАНИЗАЦИИ</a:t>
            </a: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332656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Мастерская каменных работ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3050"/>
            <a:ext cx="3000364" cy="2250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6" y="3929066"/>
            <a:ext cx="3683901" cy="2762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1643050"/>
            <a:ext cx="2950861" cy="2213145"/>
          </a:xfrm>
          <a:prstGeom prst="rect">
            <a:avLst/>
          </a:prstGeom>
        </p:spPr>
      </p:pic>
      <p:pic>
        <p:nvPicPr>
          <p:cNvPr id="2050" name="Picture 2" descr="F:\Презентация о колледже\новая мастерская\DSC029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7880" y="1643050"/>
            <a:ext cx="3006120" cy="2254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56001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332656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Мастерская столярно-плотничных работ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F:\Грант\3.jpg"/>
          <p:cNvPicPr>
            <a:picLocks noChangeAspect="1" noChangeArrowheads="1"/>
          </p:cNvPicPr>
          <p:nvPr/>
        </p:nvPicPr>
        <p:blipFill>
          <a:blip r:embed="rId2" cstate="print"/>
          <a:srcRect b="50681"/>
          <a:stretch>
            <a:fillRect/>
          </a:stretch>
        </p:blipFill>
        <p:spPr bwMode="auto">
          <a:xfrm>
            <a:off x="5214942" y="3929066"/>
            <a:ext cx="3643338" cy="2541340"/>
          </a:xfrm>
          <a:prstGeom prst="rect">
            <a:avLst/>
          </a:prstGeom>
          <a:noFill/>
        </p:spPr>
      </p:pic>
      <p:pic>
        <p:nvPicPr>
          <p:cNvPr id="7" name="Picture 1" descr="\\Server\ОБЖ\Фотки про колледж\УЛК гл. админ. 27.05.15г\IMG_6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1714488"/>
            <a:ext cx="4607751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365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1104</Words>
  <Application>Microsoft Office PowerPoint</Application>
  <PresentationFormat>Экран (4:3)</PresentationFormat>
  <Paragraphs>206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Приемная комиссия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Общежитие</vt:lpstr>
      <vt:lpstr>Специальность СПО «Строительство и эксплуатация зданий и сооружений»</vt:lpstr>
      <vt:lpstr>Специальность СПО «Строительство и эксплуатация зданий и сооружений»</vt:lpstr>
      <vt:lpstr>Специальность  СПО «Сервис  домашнего и коммунального хозяйства»</vt:lpstr>
      <vt:lpstr>Специальность  СПО «Сервис  домашнего и коммунального хозяйства»</vt:lpstr>
      <vt:lpstr>Специальность СПО «Профессиональное  обучение (в строительной отрасли)»</vt:lpstr>
      <vt:lpstr>Специальность СПО «Профессиональное  обучение (в строительной отрасли)»</vt:lpstr>
      <vt:lpstr>Специальность СПО «Экономика  и бухгалтерский учет (по отраслям)»</vt:lpstr>
      <vt:lpstr>Специальность СПО «Экономика  и бухгалтерский учет (по отраслям)»</vt:lpstr>
      <vt:lpstr>Специальность СПО «Социальная работа»</vt:lpstr>
      <vt:lpstr>Специальность СПО «Социальная работа»</vt:lpstr>
      <vt:lpstr>Специальность СПО  «Коммерция (по отраслям)»</vt:lpstr>
      <vt:lpstr>Специальность СПО  «Коммерция (по отраслям)»</vt:lpstr>
      <vt:lpstr>Специальность СПО  «Архитектура»</vt:lpstr>
      <vt:lpstr>Специальность СПО «Монтаж  и эксплуатация внутренних сантехнических устройств,  кондиционирования воздуха и вентиляции»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Участие в фестивале «ВЕСЕННЯЯ КАПЕЛЬ»  среди ССУЗОВ г. Казани</vt:lpstr>
      <vt:lpstr>Участие в фестивале первокурсников среди ССУЗОВ г. Казани</vt:lpstr>
      <vt:lpstr>Слайд 45</vt:lpstr>
      <vt:lpstr>Слайд 46</vt:lpstr>
      <vt:lpstr>Международное сотрудничество</vt:lpstr>
      <vt:lpstr>ВУЗы - партнеры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 ТУСЯ11</dc:creator>
  <cp:lastModifiedBy>Сорокина</cp:lastModifiedBy>
  <cp:revision>350</cp:revision>
  <dcterms:created xsi:type="dcterms:W3CDTF">2013-12-24T06:36:26Z</dcterms:created>
  <dcterms:modified xsi:type="dcterms:W3CDTF">2016-03-28T12:19:03Z</dcterms:modified>
</cp:coreProperties>
</file>