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59" r:id="rId3"/>
    <p:sldId id="400" r:id="rId4"/>
    <p:sldId id="419" r:id="rId5"/>
    <p:sldId id="258" r:id="rId6"/>
    <p:sldId id="424" r:id="rId7"/>
    <p:sldId id="428" r:id="rId8"/>
    <p:sldId id="281" r:id="rId9"/>
    <p:sldId id="277" r:id="rId10"/>
    <p:sldId id="268" r:id="rId11"/>
    <p:sldId id="401" r:id="rId12"/>
    <p:sldId id="426" r:id="rId13"/>
    <p:sldId id="314" r:id="rId14"/>
    <p:sldId id="296" r:id="rId15"/>
    <p:sldId id="297" r:id="rId16"/>
    <p:sldId id="315" r:id="rId17"/>
    <p:sldId id="421" r:id="rId18"/>
    <p:sldId id="420" r:id="rId19"/>
    <p:sldId id="311" r:id="rId20"/>
    <p:sldId id="333" r:id="rId21"/>
    <p:sldId id="312" r:id="rId22"/>
    <p:sldId id="329" r:id="rId23"/>
    <p:sldId id="313" r:id="rId24"/>
    <p:sldId id="320" r:id="rId25"/>
    <p:sldId id="327" r:id="rId26"/>
    <p:sldId id="403" r:id="rId27"/>
    <p:sldId id="405" r:id="rId28"/>
    <p:sldId id="411" r:id="rId29"/>
    <p:sldId id="416" r:id="rId30"/>
    <p:sldId id="359" r:id="rId31"/>
    <p:sldId id="406" r:id="rId32"/>
    <p:sldId id="407" r:id="rId33"/>
    <p:sldId id="412" r:id="rId34"/>
    <p:sldId id="413" r:id="rId35"/>
    <p:sldId id="408" r:id="rId36"/>
    <p:sldId id="409" r:id="rId37"/>
    <p:sldId id="437" r:id="rId38"/>
    <p:sldId id="430" r:id="rId39"/>
    <p:sldId id="431" r:id="rId40"/>
    <p:sldId id="432" r:id="rId41"/>
    <p:sldId id="427" r:id="rId42"/>
    <p:sldId id="429" r:id="rId43"/>
    <p:sldId id="438" r:id="rId44"/>
    <p:sldId id="418" r:id="rId45"/>
    <p:sldId id="423" r:id="rId46"/>
    <p:sldId id="434" r:id="rId47"/>
    <p:sldId id="435" r:id="rId48"/>
    <p:sldId id="422" r:id="rId49"/>
    <p:sldId id="425" r:id="rId50"/>
    <p:sldId id="402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59" autoAdjust="0"/>
    <p:restoredTop sz="94660"/>
  </p:normalViewPr>
  <p:slideViewPr>
    <p:cSldViewPr>
      <p:cViewPr varScale="1">
        <p:scale>
          <a:sx n="117" d="100"/>
          <a:sy n="117" d="100"/>
        </p:scale>
        <p:origin x="-14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C665A4-967D-4657-9766-F4017B0BE69D}" type="datetimeFigureOut">
              <a:rPr lang="ru-RU" smtClean="0"/>
              <a:pPr/>
              <a:t>14.06.2016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80966F-177B-4280-8FE1-05C03797E7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809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PowerPoint1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16633"/>
            <a:ext cx="8856984" cy="4824536"/>
          </a:xfrm>
        </p:spPr>
        <p:txBody>
          <a:bodyPr>
            <a:normAutofit fontScale="90000"/>
          </a:bodyPr>
          <a:lstStyle/>
          <a:p>
            <a:r>
              <a:rPr lang="ru-RU" sz="2700" dirty="0"/>
              <a:t>Министерство образования и науки Республики </a:t>
            </a:r>
            <a:r>
              <a:rPr lang="ru-RU" sz="2700" dirty="0" smtClean="0"/>
              <a:t>Татарстан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ru-RU" sz="3100" dirty="0" smtClean="0"/>
              <a:t>Государственное </a:t>
            </a:r>
            <a:r>
              <a:rPr lang="ru-RU" sz="3100" dirty="0"/>
              <a:t>автономное </a:t>
            </a:r>
            <a:r>
              <a:rPr lang="ru-RU" sz="3100" dirty="0" smtClean="0"/>
              <a:t>профессиональное образовательное </a:t>
            </a:r>
            <a:r>
              <a:rPr lang="ru-RU" sz="3100" dirty="0"/>
              <a:t>учреждение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6000" b="1" dirty="0" smtClean="0"/>
              <a:t>«Камский строительный </a:t>
            </a:r>
            <a:r>
              <a:rPr lang="ru-RU" sz="6000" b="1" dirty="0"/>
              <a:t>колледж </a:t>
            </a:r>
            <a:br>
              <a:rPr lang="ru-RU" sz="6000" b="1" dirty="0"/>
            </a:br>
            <a:r>
              <a:rPr lang="ru-RU" sz="6000" b="1" dirty="0"/>
              <a:t>имени Е.Н.Батенчука»</a:t>
            </a:r>
            <a:r>
              <a:rPr lang="ru-RU" sz="4900" b="1" dirty="0"/>
              <a:t/>
            </a:r>
            <a:br>
              <a:rPr lang="ru-RU" sz="4900" b="1" dirty="0"/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355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8064" cy="38610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783460"/>
            <a:ext cx="393374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Геодезическая практика</a:t>
            </a:r>
            <a:endParaRPr lang="ru-RU" sz="38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893" y="2708920"/>
            <a:ext cx="5532107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0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596" y="-99392"/>
            <a:ext cx="5220072" cy="347941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107884"/>
            <a:ext cx="5364088" cy="3877368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5364088" y="248366"/>
            <a:ext cx="377991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/>
              <a:t>Лаборатория </a:t>
            </a:r>
          </a:p>
          <a:p>
            <a:r>
              <a:rPr lang="ru-RU" sz="3000" b="1" dirty="0" smtClean="0"/>
              <a:t>испытания </a:t>
            </a:r>
          </a:p>
          <a:p>
            <a:r>
              <a:rPr lang="ru-RU" sz="3000" b="1" dirty="0" smtClean="0"/>
              <a:t>строительных </a:t>
            </a:r>
          </a:p>
          <a:p>
            <a:r>
              <a:rPr lang="ru-RU" sz="3000" b="1" dirty="0" smtClean="0"/>
              <a:t>материалов и конструкций</a:t>
            </a:r>
            <a:endParaRPr lang="ru-RU" sz="3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4077072"/>
            <a:ext cx="3779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/>
              <a:t>Лаборатория </a:t>
            </a:r>
          </a:p>
          <a:p>
            <a:r>
              <a:rPr lang="ru-RU" sz="3000" b="1" dirty="0" smtClean="0"/>
              <a:t>электротехники</a:t>
            </a:r>
          </a:p>
          <a:p>
            <a:r>
              <a:rPr lang="ru-RU" sz="3000" b="1" dirty="0" smtClean="0"/>
              <a:t>и автоматизации производств</a:t>
            </a:r>
            <a:endParaRPr lang="ru-RU" sz="3000" b="1" dirty="0"/>
          </a:p>
        </p:txBody>
      </p:sp>
    </p:spTree>
    <p:extLst>
      <p:ext uri="{BB962C8B-B14F-4D97-AF65-F5344CB8AC3E}">
        <p14:creationId xmlns:p14="http://schemas.microsoft.com/office/powerpoint/2010/main" val="211984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вырезанными противолежащими углами 2"/>
          <p:cNvSpPr/>
          <p:nvPr/>
        </p:nvSpPr>
        <p:spPr>
          <a:xfrm rot="5400000">
            <a:off x="4427984" y="-3123728"/>
            <a:ext cx="648072" cy="8280920"/>
          </a:xfrm>
          <a:prstGeom prst="snip2DiagRect">
            <a:avLst>
              <a:gd name="adj1" fmla="val 0"/>
              <a:gd name="adj2" fmla="val 46596"/>
            </a:avLst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Прямоугольник с двумя вырезанными противолежащими углами 3"/>
          <p:cNvSpPr/>
          <p:nvPr/>
        </p:nvSpPr>
        <p:spPr>
          <a:xfrm>
            <a:off x="1115616" y="224644"/>
            <a:ext cx="7416824" cy="936104"/>
          </a:xfrm>
          <a:prstGeom prst="snip2DiagRect">
            <a:avLst>
              <a:gd name="adj1" fmla="val 0"/>
              <a:gd name="adj2" fmla="val 3590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УПРАВЛЕНИЕ, ЭКСПЛУАТАЦИЯ И ОБСЛУЖИВАНИЕ МНОГОКВАРТИРНОГО ДОМА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3" y="1252786"/>
            <a:ext cx="4747757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 smtClean="0"/>
              <a:t>Область применения</a:t>
            </a:r>
            <a:endParaRPr lang="ru-RU" dirty="0" smtClean="0"/>
          </a:p>
          <a:p>
            <a:endParaRPr lang="ru-RU" dirty="0"/>
          </a:p>
          <a:p>
            <a:pPr algn="just"/>
            <a:r>
              <a:rPr lang="ru-RU" sz="2400" dirty="0"/>
              <a:t>О</a:t>
            </a:r>
            <a:r>
              <a:rPr lang="ru-RU" sz="2400" dirty="0" smtClean="0"/>
              <a:t>рганизация </a:t>
            </a:r>
            <a:r>
              <a:rPr lang="ru-RU" sz="2400" dirty="0"/>
              <a:t>и проведение работ </a:t>
            </a:r>
            <a:r>
              <a:rPr lang="ru-RU" sz="2400" dirty="0" smtClean="0"/>
              <a:t>обеспечивающих сохранность общего имущества многоквартирного дома в течение нормативного срока его службы, комфортные и безопасные условия проживания граждан; решение вопросов, предоставление коммунальных услуг гражданам.</a:t>
            </a:r>
            <a:endParaRPr lang="ru-RU" sz="2400" dirty="0"/>
          </a:p>
        </p:txBody>
      </p:sp>
      <p:pic>
        <p:nvPicPr>
          <p:cNvPr id="2050" name="Picture 2" descr="C:\Users\mtp\Desktop\model_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20" y="1844824"/>
            <a:ext cx="4500500" cy="454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93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5" y="1340768"/>
            <a:ext cx="453650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 smtClean="0"/>
              <a:t>Область применения</a:t>
            </a:r>
          </a:p>
          <a:p>
            <a:endParaRPr lang="ru-RU" dirty="0" smtClean="0"/>
          </a:p>
          <a:p>
            <a:endParaRPr lang="ru-RU" dirty="0"/>
          </a:p>
          <a:p>
            <a:pPr algn="just"/>
            <a:r>
              <a:rPr lang="ru-RU" sz="2600" dirty="0"/>
              <a:t>О</a:t>
            </a:r>
            <a:r>
              <a:rPr lang="ru-RU" sz="2600" dirty="0" smtClean="0"/>
              <a:t>рганизация </a:t>
            </a:r>
            <a:r>
              <a:rPr lang="ru-RU" sz="2600" dirty="0"/>
              <a:t>и проведение работ по проектированию, строительству, содержанию и </a:t>
            </a:r>
            <a:r>
              <a:rPr lang="ru-RU" sz="2600" dirty="0" smtClean="0"/>
              <a:t>ремонту, реконструкции </a:t>
            </a:r>
            <a:r>
              <a:rPr lang="ru-RU" sz="2600" dirty="0"/>
              <a:t>автомобильных дорог и аэродромов.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Прямоугольник с двумя вырезанными противолежащими углами 4"/>
          <p:cNvSpPr/>
          <p:nvPr/>
        </p:nvSpPr>
        <p:spPr>
          <a:xfrm rot="5400000">
            <a:off x="4427984" y="-3123728"/>
            <a:ext cx="648072" cy="8280920"/>
          </a:xfrm>
          <a:prstGeom prst="snip2DiagRect">
            <a:avLst>
              <a:gd name="adj1" fmla="val 0"/>
              <a:gd name="adj2" fmla="val 46596"/>
            </a:avLst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1043608" y="213334"/>
            <a:ext cx="7416824" cy="936104"/>
          </a:xfrm>
          <a:prstGeom prst="snip2DiagRect">
            <a:avLst>
              <a:gd name="adj1" fmla="val 0"/>
              <a:gd name="adj2" fmla="val 3590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600" b="1" dirty="0" smtClean="0">
                <a:solidFill>
                  <a:schemeClr val="tx1"/>
                </a:solidFill>
              </a:rPr>
              <a:t>СТРОИТЕЛЬСТВО И ЭКСПЛУАТАЦИЯ АВТОМОБИЛЬНЫХ ДОРОГ И АЭРОДРОМОВ</a:t>
            </a:r>
            <a:endParaRPr lang="ru-RU" sz="2600" b="1" dirty="0">
              <a:solidFill>
                <a:schemeClr val="tx1"/>
              </a:solidFill>
            </a:endParaRPr>
          </a:p>
        </p:txBody>
      </p:sp>
      <p:pic>
        <p:nvPicPr>
          <p:cNvPr id="7" name="Picture 2" descr="C:\Users\mtp\Desktop\d3d3LnNkZWxhbm91bmFzLnJ1L3VwbG9hZHMvMi83LzI3MjEzNzM2NDA2ODUuanBlZz9fX2lkPTM2NzI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063" y="2708920"/>
            <a:ext cx="428396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07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3" y="1196752"/>
            <a:ext cx="417646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u="sng" dirty="0" smtClean="0"/>
          </a:p>
          <a:p>
            <a:r>
              <a:rPr lang="ru-RU" sz="2400" b="1" u="sng" dirty="0" smtClean="0"/>
              <a:t>Область применения:</a:t>
            </a:r>
          </a:p>
          <a:p>
            <a:endParaRPr lang="ru-RU" sz="1200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учет имущества и обязательств организации, проведение и оформление хозяйственных операций,    обработка бухгалтерской информации, проведение расчетов с бюджетом и внебюджетными  фондами,  формирование бухгалтерской отчетности, налоговый учет, налоговое планирование</a:t>
            </a:r>
            <a:endParaRPr lang="ru-RU" dirty="0"/>
          </a:p>
        </p:txBody>
      </p:sp>
      <p:sp>
        <p:nvSpPr>
          <p:cNvPr id="5" name="Прямоугольник с двумя вырезанными противолежащими углами 4"/>
          <p:cNvSpPr/>
          <p:nvPr/>
        </p:nvSpPr>
        <p:spPr>
          <a:xfrm rot="5400000">
            <a:off x="4427984" y="-3123728"/>
            <a:ext cx="648072" cy="8280920"/>
          </a:xfrm>
          <a:prstGeom prst="snip2DiagRect">
            <a:avLst>
              <a:gd name="adj1" fmla="val 0"/>
              <a:gd name="adj2" fmla="val 46596"/>
            </a:avLst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899592" y="213334"/>
            <a:ext cx="7560840" cy="936104"/>
          </a:xfrm>
          <a:prstGeom prst="snip2DiagRect">
            <a:avLst>
              <a:gd name="adj1" fmla="val 0"/>
              <a:gd name="adj2" fmla="val 3590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ЭКОНОМИКА И БУХГАЛТЕРСКИЙ УЧЕТ </a:t>
            </a:r>
          </a:p>
          <a:p>
            <a:r>
              <a:rPr lang="ru-RU" sz="2400" b="1" dirty="0" smtClean="0">
                <a:solidFill>
                  <a:schemeClr val="tx1"/>
                </a:solidFill>
              </a:rPr>
              <a:t>(ПО ОТРАСЛЯМ)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7" name="Picture 2" descr="P:\foto\Внутри колледжа\2014\Симонова\P12808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12976"/>
            <a:ext cx="4860032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32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668011" cy="35010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32040" y="116632"/>
            <a:ext cx="4032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Кабинет  бухгалтерского учета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374994"/>
            <a:ext cx="4644008" cy="34830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4509120"/>
            <a:ext cx="40324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открытый урок «Бизнес- игра» по дисциплине Математика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451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928" y="1412776"/>
            <a:ext cx="628627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 smtClean="0"/>
              <a:t>Область применения</a:t>
            </a:r>
          </a:p>
          <a:p>
            <a:endParaRPr lang="ru-RU" dirty="0"/>
          </a:p>
          <a:p>
            <a:pPr algn="just"/>
            <a:r>
              <a:rPr lang="ru-RU" sz="2600" dirty="0" smtClean="0"/>
              <a:t>Обработка </a:t>
            </a:r>
            <a:r>
              <a:rPr lang="ru-RU" sz="2600" dirty="0"/>
              <a:t>информации, разработка, внедрение, адаптация, сопровождение программного обеспечения и информационных ресурсов, наладка и обслуживание оборудования отраслевой направленности в производственных, обслуживающих, торговых организациях, административно-управленческих структурах (по отраслям).</a:t>
            </a:r>
          </a:p>
          <a:p>
            <a:endParaRPr lang="ru-RU" dirty="0"/>
          </a:p>
        </p:txBody>
      </p:sp>
      <p:sp>
        <p:nvSpPr>
          <p:cNvPr id="5" name="Прямоугольник с двумя вырезанными противолежащими углами 4"/>
          <p:cNvSpPr/>
          <p:nvPr/>
        </p:nvSpPr>
        <p:spPr>
          <a:xfrm rot="5400000">
            <a:off x="4427984" y="-3123728"/>
            <a:ext cx="648072" cy="8280920"/>
          </a:xfrm>
          <a:prstGeom prst="snip2DiagRect">
            <a:avLst>
              <a:gd name="adj1" fmla="val 0"/>
              <a:gd name="adj2" fmla="val 46596"/>
            </a:avLst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1043608" y="213334"/>
            <a:ext cx="7416824" cy="936104"/>
          </a:xfrm>
          <a:prstGeom prst="snip2DiagRect">
            <a:avLst>
              <a:gd name="adj1" fmla="val 0"/>
              <a:gd name="adj2" fmla="val 3590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ПРИКЛАДНАЯ  ИНФОРМАТИКА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mtp\Desktop\prikladnaya_informatika_-_chto_eto_takoe_prikladnaya_matematika_i_informatika_-_v_kakih_professiyah_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737" y="1537086"/>
            <a:ext cx="2762052" cy="320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47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O:\ggm\Мастерские2\[Group 1]-DSC_0368_DSC_0385-18 imag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208"/>
            <a:ext cx="9163549" cy="671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0282" y="276944"/>
            <a:ext cx="77481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Кабинет: «Информационные технологии в профессиональной деятельности»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26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9208" y="1772816"/>
            <a:ext cx="8147248" cy="4752528"/>
          </a:xfrm>
        </p:spPr>
        <p:txBody>
          <a:bodyPr>
            <a:normAutofit fontScale="92500"/>
          </a:bodyPr>
          <a:lstStyle/>
          <a:p>
            <a:r>
              <a:rPr lang="ru-RU" sz="2400" b="1" dirty="0" smtClean="0"/>
              <a:t>АВТОМЕХАНИК</a:t>
            </a:r>
          </a:p>
          <a:p>
            <a:r>
              <a:rPr lang="ru-RU" sz="2400" b="1" dirty="0" smtClean="0"/>
              <a:t>ПОРТНОЙ</a:t>
            </a:r>
          </a:p>
          <a:p>
            <a:r>
              <a:rPr lang="ru-RU" sz="2400" b="1" dirty="0" smtClean="0"/>
              <a:t>МАСТЕР ОБЩЕСТРОИТЕЛЬНЫХ РАБОТ</a:t>
            </a:r>
          </a:p>
          <a:p>
            <a:r>
              <a:rPr lang="ru-RU" sz="2400" b="1" dirty="0" smtClean="0"/>
              <a:t>МАСТЕР ОТДЕЛОЧНЫХ СТРОИТЕЛЬНЫХ РАБОТ</a:t>
            </a:r>
          </a:p>
          <a:p>
            <a:r>
              <a:rPr lang="ru-RU" sz="2400" b="1" dirty="0" smtClean="0"/>
              <a:t>СВАРЩИК </a:t>
            </a:r>
            <a:r>
              <a:rPr lang="ru-RU" sz="2000" b="1" dirty="0" smtClean="0"/>
              <a:t>(ЭЛЕКТРОГАЗОСВАРОЧНЫЕ И ГАЗОСВАРОЧНЫЕ РАБОТЫ)</a:t>
            </a:r>
            <a:endParaRPr lang="ru-RU" sz="2400" b="1" dirty="0" smtClean="0"/>
          </a:p>
          <a:p>
            <a:r>
              <a:rPr lang="ru-RU" sz="2400" b="1" dirty="0" smtClean="0"/>
              <a:t>РЕСТАВРАТОР СТРОИТЕЛЬНЫЙ</a:t>
            </a:r>
          </a:p>
          <a:p>
            <a:r>
              <a:rPr lang="ru-RU" sz="2400" b="1" dirty="0" smtClean="0"/>
              <a:t>МАСТЕР СТОЛЯРНО-ПЛОТНИЧНЫХ И ПАРКЕТНЫХ РАБОТ</a:t>
            </a:r>
          </a:p>
          <a:p>
            <a:r>
              <a:rPr lang="ru-RU" sz="2400" b="1" dirty="0" smtClean="0"/>
              <a:t>МАСТЕР </a:t>
            </a:r>
            <a:r>
              <a:rPr lang="ru-RU" sz="2400" b="1" dirty="0"/>
              <a:t>СТОЛЯРНОГО И МЕБЕЛЬНОГО </a:t>
            </a:r>
            <a:r>
              <a:rPr lang="ru-RU" sz="2400" b="1" dirty="0" smtClean="0"/>
              <a:t>ПРОИЗВОДСТВА</a:t>
            </a:r>
          </a:p>
          <a:p>
            <a:r>
              <a:rPr lang="ru-RU" sz="2400" b="1" dirty="0" smtClean="0"/>
              <a:t>ЭЛЕКТРОМОНТЕР ПО РЕМОНТУ И ОБСЛУЖИВАНИЮ ЭЛЕКТРООБОРУДОВАНИЯ </a:t>
            </a:r>
            <a:r>
              <a:rPr lang="ru-RU" sz="2000" b="1" dirty="0" smtClean="0"/>
              <a:t>(ПО ОТРАСЛЯМ)</a:t>
            </a:r>
          </a:p>
        </p:txBody>
      </p:sp>
      <p:sp>
        <p:nvSpPr>
          <p:cNvPr id="6" name="Прямоугольник с двумя вырезанными противолежащими углами 5"/>
          <p:cNvSpPr/>
          <p:nvPr/>
        </p:nvSpPr>
        <p:spPr>
          <a:xfrm rot="5400000">
            <a:off x="4427984" y="-3123728"/>
            <a:ext cx="648072" cy="8280920"/>
          </a:xfrm>
          <a:prstGeom prst="snip2DiagRect">
            <a:avLst>
              <a:gd name="adj1" fmla="val 0"/>
              <a:gd name="adj2" fmla="val 46596"/>
            </a:avLst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1115616" y="147809"/>
            <a:ext cx="7560840" cy="936104"/>
          </a:xfrm>
          <a:prstGeom prst="snip2DiagRect">
            <a:avLst>
              <a:gd name="adj1" fmla="val 0"/>
              <a:gd name="adj2" fmla="val 3590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Отдел подготовки рабочих служащих (ПРС)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7864" y="1397967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ПРОФЕССИИ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67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04048" y="260648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Автомеханик</a:t>
            </a:r>
            <a:endParaRPr lang="ru-RU" sz="3600" b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2060848"/>
            <a:ext cx="8424937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 smtClean="0"/>
              <a:t>Область применения</a:t>
            </a:r>
          </a:p>
          <a:p>
            <a:endParaRPr lang="ru-RU" dirty="0" smtClean="0"/>
          </a:p>
          <a:p>
            <a:endParaRPr lang="ru-RU" dirty="0"/>
          </a:p>
          <a:p>
            <a:pPr>
              <a:lnSpc>
                <a:spcPct val="150000"/>
              </a:lnSpc>
            </a:pPr>
            <a:endParaRPr lang="ru-RU" sz="2600" dirty="0" smtClean="0"/>
          </a:p>
          <a:p>
            <a:pPr>
              <a:lnSpc>
                <a:spcPct val="150000"/>
              </a:lnSpc>
            </a:pPr>
            <a:r>
              <a:rPr lang="ru-RU" sz="2600" dirty="0" smtClean="0"/>
              <a:t>Техническое обслуживание , </a:t>
            </a:r>
          </a:p>
          <a:p>
            <a:pPr>
              <a:lnSpc>
                <a:spcPct val="150000"/>
              </a:lnSpc>
            </a:pPr>
            <a:r>
              <a:rPr lang="ru-RU" sz="2600" dirty="0" smtClean="0"/>
              <a:t>ремонт и управление автомобильным транспортом,  заправка транспортных средств горючими и смазочными материалами.</a:t>
            </a:r>
          </a:p>
        </p:txBody>
      </p:sp>
      <p:sp>
        <p:nvSpPr>
          <p:cNvPr id="5" name="Прямоугольник с двумя вырезанными противолежащими углами 4"/>
          <p:cNvSpPr/>
          <p:nvPr/>
        </p:nvSpPr>
        <p:spPr>
          <a:xfrm rot="5400000">
            <a:off x="4427984" y="-3123728"/>
            <a:ext cx="648072" cy="8280920"/>
          </a:xfrm>
          <a:prstGeom prst="snip2DiagRect">
            <a:avLst>
              <a:gd name="adj1" fmla="val 0"/>
              <a:gd name="adj2" fmla="val 46596"/>
            </a:avLst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1043608" y="213334"/>
            <a:ext cx="7416824" cy="936104"/>
          </a:xfrm>
          <a:prstGeom prst="snip2DiagRect">
            <a:avLst>
              <a:gd name="adj1" fmla="val 0"/>
              <a:gd name="adj2" fmla="val 3590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				АВТОМЕХАНИК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mtp\Desktop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31685"/>
            <a:ext cx="3922139" cy="293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32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			     </a:t>
            </a:r>
            <a:r>
              <a:rPr lang="ru-RU" b="1" dirty="0" smtClean="0"/>
              <a:t>Директор колледжа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04153" y="1556792"/>
            <a:ext cx="352839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/>
          </a:p>
          <a:p>
            <a:r>
              <a:rPr lang="ru-RU" sz="3400" b="1" dirty="0" err="1"/>
              <a:t>Биктимиров</a:t>
            </a:r>
            <a:r>
              <a:rPr lang="ru-RU" sz="3400" b="1" dirty="0"/>
              <a:t> Радик </a:t>
            </a:r>
            <a:r>
              <a:rPr lang="ru-RU" sz="3400" b="1" dirty="0" err="1"/>
              <a:t>Ленарович</a:t>
            </a:r>
            <a:endParaRPr lang="ru-RU" sz="3400" b="1" dirty="0"/>
          </a:p>
          <a:p>
            <a:endParaRPr lang="ru-RU" sz="3400" b="1" dirty="0"/>
          </a:p>
          <a:p>
            <a:r>
              <a:rPr lang="ru-RU" sz="3400" dirty="0"/>
              <a:t>Кандидат технических наук, доцент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051" name="Picture 3" descr="Q:\Елена Анатольевна\Фото Биктимирова Р.Л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3168352" cy="422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65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52053" cy="37890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66982"/>
            <a:ext cx="4788024" cy="35910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3608" y="5445224"/>
            <a:ext cx="1990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мастерские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36387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3" y="1418113"/>
            <a:ext cx="398444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u="sng" dirty="0" smtClean="0"/>
              <a:t>Область применения</a:t>
            </a:r>
          </a:p>
          <a:p>
            <a:endParaRPr lang="ru-RU" dirty="0"/>
          </a:p>
          <a:p>
            <a:r>
              <a:rPr lang="ru-RU" sz="2600" dirty="0" smtClean="0"/>
              <a:t>Выполнение наружных и внутренних штукатурных, малярных облицовочных работ, устройство ограждающих конструкций</a:t>
            </a:r>
          </a:p>
          <a:p>
            <a:r>
              <a:rPr lang="ru-RU" sz="2600" dirty="0" smtClean="0"/>
              <a:t>при производстве, </a:t>
            </a:r>
          </a:p>
          <a:p>
            <a:r>
              <a:rPr lang="ru-RU" sz="2600" dirty="0" smtClean="0"/>
              <a:t>ремонте и реконструкции зданий и  сооружений</a:t>
            </a:r>
            <a:endParaRPr lang="ru-RU" sz="2600" dirty="0"/>
          </a:p>
        </p:txBody>
      </p:sp>
      <p:sp>
        <p:nvSpPr>
          <p:cNvPr id="5" name="Прямоугольник с двумя вырезанными противолежащими углами 4"/>
          <p:cNvSpPr/>
          <p:nvPr/>
        </p:nvSpPr>
        <p:spPr>
          <a:xfrm rot="5400000">
            <a:off x="4427984" y="-3123728"/>
            <a:ext cx="648072" cy="8280920"/>
          </a:xfrm>
          <a:prstGeom prst="snip2DiagRect">
            <a:avLst>
              <a:gd name="adj1" fmla="val 0"/>
              <a:gd name="adj2" fmla="val 46596"/>
            </a:avLst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1043608" y="213334"/>
            <a:ext cx="7416824" cy="936104"/>
          </a:xfrm>
          <a:prstGeom prst="snip2DiagRect">
            <a:avLst>
              <a:gd name="adj1" fmla="val 0"/>
              <a:gd name="adj2" fmla="val 3590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МАСТЕР ОТДЕЛОЧНЫХ СТРОИТЕЛЬНЫХ РАБОТ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947" y="3068960"/>
            <a:ext cx="5052053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8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8" y="138521"/>
            <a:ext cx="4554666" cy="33597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64088" y="548680"/>
            <a:ext cx="30243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/>
              <a:t>Учебная мастерская штукатурных работ</a:t>
            </a:r>
            <a:endParaRPr lang="ru-RU" sz="3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20988"/>
            <a:ext cx="4716016" cy="353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7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2060848"/>
            <a:ext cx="532859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u="sng" dirty="0" smtClean="0"/>
              <a:t>Область применения</a:t>
            </a:r>
          </a:p>
          <a:p>
            <a:endParaRPr lang="ru-RU" dirty="0" smtClean="0"/>
          </a:p>
          <a:p>
            <a:endParaRPr lang="ru-RU" dirty="0"/>
          </a:p>
          <a:p>
            <a:r>
              <a:rPr lang="ru-RU" sz="2600" dirty="0" smtClean="0"/>
              <a:t>Выполнение арматурных, бетонных, </a:t>
            </a:r>
          </a:p>
          <a:p>
            <a:r>
              <a:rPr lang="ru-RU" sz="2600" dirty="0" smtClean="0"/>
              <a:t>каменных монтажных, печных, стропальных, электросварочных работ при возведении, </a:t>
            </a:r>
          </a:p>
          <a:p>
            <a:r>
              <a:rPr lang="ru-RU" sz="2600" dirty="0" smtClean="0"/>
              <a:t>ремонте и реконструкции зданий и  сооружений всех типов</a:t>
            </a:r>
            <a:endParaRPr lang="ru-RU" sz="2600" dirty="0"/>
          </a:p>
        </p:txBody>
      </p:sp>
      <p:sp>
        <p:nvSpPr>
          <p:cNvPr id="5" name="Прямоугольник с двумя вырезанными противолежащими углами 4"/>
          <p:cNvSpPr/>
          <p:nvPr/>
        </p:nvSpPr>
        <p:spPr>
          <a:xfrm rot="5400000">
            <a:off x="4427984" y="-3123728"/>
            <a:ext cx="648072" cy="8280920"/>
          </a:xfrm>
          <a:prstGeom prst="snip2DiagRect">
            <a:avLst>
              <a:gd name="adj1" fmla="val 0"/>
              <a:gd name="adj2" fmla="val 46596"/>
            </a:avLst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1043608" y="213334"/>
            <a:ext cx="7416824" cy="936104"/>
          </a:xfrm>
          <a:prstGeom prst="snip2DiagRect">
            <a:avLst>
              <a:gd name="adj1" fmla="val 0"/>
              <a:gd name="adj2" fmla="val 3590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600" b="1" dirty="0" smtClean="0">
                <a:solidFill>
                  <a:schemeClr val="tx1"/>
                </a:solidFill>
              </a:rPr>
              <a:t>МАСТЕР  ОБЩЕСТРОИТЕЛЬНЫХ  РАБОТ</a:t>
            </a:r>
            <a:endParaRPr lang="ru-RU" sz="2600" b="1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340768"/>
            <a:ext cx="3635896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4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671" y="1988840"/>
            <a:ext cx="374424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u="sng" dirty="0" smtClean="0"/>
              <a:t>Область применения</a:t>
            </a:r>
            <a:endParaRPr lang="ru-RU" sz="3600" b="1" u="sng" dirty="0" smtClean="0"/>
          </a:p>
          <a:p>
            <a:endParaRPr lang="ru-RU" dirty="0"/>
          </a:p>
          <a:p>
            <a:r>
              <a:rPr lang="ru-RU" sz="2600" dirty="0" smtClean="0"/>
              <a:t>Индивидуальный пошив швейных изделий, </a:t>
            </a:r>
          </a:p>
          <a:p>
            <a:r>
              <a:rPr lang="ru-RU" sz="2600" dirty="0" smtClean="0"/>
              <a:t>подготовка швейных </a:t>
            </a:r>
          </a:p>
          <a:p>
            <a:r>
              <a:rPr lang="ru-RU" sz="2600" dirty="0" smtClean="0"/>
              <a:t>изделий к примеркам, </a:t>
            </a:r>
          </a:p>
          <a:p>
            <a:r>
              <a:rPr lang="ru-RU" sz="2600" dirty="0" smtClean="0"/>
              <a:t>ремонт и обновление изделий</a:t>
            </a:r>
            <a:endParaRPr lang="ru-RU" sz="2600" dirty="0"/>
          </a:p>
        </p:txBody>
      </p:sp>
      <p:sp>
        <p:nvSpPr>
          <p:cNvPr id="5" name="TextBox 4"/>
          <p:cNvSpPr txBox="1"/>
          <p:nvPr/>
        </p:nvSpPr>
        <p:spPr>
          <a:xfrm>
            <a:off x="6372200" y="116632"/>
            <a:ext cx="2678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2">
                    <a:lumMod val="90000"/>
                  </a:schemeClr>
                </a:solidFill>
              </a:rPr>
              <a:t>Портной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с двумя вырезанными противолежащими углами 5"/>
          <p:cNvSpPr/>
          <p:nvPr/>
        </p:nvSpPr>
        <p:spPr>
          <a:xfrm rot="5400000">
            <a:off x="4427984" y="-3123728"/>
            <a:ext cx="648072" cy="8280920"/>
          </a:xfrm>
          <a:prstGeom prst="snip2DiagRect">
            <a:avLst>
              <a:gd name="adj1" fmla="val 0"/>
              <a:gd name="adj2" fmla="val 46596"/>
            </a:avLst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1043608" y="213334"/>
            <a:ext cx="7416824" cy="936104"/>
          </a:xfrm>
          <a:prstGeom prst="snip2DiagRect">
            <a:avLst>
              <a:gd name="adj1" fmla="val 0"/>
              <a:gd name="adj2" fmla="val 3590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					ПОРТНОЙ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636912"/>
            <a:ext cx="5364087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2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7" y="0"/>
            <a:ext cx="4537333" cy="33123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318" y="4742771"/>
            <a:ext cx="29165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Швейная мастерская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672916"/>
            <a:ext cx="5580112" cy="418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4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вырезанными противолежащими углами 1"/>
          <p:cNvSpPr/>
          <p:nvPr/>
        </p:nvSpPr>
        <p:spPr>
          <a:xfrm rot="5400000">
            <a:off x="4427984" y="-3123728"/>
            <a:ext cx="648072" cy="8280920"/>
          </a:xfrm>
          <a:prstGeom prst="snip2DiagRect">
            <a:avLst>
              <a:gd name="adj1" fmla="val 0"/>
              <a:gd name="adj2" fmla="val 46596"/>
            </a:avLst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Прямоугольник с двумя вырезанными противолежащими углами 2"/>
          <p:cNvSpPr/>
          <p:nvPr/>
        </p:nvSpPr>
        <p:spPr>
          <a:xfrm>
            <a:off x="1043608" y="213334"/>
            <a:ext cx="7416824" cy="936104"/>
          </a:xfrm>
          <a:prstGeom prst="snip2DiagRect">
            <a:avLst>
              <a:gd name="adj1" fmla="val 0"/>
              <a:gd name="adj2" fmla="val 3590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МАСТЕР СТОЛЯРНОГО И МЕБЕЛЬНОГО ПРОИЗВОДСТВА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1857364"/>
            <a:ext cx="435768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r>
              <a:rPr lang="ru-RU" sz="2400" u="sng" dirty="0"/>
              <a:t>Назначение профессии</a:t>
            </a:r>
          </a:p>
          <a:p>
            <a:pPr algn="just"/>
            <a:r>
              <a:rPr lang="ru-RU" sz="2400" dirty="0" smtClean="0"/>
              <a:t>Выполнение работ </a:t>
            </a:r>
            <a:r>
              <a:rPr lang="ru-RU" sz="2400" dirty="0"/>
              <a:t>в условиях заводского производства (доках), мастерских.</a:t>
            </a:r>
          </a:p>
          <a:p>
            <a:pPr algn="just"/>
            <a:endParaRPr lang="ru-RU" sz="2400" dirty="0" smtClean="0"/>
          </a:p>
          <a:p>
            <a:pPr algn="just"/>
            <a:r>
              <a:rPr lang="ru-RU" sz="2400" dirty="0" smtClean="0"/>
              <a:t>Выполнение работ </a:t>
            </a:r>
            <a:r>
              <a:rPr lang="ru-RU" sz="2400" dirty="0"/>
              <a:t>по производству столярных изделий и мебели.</a:t>
            </a:r>
          </a:p>
          <a:p>
            <a:pPr algn="just"/>
            <a:endParaRPr lang="ru-RU" sz="2400" dirty="0" smtClean="0"/>
          </a:p>
          <a:p>
            <a:pPr algn="just"/>
            <a:r>
              <a:rPr lang="ru-RU" sz="2400" dirty="0" smtClean="0"/>
              <a:t>Ремонт </a:t>
            </a:r>
            <a:r>
              <a:rPr lang="ru-RU" sz="2400" dirty="0"/>
              <a:t>столярных изделий, конструкций и мебели.</a:t>
            </a:r>
          </a:p>
        </p:txBody>
      </p:sp>
      <p:pic>
        <p:nvPicPr>
          <p:cNvPr id="6" name="Picture 2" descr="C:\Users\mtp\Desktop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48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tp\Desktop\1366979572_1339228915_dsc079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364763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tp\Desktop\1356601522_100_31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004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8144" y="908720"/>
            <a:ext cx="25113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Учебные мастерские</a:t>
            </a:r>
            <a:endParaRPr lang="ru-RU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5733256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Производственные мастерские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37665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вырезанными противолежащими углами 1"/>
          <p:cNvSpPr/>
          <p:nvPr/>
        </p:nvSpPr>
        <p:spPr>
          <a:xfrm rot="5400000">
            <a:off x="4427984" y="-3123728"/>
            <a:ext cx="648072" cy="8280920"/>
          </a:xfrm>
          <a:prstGeom prst="snip2DiagRect">
            <a:avLst>
              <a:gd name="adj1" fmla="val 0"/>
              <a:gd name="adj2" fmla="val 46596"/>
            </a:avLst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Прямоугольник с двумя вырезанными противолежащими углами 2"/>
          <p:cNvSpPr/>
          <p:nvPr/>
        </p:nvSpPr>
        <p:spPr>
          <a:xfrm>
            <a:off x="1043608" y="213334"/>
            <a:ext cx="7416824" cy="936104"/>
          </a:xfrm>
          <a:prstGeom prst="snip2DiagRect">
            <a:avLst>
              <a:gd name="adj1" fmla="val 0"/>
              <a:gd name="adj2" fmla="val 3590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Мастер столярно-плотничных и 			паркетных работ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628800"/>
            <a:ext cx="603041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Направление </a:t>
            </a:r>
            <a:r>
              <a:rPr lang="ru-RU" sz="2400" dirty="0"/>
              <a:t>подготовки:</a:t>
            </a:r>
          </a:p>
          <a:p>
            <a:r>
              <a:rPr lang="ru-RU" sz="2400" dirty="0"/>
              <a:t>Архитектура и строительство </a:t>
            </a:r>
          </a:p>
          <a:p>
            <a:r>
              <a:rPr lang="ru-RU" sz="2400" dirty="0"/>
              <a:t> </a:t>
            </a:r>
          </a:p>
          <a:p>
            <a:pPr algn="ctr"/>
            <a:r>
              <a:rPr lang="ru-RU" sz="2400" dirty="0" smtClean="0"/>
              <a:t>Назначение</a:t>
            </a:r>
            <a:r>
              <a:rPr lang="ru-RU" sz="2400" dirty="0"/>
              <a:t>  профессии:</a:t>
            </a:r>
            <a:br>
              <a:rPr lang="ru-RU" sz="2400" dirty="0"/>
            </a:br>
            <a:endParaRPr lang="ru-RU" sz="2400" dirty="0" smtClean="0"/>
          </a:p>
          <a:p>
            <a:pPr algn="just"/>
            <a:r>
              <a:rPr lang="ru-RU" sz="2400" dirty="0" smtClean="0"/>
              <a:t>Работа на </a:t>
            </a:r>
            <a:r>
              <a:rPr lang="ru-RU" sz="2400" dirty="0"/>
              <a:t>деревообрабатывающих </a:t>
            </a:r>
            <a:r>
              <a:rPr lang="ru-RU" sz="2400" dirty="0" smtClean="0"/>
              <a:t>предприятиях</a:t>
            </a:r>
            <a:r>
              <a:rPr lang="ru-RU" sz="2400" dirty="0"/>
              <a:t>, выполнение столярных, плотничных и стекольных, паркетных работ, в том числе ремонт деревянных изделий и конструкций, владение всеми видами столярных инструментов и  деревообрабатывающего оборудования</a:t>
            </a:r>
          </a:p>
        </p:txBody>
      </p:sp>
      <p:pic>
        <p:nvPicPr>
          <p:cNvPr id="1026" name="Picture 2" descr="C:\Users\mtp\Desktop\114\20151118_1407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465" y="1340768"/>
            <a:ext cx="3915927" cy="206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47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tp\Desktop\Плотни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" y="0"/>
            <a:ext cx="5358255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tp\Desktop\13_w800_h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768" y="2920930"/>
            <a:ext cx="5898232" cy="393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94883" y="1124744"/>
            <a:ext cx="1990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мастерские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86711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0117487"/>
              </p:ext>
            </p:extLst>
          </p:nvPr>
        </p:nvGraphicFramePr>
        <p:xfrm>
          <a:off x="0" y="-17663"/>
          <a:ext cx="9144000" cy="687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Презентация" r:id="rId3" imgW="4570530" imgH="3427618" progId="PowerPoint.Show.12">
                  <p:embed/>
                </p:oleObj>
              </mc:Choice>
              <mc:Fallback>
                <p:oleObj name="Презентация" r:id="rId3" imgW="4570530" imgH="3427618" progId="PowerPoint.Show.12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7663"/>
                        <a:ext cx="9144000" cy="6875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457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08920"/>
            <a:ext cx="5532107" cy="4149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52120" y="4783460"/>
            <a:ext cx="3672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 «Столярно-плотничные работы»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513" y="4924"/>
            <a:ext cx="5045487" cy="37841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592" y="764704"/>
            <a:ext cx="2184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Учебная практика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65382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вырезанными противолежащими углами 1"/>
          <p:cNvSpPr/>
          <p:nvPr/>
        </p:nvSpPr>
        <p:spPr>
          <a:xfrm rot="5400000">
            <a:off x="4427984" y="-3123728"/>
            <a:ext cx="648072" cy="8280920"/>
          </a:xfrm>
          <a:prstGeom prst="snip2DiagRect">
            <a:avLst>
              <a:gd name="adj1" fmla="val 0"/>
              <a:gd name="adj2" fmla="val 46596"/>
            </a:avLst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Прямоугольник с двумя вырезанными противолежащими углами 2"/>
          <p:cNvSpPr/>
          <p:nvPr/>
        </p:nvSpPr>
        <p:spPr>
          <a:xfrm>
            <a:off x="1043608" y="213334"/>
            <a:ext cx="7416824" cy="936104"/>
          </a:xfrm>
          <a:prstGeom prst="snip2DiagRect">
            <a:avLst>
              <a:gd name="adj1" fmla="val 0"/>
              <a:gd name="adj2" fmla="val 3590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Электромонтер по ремонту и обслуживанию электрооборудования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1916832"/>
            <a:ext cx="608648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Область применения</a:t>
            </a:r>
          </a:p>
          <a:p>
            <a:pPr algn="just">
              <a:lnSpc>
                <a:spcPct val="150000"/>
              </a:lnSpc>
            </a:pPr>
            <a:r>
              <a:rPr lang="ru-RU" sz="2400" dirty="0" smtClean="0"/>
              <a:t>Участие </a:t>
            </a:r>
            <a:r>
              <a:rPr lang="ru-RU" sz="2400" dirty="0"/>
              <a:t>в ремонте, осмотрах и техническом обслуживании электрооборудования с выполнением работ по разборке, сборке, наладке и обслуживанию электрических приборов, электромагнитных, магнитоэлектрических и электродинамических систем. </a:t>
            </a:r>
          </a:p>
        </p:txBody>
      </p:sp>
      <p:pic>
        <p:nvPicPr>
          <p:cNvPr id="1026" name="Picture 2" descr="C:\Users\mtp\Desktop\22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772816"/>
            <a:ext cx="248376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mtp\Desktop\welder3_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190"/>
            <a:ext cx="4658254" cy="349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mtp\Desktop\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84984"/>
            <a:ext cx="4716016" cy="358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5445224"/>
            <a:ext cx="22467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мастерские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69991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вырезанными противолежащими углами 1"/>
          <p:cNvSpPr/>
          <p:nvPr/>
        </p:nvSpPr>
        <p:spPr>
          <a:xfrm rot="5400000">
            <a:off x="4427984" y="-3123728"/>
            <a:ext cx="648072" cy="8280920"/>
          </a:xfrm>
          <a:prstGeom prst="snip2DiagRect">
            <a:avLst>
              <a:gd name="adj1" fmla="val 0"/>
              <a:gd name="adj2" fmla="val 46596"/>
            </a:avLst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Прямоугольник с двумя вырезанными противолежащими углами 2"/>
          <p:cNvSpPr/>
          <p:nvPr/>
        </p:nvSpPr>
        <p:spPr>
          <a:xfrm>
            <a:off x="1043608" y="213334"/>
            <a:ext cx="7416824" cy="936104"/>
          </a:xfrm>
          <a:prstGeom prst="snip2DiagRect">
            <a:avLst>
              <a:gd name="adj1" fmla="val 0"/>
              <a:gd name="adj2" fmla="val 3590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РЕСТАВРАТОР  СТРОИТЕЛЬНЫЙ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484784"/>
            <a:ext cx="82089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 smtClean="0"/>
              <a:t>Область применения</a:t>
            </a:r>
          </a:p>
          <a:p>
            <a:endParaRPr lang="ru-RU" sz="1600" b="1" u="sng" dirty="0"/>
          </a:p>
          <a:p>
            <a:pPr algn="just"/>
            <a:r>
              <a:rPr lang="ru-RU" sz="2400" dirty="0" smtClean="0"/>
              <a:t>Выполнение реставрационных работ в том числе консервация и восстановление декоративных штукатурок и лепных изделий, декоративно-художественных покрасок и произведений из дерева</a:t>
            </a:r>
            <a:endParaRPr lang="ru-RU" sz="2400" dirty="0"/>
          </a:p>
        </p:txBody>
      </p:sp>
      <p:pic>
        <p:nvPicPr>
          <p:cNvPr id="5" name="Picture 2" descr="C:\Users\mtp\Desktop\2798067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3802236"/>
            <a:ext cx="4581491" cy="305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49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tp\Desktop\114\20151118_1349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26812" cy="339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tp\Desktop\114\20151118_1349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813" y="3390082"/>
            <a:ext cx="6165187" cy="346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5517232"/>
            <a:ext cx="1990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мастерские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71521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вырезанными противолежащими углами 1"/>
          <p:cNvSpPr/>
          <p:nvPr/>
        </p:nvSpPr>
        <p:spPr>
          <a:xfrm rot="5400000">
            <a:off x="4427984" y="-3123728"/>
            <a:ext cx="648072" cy="8280920"/>
          </a:xfrm>
          <a:prstGeom prst="snip2DiagRect">
            <a:avLst>
              <a:gd name="adj1" fmla="val 0"/>
              <a:gd name="adj2" fmla="val 46596"/>
            </a:avLst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Прямоугольник с двумя вырезанными противолежащими углами 2"/>
          <p:cNvSpPr/>
          <p:nvPr/>
        </p:nvSpPr>
        <p:spPr>
          <a:xfrm>
            <a:off x="1043608" y="213334"/>
            <a:ext cx="7416824" cy="936104"/>
          </a:xfrm>
          <a:prstGeom prst="snip2DiagRect">
            <a:avLst>
              <a:gd name="adj1" fmla="val 0"/>
              <a:gd name="adj2" fmla="val 3590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СВАРЩИК 	(электрогазосварочные и газосварочные работы)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1571612"/>
            <a:ext cx="564360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Объекты </a:t>
            </a:r>
            <a:r>
              <a:rPr lang="ru-RU" sz="2400" b="1" dirty="0"/>
              <a:t>профессиональной </a:t>
            </a:r>
            <a:r>
              <a:rPr lang="ru-RU" sz="2400" b="1" dirty="0" smtClean="0"/>
              <a:t>деятельности</a:t>
            </a:r>
          </a:p>
          <a:p>
            <a:endParaRPr lang="ru-RU" sz="2400" dirty="0"/>
          </a:p>
          <a:p>
            <a:pPr algn="just"/>
            <a:r>
              <a:rPr lang="ru-RU" sz="2400" dirty="0" smtClean="0"/>
              <a:t>-технологические </a:t>
            </a:r>
            <a:r>
              <a:rPr lang="ru-RU" sz="2400" dirty="0"/>
              <a:t>процессы сборки и </a:t>
            </a:r>
            <a:r>
              <a:rPr lang="ru-RU" sz="2400" dirty="0" smtClean="0"/>
              <a:t>электрогазосварки </a:t>
            </a:r>
            <a:r>
              <a:rPr lang="ru-RU" sz="2400" dirty="0"/>
              <a:t>конструкций;</a:t>
            </a:r>
          </a:p>
          <a:p>
            <a:pPr algn="just"/>
            <a:r>
              <a:rPr lang="ru-RU" sz="2400" dirty="0" smtClean="0"/>
              <a:t>-сварочное </a:t>
            </a:r>
            <a:r>
              <a:rPr lang="ru-RU" sz="2400" dirty="0"/>
              <a:t>оборудование и источники питания, </a:t>
            </a:r>
            <a:r>
              <a:rPr lang="ru-RU" sz="2400" dirty="0" smtClean="0"/>
              <a:t>сборочно-сварочные </a:t>
            </a:r>
            <a:r>
              <a:rPr lang="ru-RU" sz="2400" dirty="0"/>
              <a:t>приспособления;</a:t>
            </a:r>
          </a:p>
          <a:p>
            <a:pPr algn="just"/>
            <a:r>
              <a:rPr lang="ru-RU" sz="2400" dirty="0" smtClean="0"/>
              <a:t>-детали</a:t>
            </a:r>
            <a:r>
              <a:rPr lang="ru-RU" sz="2400" dirty="0"/>
              <a:t>, узлы и конструкции из различных материалов;</a:t>
            </a:r>
          </a:p>
          <a:p>
            <a:pPr algn="just"/>
            <a:r>
              <a:rPr lang="ru-RU" sz="2400" dirty="0" smtClean="0"/>
              <a:t>-конструкторская</a:t>
            </a:r>
            <a:r>
              <a:rPr lang="ru-RU" sz="2400" dirty="0"/>
              <a:t>, техническая, технологическая и нормативная </a:t>
            </a:r>
            <a:r>
              <a:rPr lang="ru-RU" sz="2400" dirty="0" smtClean="0"/>
              <a:t>документация.</a:t>
            </a:r>
            <a:endParaRPr lang="ru-RU" sz="2400" dirty="0"/>
          </a:p>
        </p:txBody>
      </p:sp>
      <p:pic>
        <p:nvPicPr>
          <p:cNvPr id="5122" name="Picture 2" descr="C:\Users\mtp\Desktop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00808"/>
            <a:ext cx="305983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17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tp\Desktop\FLJwj-jV1V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52528" cy="377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mtp\Desktop\114\20151118_1352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148" y="3636647"/>
            <a:ext cx="4793556" cy="322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5517232"/>
            <a:ext cx="22467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мастерские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42598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 fontScale="85000" lnSpcReduction="10000"/>
          </a:bodyPr>
          <a:lstStyle/>
          <a:p>
            <a:pPr indent="0" algn="just">
              <a:lnSpc>
                <a:spcPct val="150000"/>
              </a:lnSpc>
              <a:spcBef>
                <a:spcPts val="1875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prstClr val="black"/>
                </a:solidFill>
              </a:rPr>
              <a:t> </a:t>
            </a:r>
            <a:r>
              <a:rPr lang="ru-RU" sz="1900" b="1" dirty="0">
                <a:solidFill>
                  <a:srgbClr val="105D6F"/>
                </a:solidFill>
                <a:latin typeface="Times New Roman"/>
              </a:rPr>
              <a:t>Наряду с увеличением объёмов строительства в городе и образованием новых предприятий и объединений в области строительной индустрии возросла потребность в квалифицированных рабочих кадрах. Колледж продолжает сотрудничать </a:t>
            </a:r>
            <a:r>
              <a:rPr lang="ru-RU" sz="1900" b="1" dirty="0" smtClean="0">
                <a:solidFill>
                  <a:srgbClr val="105D6F"/>
                </a:solidFill>
                <a:latin typeface="Times New Roman"/>
              </a:rPr>
              <a:t>с предприятиями города. </a:t>
            </a:r>
          </a:p>
          <a:p>
            <a:pPr indent="0" algn="just">
              <a:lnSpc>
                <a:spcPct val="150000"/>
              </a:lnSpc>
              <a:spcBef>
                <a:spcPts val="1875"/>
              </a:spcBef>
              <a:spcAft>
                <a:spcPts val="0"/>
              </a:spcAft>
              <a:buNone/>
            </a:pPr>
            <a:r>
              <a:rPr lang="ru-RU" sz="1900" b="1" dirty="0" smtClean="0">
                <a:solidFill>
                  <a:srgbClr val="105D6F"/>
                </a:solidFill>
                <a:latin typeface="Times New Roman"/>
              </a:rPr>
              <a:t>Одними </a:t>
            </a:r>
            <a:r>
              <a:rPr lang="ru-RU" sz="1900" b="1" dirty="0">
                <a:solidFill>
                  <a:srgbClr val="105D6F"/>
                </a:solidFill>
                <a:latin typeface="Times New Roman"/>
              </a:rPr>
              <a:t>из основных базовых предприятий, формирующих ежегодные заявки на подготовку квалифицированных кадров по специальностям (профессиям) «Строительство и эксплуатация зданий и сооружений», «Мастер общестроительных работ», «Мастер отделочных строительных работ», «Сварщик», «Реставратор строительный», «Мастер столярно-плотничных работ», «Электромонтер по ремонту и обслуживание электрооборудования»  являются предприятия: ООО «МПП «</a:t>
            </a:r>
            <a:r>
              <a:rPr lang="ru-RU" sz="1900" b="1" dirty="0" smtClean="0">
                <a:solidFill>
                  <a:srgbClr val="105D6F"/>
                </a:solidFill>
                <a:latin typeface="Times New Roman"/>
              </a:rPr>
              <a:t>Строй Гарант</a:t>
            </a:r>
            <a:r>
              <a:rPr lang="ru-RU" sz="1900" b="1" dirty="0">
                <a:solidFill>
                  <a:srgbClr val="105D6F"/>
                </a:solidFill>
                <a:latin typeface="Times New Roman"/>
              </a:rPr>
              <a:t>», ОАО «</a:t>
            </a:r>
            <a:r>
              <a:rPr lang="ru-RU" sz="1900" b="1" dirty="0" err="1">
                <a:solidFill>
                  <a:srgbClr val="105D6F"/>
                </a:solidFill>
                <a:latin typeface="Times New Roman"/>
              </a:rPr>
              <a:t>Камгэсэнергострой</a:t>
            </a:r>
            <a:r>
              <a:rPr lang="ru-RU" sz="1900" b="1" dirty="0">
                <a:solidFill>
                  <a:srgbClr val="105D6F"/>
                </a:solidFill>
                <a:latin typeface="Times New Roman"/>
              </a:rPr>
              <a:t>» и его подразделение ООО «</a:t>
            </a:r>
            <a:r>
              <a:rPr lang="ru-RU" sz="1900" b="1" dirty="0" err="1">
                <a:solidFill>
                  <a:srgbClr val="105D6F"/>
                </a:solidFill>
                <a:latin typeface="Times New Roman"/>
              </a:rPr>
              <a:t>Камгэсгражданстрой</a:t>
            </a:r>
            <a:r>
              <a:rPr lang="ru-RU" sz="1900" b="1" dirty="0">
                <a:solidFill>
                  <a:srgbClr val="105D6F"/>
                </a:solidFill>
                <a:latin typeface="Times New Roman"/>
              </a:rPr>
              <a:t>», ООО «Ак Барс Металл», ООО «ПЭС», ООО «</a:t>
            </a:r>
            <a:r>
              <a:rPr lang="ru-RU" sz="1900" b="1" dirty="0" err="1">
                <a:solidFill>
                  <a:srgbClr val="105D6F"/>
                </a:solidFill>
                <a:latin typeface="Times New Roman"/>
              </a:rPr>
              <a:t>Челнымонтажавтоматика</a:t>
            </a:r>
            <a:r>
              <a:rPr lang="ru-RU" sz="1900" b="1" dirty="0" smtClean="0">
                <a:solidFill>
                  <a:srgbClr val="105D6F"/>
                </a:solidFill>
                <a:latin typeface="Times New Roman"/>
              </a:rPr>
              <a:t>» , ООО «</a:t>
            </a:r>
            <a:r>
              <a:rPr lang="ru-RU" sz="1900" b="1" dirty="0" err="1" smtClean="0">
                <a:solidFill>
                  <a:srgbClr val="105D6F"/>
                </a:solidFill>
                <a:latin typeface="Times New Roman"/>
              </a:rPr>
              <a:t>Домкор</a:t>
            </a:r>
            <a:r>
              <a:rPr lang="ru-RU" sz="1900" b="1" dirty="0" smtClean="0">
                <a:solidFill>
                  <a:srgbClr val="105D6F"/>
                </a:solidFill>
                <a:latin typeface="Times New Roman"/>
              </a:rPr>
              <a:t>» и другие.</a:t>
            </a:r>
          </a:p>
          <a:p>
            <a:pPr indent="0" algn="just">
              <a:lnSpc>
                <a:spcPct val="150000"/>
              </a:lnSpc>
              <a:spcBef>
                <a:spcPts val="1875"/>
              </a:spcBef>
              <a:spcAft>
                <a:spcPts val="0"/>
              </a:spcAft>
              <a:buNone/>
            </a:pPr>
            <a:r>
              <a:rPr lang="ru-RU" sz="1900" b="1" dirty="0">
                <a:solidFill>
                  <a:srgbClr val="105D6F"/>
                </a:solidFill>
                <a:latin typeface="Times New Roman"/>
              </a:rPr>
              <a:t>В процессе </a:t>
            </a:r>
            <a:r>
              <a:rPr lang="ru-RU" sz="1900" b="1" dirty="0" smtClean="0">
                <a:solidFill>
                  <a:srgbClr val="105D6F"/>
                </a:solidFill>
                <a:latin typeface="Times New Roman"/>
              </a:rPr>
              <a:t>обучения, </a:t>
            </a:r>
            <a:r>
              <a:rPr lang="ru-RU" sz="1900" b="1" dirty="0">
                <a:solidFill>
                  <a:srgbClr val="105D6F"/>
                </a:solidFill>
                <a:latin typeface="Times New Roman"/>
              </a:rPr>
              <a:t>студенты колледжа проходят производственную практику в </a:t>
            </a:r>
            <a:r>
              <a:rPr lang="ru-RU" sz="1900" b="1" dirty="0" smtClean="0">
                <a:solidFill>
                  <a:srgbClr val="105D6F"/>
                </a:solidFill>
                <a:latin typeface="Times New Roman"/>
              </a:rPr>
              <a:t>предприятиях города. По </a:t>
            </a:r>
            <a:r>
              <a:rPr lang="ru-RU" sz="1900" b="1" dirty="0">
                <a:solidFill>
                  <a:srgbClr val="105D6F"/>
                </a:solidFill>
                <a:latin typeface="Times New Roman"/>
              </a:rPr>
              <a:t>окончании обучения большинство студентов трудоустраиваются </a:t>
            </a:r>
            <a:r>
              <a:rPr lang="ru-RU" sz="1900" b="1" dirty="0" smtClean="0">
                <a:solidFill>
                  <a:srgbClr val="105D6F"/>
                </a:solidFill>
                <a:latin typeface="Times New Roman"/>
              </a:rPr>
              <a:t>по </a:t>
            </a:r>
            <a:r>
              <a:rPr lang="ru-RU" sz="1900" b="1" dirty="0">
                <a:solidFill>
                  <a:srgbClr val="105D6F"/>
                </a:solidFill>
                <a:latin typeface="Times New Roman"/>
              </a:rPr>
              <a:t>месту прохождения практики</a:t>
            </a:r>
            <a:endParaRPr lang="ru-RU" sz="1900" b="1" dirty="0">
              <a:solidFill>
                <a:srgbClr val="105D6F"/>
              </a:solidFill>
              <a:effectLst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5138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7" y="188640"/>
            <a:ext cx="8568952" cy="6417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Предприятия-партнеры</a:t>
            </a:r>
          </a:p>
          <a:p>
            <a:endParaRPr lang="ru-RU" sz="1600" dirty="0">
              <a:solidFill>
                <a:schemeClr val="tx2">
                  <a:shade val="30000"/>
                  <a:satMod val="150000"/>
                </a:schemeClr>
              </a:solidFill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ОАО «</a:t>
            </a:r>
            <a:r>
              <a:rPr lang="ru-RU" b="1" dirty="0" err="1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Камгэсэнергострой</a:t>
            </a:r>
            <a:r>
              <a:rPr lang="ru-RU" b="1" dirty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» 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ООО  «</a:t>
            </a:r>
            <a:r>
              <a:rPr lang="ru-RU" b="1" dirty="0" err="1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Гидроэлектромонтаж</a:t>
            </a:r>
            <a:r>
              <a:rPr lang="ru-RU" b="1" dirty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»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ООО  «Предприятие электрических сетей»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ООО «УПТК СГМ»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ООО «</a:t>
            </a:r>
            <a:r>
              <a:rPr lang="ru-RU" b="1" dirty="0" err="1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Домкор</a:t>
            </a:r>
            <a:r>
              <a:rPr lang="ru-RU" b="1" dirty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»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ООО «Градостроительная инженерная компания»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ООО СК «Гарант»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ООО «</a:t>
            </a:r>
            <a:r>
              <a:rPr lang="ru-RU" b="1" dirty="0" err="1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Транстехсервис</a:t>
            </a:r>
            <a:r>
              <a:rPr lang="ru-RU" b="1" dirty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» 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ООО «Монтаж»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ООО УК «Паритет»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ООО «</a:t>
            </a:r>
            <a:r>
              <a:rPr lang="ru-RU" b="1" dirty="0" err="1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Электроспецсервис</a:t>
            </a:r>
            <a:r>
              <a:rPr lang="ru-RU" b="1" dirty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»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ООО УК «</a:t>
            </a:r>
            <a:r>
              <a:rPr lang="ru-RU" b="1" dirty="0" err="1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РемЖилСтрой</a:t>
            </a:r>
            <a:r>
              <a:rPr lang="ru-RU" b="1" dirty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»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ООО «</a:t>
            </a:r>
            <a:r>
              <a:rPr lang="ru-RU" b="1" dirty="0" err="1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Камастройиндустрия</a:t>
            </a:r>
            <a:r>
              <a:rPr lang="ru-RU" b="1" dirty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»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ООО «Триада»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ООО  ПК «</a:t>
            </a:r>
            <a:r>
              <a:rPr lang="ru-RU" b="1" dirty="0" err="1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Бросско</a:t>
            </a:r>
            <a:r>
              <a:rPr lang="ru-RU" b="1" dirty="0" smtClean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» 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ООО ПКФ </a:t>
            </a:r>
            <a:r>
              <a:rPr lang="ru-RU" b="1" dirty="0" err="1" smtClean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Жилкомсервис</a:t>
            </a:r>
            <a:r>
              <a:rPr lang="ru-RU" b="1" dirty="0" smtClean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  и другие.</a:t>
            </a:r>
            <a:endParaRPr lang="ru-RU" b="1" dirty="0">
              <a:solidFill>
                <a:schemeClr val="tx2">
                  <a:shade val="30000"/>
                  <a:satMod val="15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39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tp\Desktop\revnovation-pl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8"/>
            <a:ext cx="9143999" cy="685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209483"/>
            <a:ext cx="8640960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 </a:t>
            </a:r>
            <a:r>
              <a:rPr lang="ru-RU" sz="2800" b="1" dirty="0"/>
              <a:t>Заявки </a:t>
            </a:r>
            <a:r>
              <a:rPr lang="ru-RU" sz="2800" b="1" dirty="0" smtClean="0"/>
              <a:t>предприятий города, </a:t>
            </a:r>
          </a:p>
          <a:p>
            <a:pPr algn="ctr"/>
            <a:r>
              <a:rPr lang="ru-RU" sz="2800" b="1" dirty="0" smtClean="0"/>
              <a:t>на </a:t>
            </a:r>
            <a:r>
              <a:rPr lang="ru-RU" sz="2800" b="1" dirty="0"/>
              <a:t>подготовку кадров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 (мастер-прораб)-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</a:t>
            </a:r>
          </a:p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Экономика – 17</a:t>
            </a:r>
          </a:p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Электромонтер – 40</a:t>
            </a:r>
          </a:p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Сварщик – 53</a:t>
            </a:r>
          </a:p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Портной – 50</a:t>
            </a:r>
          </a:p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Отделочники – 47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Строительные работы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17</a:t>
            </a:r>
          </a:p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Столяр-плотник –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endParaRPr lang="ru-RU" sz="1100" b="1" dirty="0"/>
          </a:p>
          <a:p>
            <a:r>
              <a:rPr lang="ru-RU" sz="4400" b="1" dirty="0"/>
              <a:t>	</a:t>
            </a:r>
            <a:endParaRPr lang="ru-RU" sz="4400" b="1" dirty="0" smtClean="0"/>
          </a:p>
          <a:p>
            <a:r>
              <a:rPr lang="ru-RU" sz="4000" b="1" dirty="0" smtClean="0"/>
              <a:t>ИТОГО</a:t>
            </a:r>
            <a:r>
              <a:rPr lang="ru-RU" sz="4000" b="1" dirty="0"/>
              <a:t>: </a:t>
            </a:r>
            <a:r>
              <a:rPr lang="ru-RU" sz="4000" b="1" dirty="0" smtClean="0"/>
              <a:t>266  </a:t>
            </a:r>
            <a:r>
              <a:rPr lang="ru-RU" sz="2000" b="1" dirty="0" smtClean="0"/>
              <a:t>(на 01.04.2016)</a:t>
            </a:r>
            <a:endParaRPr lang="ru-RU" sz="4000" b="1" dirty="0"/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443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9" y="4685692"/>
            <a:ext cx="851344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В 2009 году колледжу присвоено имя заслуженного героя социалистического труда Евгения Никаноровича Батенчука, заслуженного строителя и организатора</a:t>
            </a:r>
          </a:p>
          <a:p>
            <a:pPr algn="ctr"/>
            <a:r>
              <a:rPr lang="ru-RU" sz="2400" b="1" dirty="0"/>
              <a:t>Камского территориально – промышленного комплекса</a:t>
            </a:r>
          </a:p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0"/>
            <a:ext cx="6156176" cy="4617132"/>
          </a:xfrm>
          <a:prstGeom prst="rect">
            <a:avLst/>
          </a:prstGeom>
        </p:spPr>
      </p:pic>
      <p:pic>
        <p:nvPicPr>
          <p:cNvPr id="7" name="Picture 4" descr="1209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0" y="0"/>
            <a:ext cx="3441042" cy="461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48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mtp\Desktop\IMG-20160331-WA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082788"/>
            <a:ext cx="4932039" cy="277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8316" y="260648"/>
            <a:ext cx="84741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Периодически организуются встречи студентов колледжа с работодателями . Так в марте 2016 года, в колледж была приглашена компания ООО ПКФ «</a:t>
            </a:r>
            <a:r>
              <a:rPr lang="ru-RU" sz="2000" b="1" dirty="0" err="1" smtClean="0"/>
              <a:t>Жилкомсервис</a:t>
            </a:r>
            <a:r>
              <a:rPr lang="ru-RU" sz="2000" b="1" dirty="0" smtClean="0"/>
              <a:t>». В ходе встречи, студенты ознакомились с производственным направлением, трудовым распорядком и перспективами развития в данном предприятии. </a:t>
            </a:r>
            <a:endParaRPr lang="ru-RU" sz="2000" b="1" dirty="0"/>
          </a:p>
        </p:txBody>
      </p:sp>
      <p:pic>
        <p:nvPicPr>
          <p:cNvPr id="2" name="Picture 4" descr="C:\Users\mtp\Desktop\IMG-20160331-WA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4" y="2420888"/>
            <a:ext cx="4345287" cy="244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68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821" y="548680"/>
            <a:ext cx="8856984" cy="566308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ru-RU" sz="2400" b="1" dirty="0" smtClean="0"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нашем колледже существует возможность получить дополнительную рабочую профессию, обучившись на курсах по подготовке, переподготовке и повышению квалификации рабочих и специалистов</a:t>
            </a:r>
            <a:endParaRPr lang="ru-RU" sz="2400" b="1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Сварочное дело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Маляр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Каменщик 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Кассир 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Основы сметного дела «Гранд-Смета»</a:t>
            </a:r>
          </a:p>
          <a:p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Студентам колледжа предоставляется скидка 50%</a:t>
            </a:r>
            <a:endParaRPr lang="ru-RU" sz="4000" b="1" dirty="0" smtClean="0"/>
          </a:p>
        </p:txBody>
      </p:sp>
    </p:spTree>
    <p:extLst>
      <p:ext uri="{BB962C8B-B14F-4D97-AF65-F5344CB8AC3E}">
        <p14:creationId xmlns:p14="http://schemas.microsoft.com/office/powerpoint/2010/main" val="62473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ets\Desktop\для сайта КГАСУ\Диплом Сахабиев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922698"/>
            <a:ext cx="2013892" cy="284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ets\Desktop\для сайта КГАСУ\Диплом Газетдино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94089"/>
            <a:ext cx="1963386" cy="277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3800" y="401710"/>
            <a:ext cx="85966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800" b="1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Студенты колледжа принимали участие </a:t>
            </a:r>
            <a:r>
              <a:rPr lang="ru-RU" sz="2800" b="1" dirty="0">
                <a:solidFill>
                  <a:schemeClr val="tx2">
                    <a:shade val="30000"/>
                    <a:satMod val="150000"/>
                  </a:schemeClr>
                </a:solidFill>
              </a:rPr>
              <a:t>в движении </a:t>
            </a:r>
            <a:r>
              <a:rPr lang="en-US" sz="2800" b="1" dirty="0" err="1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WorldSkills</a:t>
            </a:r>
            <a:r>
              <a:rPr lang="ru-RU" sz="2800" b="1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 2016</a:t>
            </a:r>
          </a:p>
          <a:p>
            <a:pPr algn="ctr"/>
            <a:endParaRPr lang="ru-RU" sz="2800" b="1" dirty="0">
              <a:solidFill>
                <a:schemeClr val="tx2">
                  <a:shade val="30000"/>
                  <a:satMod val="150000"/>
                </a:schemeClr>
              </a:solidFill>
            </a:endParaRPr>
          </a:p>
          <a:p>
            <a:pPr algn="ctr"/>
            <a:r>
              <a:rPr lang="ru-RU" sz="2800" b="1" dirty="0" smtClean="0"/>
              <a:t> </a:t>
            </a:r>
            <a:r>
              <a:rPr lang="ru-RU" sz="2800" b="1" dirty="0">
                <a:solidFill>
                  <a:schemeClr val="accent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Открытый региональный чемпионат</a:t>
            </a:r>
          </a:p>
          <a:p>
            <a:pPr algn="ctr"/>
            <a:r>
              <a:rPr lang="ru-RU" sz="2800" b="1" dirty="0">
                <a:solidFill>
                  <a:schemeClr val="accent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 «Молодые профессионалы»</a:t>
            </a:r>
          </a:p>
          <a:p>
            <a:pPr algn="ctr"/>
            <a:endParaRPr lang="ru-RU" sz="1400" b="1" dirty="0">
              <a:solidFill>
                <a:schemeClr val="accent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sz="1400" b="1" dirty="0">
              <a:solidFill>
                <a:schemeClr val="accent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Участвовали по</a:t>
            </a:r>
            <a:r>
              <a:rPr lang="ru-RU" sz="2800" b="1" dirty="0" smtClean="0">
                <a:solidFill>
                  <a:schemeClr val="accent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chemeClr val="accent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4-м </a:t>
            </a:r>
            <a:r>
              <a:rPr lang="ru-RU" sz="2800" b="1" dirty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компетенциям:</a:t>
            </a:r>
          </a:p>
          <a:p>
            <a:pPr algn="ctr"/>
            <a:r>
              <a:rPr lang="ru-RU" sz="2800" b="1" dirty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 «Столярное дело</a:t>
            </a:r>
            <a:r>
              <a:rPr lang="ru-RU" sz="2800" b="1" dirty="0" smtClean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» , </a:t>
            </a:r>
            <a:r>
              <a:rPr lang="ru-RU" sz="2800" b="1" dirty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«Плотничное дело»,</a:t>
            </a:r>
          </a:p>
          <a:p>
            <a:pPr algn="ctr"/>
            <a:r>
              <a:rPr lang="ru-RU" sz="2800" b="1" dirty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 «Кирпичная кладка», «Маляр декоратор»</a:t>
            </a:r>
          </a:p>
          <a:p>
            <a:endParaRPr lang="ru-RU" dirty="0" smtClean="0"/>
          </a:p>
          <a:p>
            <a:pPr algn="ctr"/>
            <a:r>
              <a:rPr lang="ru-RU" b="1" dirty="0" smtClean="0"/>
              <a:t>Наши студенты заняли призовое </a:t>
            </a:r>
            <a:r>
              <a:rPr lang="ru-RU" b="1" dirty="0"/>
              <a:t>третье </a:t>
            </a:r>
            <a:r>
              <a:rPr lang="ru-RU" b="1" dirty="0" smtClean="0"/>
              <a:t>место в </a:t>
            </a:r>
            <a:r>
              <a:rPr lang="ru-RU" b="1" dirty="0"/>
              <a:t>компетенции «Плотницкое дело» и «Столярное дело». </a:t>
            </a:r>
            <a:endParaRPr lang="ru-RU" b="1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468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 descr="C:\Users\ets\Desktop\для сайта КГАСУ\20160408_1624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359466" cy="314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ets\Desktop\для сайта КГАСУ\20160408_1057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084" y="2978112"/>
            <a:ext cx="2909916" cy="387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ets\Desktop\для сайта КГАСУ\20160406_1409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28" y="5256431"/>
            <a:ext cx="2148408" cy="161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ets\Desktop\для сайта КГАСУ\20160406_1410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6" y="4424129"/>
            <a:ext cx="3245161" cy="243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ets\Desktop\для сайта КГАСУ\20160408_1625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662" y="104643"/>
            <a:ext cx="2402338" cy="320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ets\Desktop\для сайта КГАСУ\20160408_16273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242" y="0"/>
            <a:ext cx="2588924" cy="345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ets\Desktop\для сайта КГАСУ\20160406_13511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032" y="2878467"/>
            <a:ext cx="2400267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ets\Desktop\для сайта КГАСУ\20160406_13500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973" y="3415713"/>
            <a:ext cx="2400267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ets\Desktop\для сайта КГАСУ\20160406_13513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00" y="2507306"/>
            <a:ext cx="2134546" cy="160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7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:\Грамоты, дипломы\2015\001 (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4100">
            <a:off x="6305626" y="3388253"/>
            <a:ext cx="2640663" cy="343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:\Грамоты, дипломы\2015\автосесс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9512">
            <a:off x="-354559" y="3684790"/>
            <a:ext cx="3281973" cy="243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:\foto\Внутри колледжа\2015\автосессия-2015\вручение\плакат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703">
            <a:off x="4761107" y="-54528"/>
            <a:ext cx="4355976" cy="290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P:\foto\Внутри колледжа\2015\ФСКН\Безымянный экспорт\DSC_00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7854">
            <a:off x="330299" y="367857"/>
            <a:ext cx="3826708" cy="255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:\foto\Внутри колледжа\2015\ФФОТОО\P128016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60" y="3653899"/>
            <a:ext cx="4272136" cy="320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91880" y="2945594"/>
            <a:ext cx="2910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Студенческая жизнь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27991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tp\Desktop\DSC_01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7414">
            <a:off x="-19998" y="304881"/>
            <a:ext cx="5580112" cy="372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tp\Desktop\DSCN31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2013">
            <a:off x="4067944" y="3068960"/>
            <a:ext cx="5076056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:\foto\Внутри колледжа\2013\Баскетбол в Казани 2013\view_586470_6018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9966">
            <a:off x="-255053" y="4029170"/>
            <a:ext cx="4395005" cy="291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P:\foto\Внутри колледжа\2013\Иркутск фото\Олимпиада\0uIbQdVDIq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8438">
            <a:off x="5538614" y="394068"/>
            <a:ext cx="4074660" cy="280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43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00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54304">
            <a:off x="4418305" y="-298031"/>
            <a:ext cx="2460299" cy="369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919600">
            <a:off x="148559" y="51105"/>
            <a:ext cx="2363396" cy="352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img05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652096">
            <a:off x="2310933" y="3178498"/>
            <a:ext cx="2461257" cy="3453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img0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077246">
            <a:off x="7036691" y="3654073"/>
            <a:ext cx="2229065" cy="3266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CI16062014_0000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355617">
            <a:off x="-218805" y="3274296"/>
            <a:ext cx="2599140" cy="363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Диплом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049702">
            <a:off x="6799242" y="-162286"/>
            <a:ext cx="2425632" cy="3508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CCF03102014_0001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917374">
            <a:off x="2290866" y="-9687"/>
            <a:ext cx="2527524" cy="3583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CCF03102014_000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20249751">
            <a:off x="4636933" y="3284680"/>
            <a:ext cx="2365817" cy="3544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071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img67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643751">
            <a:off x="4349984" y="67230"/>
            <a:ext cx="2303645" cy="3119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mtp\Desktop\img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1629">
            <a:off x="65626" y="84411"/>
            <a:ext cx="2078653" cy="308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g67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086956">
            <a:off x="1912566" y="129605"/>
            <a:ext cx="2312036" cy="330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mtp\Desktop\футбик 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1818">
            <a:off x="6766389" y="-131176"/>
            <a:ext cx="2271291" cy="331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g66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111928">
            <a:off x="-38501" y="3400888"/>
            <a:ext cx="2405815" cy="3349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img66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124650">
            <a:off x="6768146" y="3493326"/>
            <a:ext cx="2262410" cy="3372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img0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600070">
            <a:off x="2399574" y="3358553"/>
            <a:ext cx="2251849" cy="3546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img05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105894">
            <a:off x="4563890" y="3373082"/>
            <a:ext cx="2366601" cy="3492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586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:\foto\Внутри колледжа\2014\турслет\Untitled Export\DSC_07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4513">
            <a:off x="-344906" y="3941936"/>
            <a:ext cx="356491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:\foto\Внутри колледжа\2014\турслет\Untitled Export\DSC_07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6667">
            <a:off x="6782752" y="2489261"/>
            <a:ext cx="2657605" cy="177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:\foto\Внутри колледжа\2014\турслет\Untitled Export\DSC_08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91034">
            <a:off x="-369868" y="296691"/>
            <a:ext cx="3983583" cy="265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:\foto\Внутри колледжа\2014\турслет\Untitled Export\DSC_08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8862">
            <a:off x="5246735" y="4606166"/>
            <a:ext cx="3100567" cy="205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:\foto\Внутри колледжа\2014\турслет\Untitled Export\DSC_085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0090">
            <a:off x="5757759" y="22124"/>
            <a:ext cx="3491880" cy="232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P:\foto\Внутри колледжа\2014\турслет\Untitled Export\DSC_028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84">
            <a:off x="2912356" y="2139253"/>
            <a:ext cx="3707779" cy="247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21112591">
            <a:off x="3788359" y="1301196"/>
            <a:ext cx="1677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/>
              <a:t>турслет</a:t>
            </a:r>
            <a:endParaRPr lang="ru-RU" sz="3600" b="1" dirty="0"/>
          </a:p>
        </p:txBody>
      </p:sp>
      <p:pic>
        <p:nvPicPr>
          <p:cNvPr id="1033" name="Picture 9" descr="P:\foto\Внутри колледжа\2014\турслет\Untitled Export\DSC_034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503">
            <a:off x="3637445" y="0"/>
            <a:ext cx="1979338" cy="131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:\foto\Внутри колледжа\2014\турслет\Untitled Export\DSC_036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4893">
            <a:off x="2757792" y="5204138"/>
            <a:ext cx="2485296" cy="165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08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tp\Desktop\P12608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9" y="4773509"/>
            <a:ext cx="2167974" cy="163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tp\Desktop\P12608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9239">
            <a:off x="5610934" y="-30858"/>
            <a:ext cx="3573181" cy="267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tp\Desktop\P12608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5000">
            <a:off x="-680805" y="1934150"/>
            <a:ext cx="3066428" cy="229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tp\Desktop\P12608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0198">
            <a:off x="2424895" y="4310481"/>
            <a:ext cx="3569097" cy="255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tp\Desktop\P12608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5061">
            <a:off x="1040692" y="-351896"/>
            <a:ext cx="4093403" cy="307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tp\Desktop\P126078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2910">
            <a:off x="5851529" y="3202634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mtp\Desktop\P126072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554461"/>
            <a:ext cx="2445406" cy="183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12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Учебные корпуса нашего колледжа</a:t>
            </a:r>
            <a:endParaRPr lang="ru-RU" dirty="0"/>
          </a:p>
        </p:txBody>
      </p:sp>
      <p:pic>
        <p:nvPicPr>
          <p:cNvPr id="1026" name="Picture 2" descr="O:\het\photo\Новая папка (2)\[Group 0]-DSC_0052_DSC_0084-33 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75" y="1484784"/>
            <a:ext cx="3564645" cy="248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mtp\Desktop\images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6664" y="1484784"/>
            <a:ext cx="3578275" cy="2486645"/>
          </a:xfrm>
          <a:prstGeom prst="rect">
            <a:avLst/>
          </a:prstGeom>
          <a:noFill/>
          <a:extLst/>
        </p:spPr>
      </p:pic>
      <p:pic>
        <p:nvPicPr>
          <p:cNvPr id="10" name="Рисунок 9" descr="item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597" y="4365104"/>
            <a:ext cx="4508500" cy="21602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532859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66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04664"/>
            <a:ext cx="529208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Приемная комиссия:</a:t>
            </a:r>
          </a:p>
          <a:p>
            <a:endParaRPr lang="ru-RU" sz="2800" b="1" dirty="0" smtClean="0"/>
          </a:p>
          <a:p>
            <a:r>
              <a:rPr lang="ru-RU" sz="2300" b="1" dirty="0" smtClean="0"/>
              <a:t>Проспект Казанский д.17 (</a:t>
            </a:r>
            <a:r>
              <a:rPr lang="ru-RU" sz="2300" b="1" dirty="0" err="1" smtClean="0"/>
              <a:t>пос.Сидоровка</a:t>
            </a:r>
            <a:r>
              <a:rPr lang="ru-RU" sz="2300" b="1" dirty="0" smtClean="0"/>
              <a:t>, остановка Автостанция)</a:t>
            </a:r>
          </a:p>
          <a:p>
            <a:r>
              <a:rPr lang="ru-RU" sz="2800" b="1" dirty="0" smtClean="0"/>
              <a:t>Тел: 70-69-56, 707-708</a:t>
            </a:r>
            <a:endParaRPr lang="ru-RU" sz="2800" b="1" dirty="0"/>
          </a:p>
        </p:txBody>
      </p:sp>
      <p:pic>
        <p:nvPicPr>
          <p:cNvPr id="1026" name="Picture 2" descr="ite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831" y="3238"/>
            <a:ext cx="5076056" cy="28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edu.tatar.ru/upload/organization/62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05064"/>
            <a:ext cx="3973375" cy="256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71022" y="3948687"/>
            <a:ext cx="46654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Проспект</a:t>
            </a:r>
          </a:p>
          <a:p>
            <a:r>
              <a:rPr lang="ru-RU" sz="2600" b="1" dirty="0" smtClean="0"/>
              <a:t>Набережночелнинскийд.29</a:t>
            </a:r>
          </a:p>
          <a:p>
            <a:r>
              <a:rPr lang="ru-RU" sz="2800" b="1" dirty="0" smtClean="0"/>
              <a:t>(</a:t>
            </a:r>
            <a:r>
              <a:rPr lang="ru-RU" sz="2400" b="1" dirty="0" err="1" smtClean="0"/>
              <a:t>пос.ЗЯБ</a:t>
            </a:r>
            <a:r>
              <a:rPr lang="ru-RU" sz="2400" b="1" dirty="0" smtClean="0"/>
              <a:t>, остановка </a:t>
            </a:r>
          </a:p>
          <a:p>
            <a:r>
              <a:rPr lang="ru-RU" sz="2400" b="1" dirty="0" smtClean="0"/>
              <a:t>Бассейн-</a:t>
            </a:r>
            <a:r>
              <a:rPr lang="ru-RU" sz="2400" b="1" dirty="0" err="1" smtClean="0"/>
              <a:t>Дулкын</a:t>
            </a:r>
            <a:r>
              <a:rPr lang="ru-RU" sz="2800" b="1" dirty="0" smtClean="0"/>
              <a:t>)</a:t>
            </a:r>
          </a:p>
          <a:p>
            <a:r>
              <a:rPr lang="ru-RU" sz="2800" b="1" dirty="0" smtClean="0"/>
              <a:t>Тел:  588-119, 345-622</a:t>
            </a:r>
          </a:p>
        </p:txBody>
      </p:sp>
    </p:spTree>
    <p:extLst>
      <p:ext uri="{BB962C8B-B14F-4D97-AF65-F5344CB8AC3E}">
        <p14:creationId xmlns:p14="http://schemas.microsoft.com/office/powerpoint/2010/main" val="100449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:\mtp\рабочее 2016\Лицензия_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25" y="116633"/>
            <a:ext cx="4332857" cy="612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O:\mtp\Свидетельство гос. аккредитации_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330" y="116633"/>
            <a:ext cx="4332858" cy="612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2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332656"/>
            <a:ext cx="9036496" cy="5484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Общие сведения</a:t>
            </a:r>
          </a:p>
          <a:p>
            <a:endParaRPr lang="ru-RU" sz="1400" dirty="0"/>
          </a:p>
          <a:p>
            <a:pPr marL="59436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контингент обучающихся – </a:t>
            </a:r>
            <a:r>
              <a:rPr lang="ru-RU" sz="2400" dirty="0">
                <a:solidFill>
                  <a:schemeClr val="accent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1190</a:t>
            </a:r>
            <a:r>
              <a:rPr lang="ru-RU" sz="2400" dirty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 чел.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ru-RU" sz="2400" dirty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(бюджет – </a:t>
            </a:r>
            <a:r>
              <a:rPr lang="ru-RU" sz="2400" dirty="0">
                <a:solidFill>
                  <a:schemeClr val="accent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935</a:t>
            </a:r>
            <a:r>
              <a:rPr lang="ru-RU" sz="2400" dirty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) 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общее количество сотрудников – </a:t>
            </a:r>
            <a:r>
              <a:rPr lang="ru-RU" sz="2400" dirty="0">
                <a:solidFill>
                  <a:schemeClr val="accent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207</a:t>
            </a:r>
            <a:r>
              <a:rPr lang="ru-RU" sz="2400" dirty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 чел.</a:t>
            </a:r>
          </a:p>
          <a:p>
            <a:pPr marL="59436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преподавательский состав – </a:t>
            </a:r>
            <a:r>
              <a:rPr lang="ru-RU" sz="2400" dirty="0">
                <a:solidFill>
                  <a:schemeClr val="accent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83</a:t>
            </a:r>
            <a:r>
              <a:rPr lang="ru-RU" sz="2400" dirty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 чел.</a:t>
            </a:r>
          </a:p>
          <a:p>
            <a:pPr marL="59436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количество реализуемых программ СПО – </a:t>
            </a:r>
            <a:r>
              <a:rPr lang="ru-RU" sz="2400" dirty="0">
                <a:solidFill>
                  <a:schemeClr val="accent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5</a:t>
            </a:r>
          </a:p>
          <a:p>
            <a:pPr marL="59436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количество реализуемых программ НПО </a:t>
            </a:r>
            <a:r>
              <a:rPr lang="ru-RU" sz="2400" dirty="0">
                <a:solidFill>
                  <a:schemeClr val="accent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- 9</a:t>
            </a:r>
          </a:p>
          <a:p>
            <a:pPr marL="59436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количество реализуемых «краткосрочных» программ - </a:t>
            </a:r>
            <a:r>
              <a:rPr lang="ru-RU" sz="2400" dirty="0">
                <a:solidFill>
                  <a:schemeClr val="accent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27</a:t>
            </a:r>
          </a:p>
          <a:p>
            <a:pPr marL="59436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общая площадь комплекса колледжа – более </a:t>
            </a:r>
            <a:r>
              <a:rPr lang="ru-RU" sz="2400" dirty="0">
                <a:solidFill>
                  <a:schemeClr val="accent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27</a:t>
            </a:r>
            <a:r>
              <a:rPr lang="ru-RU" sz="2400" dirty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 тыс. </a:t>
            </a:r>
            <a:r>
              <a:rPr lang="ru-RU" sz="2400" dirty="0" err="1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кв.м</a:t>
            </a:r>
            <a:r>
              <a:rPr lang="ru-RU" sz="2400" dirty="0" smtClean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2000" dirty="0">
              <a:solidFill>
                <a:schemeClr val="accent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408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2984" y="1916832"/>
            <a:ext cx="8856984" cy="432048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/>
              <a:t>СТРОИТЕЛЬСТВО И ЭКСПЛУАТАЦИЯ ЗДАНИЙ И СООРУЖЕНИЙ </a:t>
            </a:r>
            <a:r>
              <a:rPr lang="ru-RU" sz="2400" dirty="0" smtClean="0"/>
              <a:t>(квалификация- техник)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/>
              <a:t>СТРОИТЕЛЬСТВО И ЭКСПЛУАТАЦИЯ АВТОМОБИЛЬНЫХ ДОРОГ И </a:t>
            </a:r>
            <a:r>
              <a:rPr lang="ru-RU" sz="2400" b="1" dirty="0"/>
              <a:t>АЭРОДРОМОВ </a:t>
            </a:r>
            <a:r>
              <a:rPr lang="ru-RU" sz="2400" dirty="0"/>
              <a:t>(квалификация- техник</a:t>
            </a:r>
            <a:r>
              <a:rPr lang="ru-RU" sz="24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/>
              <a:t> </a:t>
            </a:r>
            <a:r>
              <a:rPr lang="ru-RU" sz="2400" b="1" dirty="0"/>
              <a:t>УПРАВЛЕНИЕ, ЭКСПЛУАТАЦИЯ И ОБСЛУЖИВАНИЕ МНОГОКВАРТИРНОГО ДОМА  </a:t>
            </a:r>
            <a:r>
              <a:rPr lang="ru-RU" sz="2400" dirty="0"/>
              <a:t>(квалификация- техник</a:t>
            </a:r>
            <a:r>
              <a:rPr lang="ru-RU" sz="24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/>
              <a:t>ЭКОНОМИКА </a:t>
            </a:r>
            <a:r>
              <a:rPr lang="ru-RU" sz="2400" b="1" dirty="0"/>
              <a:t>И БУХГАЛТЕРСКИЙ УЧЕТ </a:t>
            </a:r>
            <a:r>
              <a:rPr lang="ru-RU" sz="2400" dirty="0" smtClean="0"/>
              <a:t>(квалификация -бухгалтер)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/>
              <a:t>ПРИКЛАДНАЯ ИНФОРМАТИКА</a:t>
            </a:r>
            <a:r>
              <a:rPr lang="ru-RU" sz="2400" dirty="0" smtClean="0"/>
              <a:t> </a:t>
            </a:r>
            <a:r>
              <a:rPr lang="ru-RU" sz="2400" dirty="0"/>
              <a:t>(квалификация- </a:t>
            </a:r>
            <a:r>
              <a:rPr lang="ru-RU" sz="2400" dirty="0" smtClean="0"/>
              <a:t> техник-программист)</a:t>
            </a:r>
          </a:p>
        </p:txBody>
      </p:sp>
      <p:sp>
        <p:nvSpPr>
          <p:cNvPr id="6" name="Прямоугольник с двумя вырезанными противолежащими углами 5"/>
          <p:cNvSpPr/>
          <p:nvPr/>
        </p:nvSpPr>
        <p:spPr>
          <a:xfrm rot="5400000">
            <a:off x="4427984" y="-3123728"/>
            <a:ext cx="648072" cy="8280920"/>
          </a:xfrm>
          <a:prstGeom prst="snip2DiagRect">
            <a:avLst>
              <a:gd name="adj1" fmla="val 0"/>
              <a:gd name="adj2" fmla="val 46596"/>
            </a:avLst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1115616" y="147809"/>
            <a:ext cx="7560840" cy="936104"/>
          </a:xfrm>
          <a:prstGeom prst="snip2DiagRect">
            <a:avLst>
              <a:gd name="adj1" fmla="val 0"/>
              <a:gd name="adj2" fmla="val 3590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Отделение подготовки специалистов среднего звена (ПССЗ)</a:t>
            </a:r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74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929" y="1340769"/>
            <a:ext cx="492999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ОБЛАСТЬ ПРИМЕНЕНИЯ:</a:t>
            </a:r>
            <a:endParaRPr lang="ru-RU" sz="2000" b="1" dirty="0"/>
          </a:p>
          <a:p>
            <a:pPr>
              <a:lnSpc>
                <a:spcPct val="150000"/>
              </a:lnSpc>
            </a:pPr>
            <a:r>
              <a:rPr lang="ru-RU" sz="2000" b="1" dirty="0" smtClean="0"/>
              <a:t>ОРГАНИЗАЦИЯ И ПРОВЕДЕНИЕ РАБОТ ПО ПРОЕКТИРОВАНИЮ, СТРОИТЕЛЬСТВУ, ЭКСПЛУАТАЦИИ, РЕМОНТУ И РЕКОНСТРУКЦИИ ЗДАНИЙ</a:t>
            </a:r>
          </a:p>
          <a:p>
            <a:pPr>
              <a:lnSpc>
                <a:spcPct val="150000"/>
              </a:lnSpc>
            </a:pPr>
            <a:endParaRPr lang="ru-RU" sz="2000" b="1" dirty="0"/>
          </a:p>
          <a:p>
            <a:r>
              <a:rPr lang="ru-RU" sz="2000" b="1" dirty="0" smtClean="0"/>
              <a:t>ОБЪЕКТЫ ПРОФЕССИОНАЛЬНОЙ ДЕЯТЕЛЬНОСТИ: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/>
              <a:t>СТРОИТЕЛЬНЫЕ ОБЪЕКТЫ – ГРАЖДАНСКИЕ, ПРОМЫШЛЕННЫЕ И СЕЛЬСКОХОЗЯЙСТВЕННЫЕ ЗДАНИЯ И СООРУЖЕНИЯ.</a:t>
            </a:r>
          </a:p>
        </p:txBody>
      </p:sp>
      <p:sp>
        <p:nvSpPr>
          <p:cNvPr id="5" name="Прямоугольник с двумя вырезанными противолежащими углами 4"/>
          <p:cNvSpPr/>
          <p:nvPr/>
        </p:nvSpPr>
        <p:spPr>
          <a:xfrm rot="5400000">
            <a:off x="4427984" y="-3123728"/>
            <a:ext cx="648072" cy="8280920"/>
          </a:xfrm>
          <a:prstGeom prst="snip2DiagRect">
            <a:avLst>
              <a:gd name="adj1" fmla="val 0"/>
              <a:gd name="adj2" fmla="val 46596"/>
            </a:avLst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899592" y="213334"/>
            <a:ext cx="7560840" cy="936104"/>
          </a:xfrm>
          <a:prstGeom prst="snip2DiagRect">
            <a:avLst>
              <a:gd name="adj1" fmla="val 0"/>
              <a:gd name="adj2" fmla="val 3590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СТРОИТЕЛЬСТВО И ЭКСПЛУАТАЦИЯ ЗДАНИЙ И СООРУЖЕНИЙ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mtp\Desktop\835130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922" y="2636912"/>
            <a:ext cx="4128077" cy="309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77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3237</TotalTime>
  <Words>1135</Words>
  <Application>Microsoft Office PowerPoint</Application>
  <PresentationFormat>Экран (4:3)</PresentationFormat>
  <Paragraphs>207</Paragraphs>
  <Slides>50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2" baseType="lpstr">
      <vt:lpstr>Тема Office</vt:lpstr>
      <vt:lpstr>Презентация</vt:lpstr>
      <vt:lpstr>Министерство образования и науки Республики Татарстан Государственное автономное профессиональное образовательное учреждение  «Камский строительный колледж  имени Е.Н.Батенчука» </vt:lpstr>
      <vt:lpstr>        Директор колледжа</vt:lpstr>
      <vt:lpstr>Презентация PowerPoint</vt:lpstr>
      <vt:lpstr>Презентация PowerPoint</vt:lpstr>
      <vt:lpstr>Учебные корпуса нашего колледжа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и науки Республики Татарстан   Государственно автономное общеобразовательное учреждение среднего профессионального образования    «Набережночелнинский экономико-строительный колледж  имени Е.Н.Батенчука»</dc:title>
  <dc:creator>Макарова Татьяна Петровна</dc:creator>
  <cp:lastModifiedBy>Елена Анатольевна</cp:lastModifiedBy>
  <cp:revision>258</cp:revision>
  <dcterms:created xsi:type="dcterms:W3CDTF">2015-03-30T12:31:35Z</dcterms:created>
  <dcterms:modified xsi:type="dcterms:W3CDTF">2016-06-14T13:05:44Z</dcterms:modified>
</cp:coreProperties>
</file>